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923565" y="3907492"/>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HARSHITHA M</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a:t>
            </a:r>
          </a:p>
          <a:p>
            <a:r>
              <a:rPr lang="en-US" sz="2000" b="1" dirty="0" smtClean="0">
                <a:solidFill>
                  <a:schemeClr val="accent1">
                    <a:lumMod val="75000"/>
                  </a:schemeClr>
                </a:solidFill>
                <a:latin typeface="Arial"/>
                <a:cs typeface="Arial"/>
              </a:rPr>
              <a:t>RAJALAKSHMI INSTITUE OF TECHNOLOGY</a:t>
            </a:r>
            <a:endParaRPr lang="en-US" sz="2000" b="1" dirty="0">
              <a:solidFill>
                <a:schemeClr val="accent1">
                  <a:lumMod val="75000"/>
                </a:schemeClr>
              </a:solidFill>
              <a:latin typeface="Arial"/>
              <a:cs typeface="Arial"/>
            </a:endParaRPr>
          </a:p>
          <a:p>
            <a:r>
              <a:rPr lang="en-US" sz="2000" b="1" smtClean="0">
                <a:solidFill>
                  <a:schemeClr val="accent1">
                    <a:lumMod val="75000"/>
                  </a:schemeClr>
                </a:solidFill>
                <a:latin typeface="Arial"/>
                <a:cs typeface="Arial"/>
              </a:rPr>
              <a:t>B.TECH COMPUTER </a:t>
            </a:r>
            <a:r>
              <a:rPr lang="en-US" sz="2000" b="1" dirty="0" smtClean="0">
                <a:solidFill>
                  <a:schemeClr val="accent1">
                    <a:lumMod val="75000"/>
                  </a:schemeClr>
                </a:solidFill>
                <a:latin typeface="Arial"/>
                <a:cs typeface="Arial"/>
              </a:rPr>
              <a:t>SCIENCE AND BUSINESS SYSTEM</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Support for Multiple Image Formats</a:t>
            </a:r>
            <a:r>
              <a:rPr kumimoji="0" lang="en-US" sz="1800" b="0" i="0" u="none" strike="noStrike" cap="none" normalizeH="0" baseline="0" smtClean="0">
                <a:ln>
                  <a:noFill/>
                </a:ln>
                <a:solidFill>
                  <a:schemeClr val="tx1"/>
                </a:solidFill>
                <a:effectLst/>
                <a:latin typeface="Arial" panose="020B0604020202020204" pitchFamily="34" charset="0"/>
              </a:rPr>
              <a:t> – Extend beyond JPEG to PNG and BMP.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Stronger Encryption</a:t>
            </a:r>
            <a:r>
              <a:rPr kumimoji="0" lang="en-US" sz="1800" b="0" i="0" u="none" strike="noStrike" cap="none" normalizeH="0" baseline="0" smtClean="0">
                <a:ln>
                  <a:noFill/>
                </a:ln>
                <a:solidFill>
                  <a:schemeClr val="tx1"/>
                </a:solidFill>
                <a:effectLst/>
                <a:latin typeface="Arial" panose="020B0604020202020204" pitchFamily="34" charset="0"/>
              </a:rPr>
              <a:t> – Implement additional encryption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Multi-Level Steganography</a:t>
            </a:r>
            <a:r>
              <a:rPr kumimoji="0" lang="en-US" sz="1800" b="0" i="0" u="none" strike="noStrike" cap="none" normalizeH="0" baseline="0" smtClean="0">
                <a:ln>
                  <a:noFill/>
                </a:ln>
                <a:solidFill>
                  <a:schemeClr val="tx1"/>
                </a:solidFill>
                <a:effectLst/>
                <a:latin typeface="Arial" panose="020B0604020202020204" pitchFamily="34" charset="0"/>
              </a:rPr>
              <a:t> – Embed messages in different image layers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GUI Integration</a:t>
            </a:r>
            <a:r>
              <a:rPr kumimoji="0" lang="en-US" sz="1800" b="0" i="0" u="none" strike="noStrike" cap="none" normalizeH="0" baseline="0" smtClean="0">
                <a:ln>
                  <a:noFill/>
                </a:ln>
                <a:solidFill>
                  <a:schemeClr val="tx1"/>
                </a:solidFill>
                <a:effectLst/>
                <a:latin typeface="Arial" panose="020B0604020202020204" pitchFamily="34" charset="0"/>
              </a:rPr>
              <a:t> – Develop a user-friendly interface for easy use.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Forte" panose="03060902040502070203" pitchFamily="66"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232452"/>
            <a:ext cx="11377446" cy="1805606"/>
          </a:xfrm>
        </p:spPr>
        <p:txBody>
          <a:bodyPr/>
          <a:lstStyle/>
          <a:p>
            <a:pPr marL="0" indent="0">
              <a:buNone/>
            </a:pPr>
            <a:r>
              <a:rPr lang="en-US" dirty="0"/>
              <a:t>With the rise of digital communication, data security is a major concern. Traditional encryption methods can attract unwanted attention, making them vulnerable to interception. This project leverages steganography to embed secret messages within images, ensuring secure and discreet communication</a:t>
            </a:r>
            <a:r>
              <a:rPr lang="en-US" dirty="0" smtClean="0"/>
              <a:t>.</a:t>
            </a:r>
            <a:endParaRPr lang="en-IN" dirty="0"/>
          </a:p>
          <a:p>
            <a:pPr marL="0" indent="0">
              <a:buNone/>
            </a:pPr>
            <a:endParaRPr lang="en-IN" dirty="0"/>
          </a:p>
        </p:txBody>
      </p:sp>
      <p:sp>
        <p:nvSpPr>
          <p:cNvPr id="3" name="TextBox 2"/>
          <p:cNvSpPr txBox="1"/>
          <p:nvPr/>
        </p:nvSpPr>
        <p:spPr>
          <a:xfrm>
            <a:off x="481179" y="2514838"/>
            <a:ext cx="6105358" cy="523220"/>
          </a:xfrm>
          <a:prstGeom prst="rect">
            <a:avLst/>
          </a:prstGeom>
          <a:noFill/>
        </p:spPr>
        <p:txBody>
          <a:bodyPr wrap="square" rtlCol="0">
            <a:spAutoFit/>
          </a:bodyPr>
          <a:lstStyle/>
          <a:p>
            <a:r>
              <a:rPr lang="en-IN" sz="2800" b="1" dirty="0" smtClean="0">
                <a:solidFill>
                  <a:srgbClr val="1CADE4"/>
                </a:solidFill>
              </a:rPr>
              <a:t>ABSTRACT</a:t>
            </a:r>
            <a:endParaRPr lang="en-IN" sz="2800" b="1" dirty="0">
              <a:solidFill>
                <a:srgbClr val="1CADE4"/>
              </a:solidFill>
            </a:endParaRPr>
          </a:p>
        </p:txBody>
      </p:sp>
      <p:sp>
        <p:nvSpPr>
          <p:cNvPr id="6" name="Content Placeholder 1">
            <a:extLst>
              <a:ext uri="{FF2B5EF4-FFF2-40B4-BE49-F238E27FC236}">
                <a16:creationId xmlns:a16="http://schemas.microsoft.com/office/drawing/2014/main" xmlns="" id="{8FEE4A9C-3F57-7DA7-91FD-715C3FB47F93}"/>
              </a:ext>
            </a:extLst>
          </p:cNvPr>
          <p:cNvSpPr txBox="1">
            <a:spLocks/>
          </p:cNvSpPr>
          <p:nvPr/>
        </p:nvSpPr>
        <p:spPr>
          <a:xfrm>
            <a:off x="581192" y="3699427"/>
            <a:ext cx="11377446" cy="180560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This project addresses these challenges by implementing a </a:t>
            </a:r>
            <a:r>
              <a:rPr lang="en-US" dirty="0" err="1"/>
              <a:t>steganographic</a:t>
            </a:r>
            <a:r>
              <a:rPr lang="en-US" dirty="0"/>
              <a:t> approach to securely embed secret messages within images. Using Python and </a:t>
            </a:r>
            <a:r>
              <a:rPr lang="en-US" dirty="0" err="1"/>
              <a:t>OpenCV</a:t>
            </a:r>
            <a:r>
              <a:rPr lang="en-US" dirty="0"/>
              <a:t>, the system hides encrypted text inside image pixels in a way that remains imperceptible to the human eye. The embedded message can only be extracted using the appropriate decryption key, ensuring both confidentiality and discretion. This method enhances security by allowing covert communication without raising suspicion, making it a valuable tool for secure data transmission in sensitive environments.</a:t>
            </a:r>
            <a:endParaRPr lang="en-IN" b="1" dirty="0"/>
          </a:p>
          <a:p>
            <a:pPr marL="0" indent="0">
              <a:buFont typeface="Wingdings 2" panose="05020102010507070707" pitchFamily="18" charset="2"/>
              <a:buNone/>
            </a:pP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2100263"/>
            <a:ext cx="11248858" cy="4057650"/>
          </a:xfrm>
        </p:spPr>
        <p:txBody>
          <a:bodyPr vert="horz" lIns="91440" tIns="45720" rIns="91440" bIns="45720" rtlCol="0" anchor="ctr">
            <a:noAutofit/>
          </a:bodyPr>
          <a:lstStyle/>
          <a:p>
            <a:pPr marL="0" lvl="0" indent="0" defTabSz="914400" eaLnBrk="0" fontAlgn="base" hangingPunct="0">
              <a:lnSpc>
                <a:spcPct val="100000"/>
              </a:lnSpc>
              <a:spcBef>
                <a:spcPct val="0"/>
              </a:spcBef>
              <a:spcAft>
                <a:spcPct val="0"/>
              </a:spcAft>
              <a:buClrTx/>
              <a:buSzTx/>
              <a:buNone/>
            </a:pPr>
            <a:r>
              <a:rPr lang="en-IN" dirty="0" smtClean="0"/>
              <a:t> </a:t>
            </a:r>
            <a:r>
              <a:rPr lang="en-US" sz="2400" b="1" dirty="0">
                <a:solidFill>
                  <a:schemeClr val="tx1"/>
                </a:solidFill>
                <a:latin typeface="Arial" panose="020B0604020202020204" pitchFamily="34" charset="0"/>
              </a:rPr>
              <a:t>Python</a:t>
            </a:r>
            <a:r>
              <a:rPr lang="en-US" sz="2400" dirty="0">
                <a:solidFill>
                  <a:schemeClr val="tx1"/>
                </a:solidFill>
                <a:latin typeface="Arial" panose="020B0604020202020204" pitchFamily="34" charset="0"/>
              </a:rPr>
              <a:t> – Core programming language</a:t>
            </a:r>
          </a:p>
          <a:p>
            <a:pPr marL="0" lvl="0" indent="0" defTabSz="914400" eaLnBrk="0" fontAlgn="base" hangingPunct="0">
              <a:lnSpc>
                <a:spcPct val="100000"/>
              </a:lnSpc>
              <a:spcBef>
                <a:spcPct val="0"/>
              </a:spcBef>
              <a:spcAft>
                <a:spcPct val="0"/>
              </a:spcAft>
              <a:buClrTx/>
              <a:buSzTx/>
              <a:buNone/>
            </a:pPr>
            <a:r>
              <a:rPr lang="en-US" sz="2400" b="1" dirty="0" err="1">
                <a:solidFill>
                  <a:schemeClr val="tx1"/>
                </a:solidFill>
                <a:latin typeface="Arial" panose="020B0604020202020204" pitchFamily="34" charset="0"/>
              </a:rPr>
              <a:t>OpenCV</a:t>
            </a:r>
            <a:r>
              <a:rPr lang="en-US" sz="2400" dirty="0">
                <a:solidFill>
                  <a:schemeClr val="tx1"/>
                </a:solidFill>
                <a:latin typeface="Arial" panose="020B0604020202020204" pitchFamily="34" charset="0"/>
              </a:rPr>
              <a:t> – For image processing and manipulation</a:t>
            </a:r>
          </a:p>
          <a:p>
            <a:pPr marL="0" lvl="0" indent="0" defTabSz="914400" eaLnBrk="0" fontAlgn="base" hangingPunct="0">
              <a:lnSpc>
                <a:spcPct val="100000"/>
              </a:lnSpc>
              <a:spcBef>
                <a:spcPct val="0"/>
              </a:spcBef>
              <a:spcAft>
                <a:spcPct val="0"/>
              </a:spcAft>
              <a:buClrTx/>
              <a:buSzTx/>
              <a:buNone/>
            </a:pPr>
            <a:r>
              <a:rPr lang="en-US" sz="2400" b="1" dirty="0">
                <a:solidFill>
                  <a:schemeClr val="tx1"/>
                </a:solidFill>
                <a:latin typeface="Arial" panose="020B0604020202020204" pitchFamily="34" charset="0"/>
              </a:rPr>
              <a:t>ASCII Encoding</a:t>
            </a:r>
            <a:r>
              <a:rPr lang="en-US" sz="2400" dirty="0">
                <a:solidFill>
                  <a:schemeClr val="tx1"/>
                </a:solidFill>
                <a:latin typeface="Arial" panose="020B0604020202020204" pitchFamily="34" charset="0"/>
              </a:rPr>
              <a:t> – To convert text into pixel values</a:t>
            </a:r>
          </a:p>
          <a:p>
            <a:pPr marL="0" lvl="0" indent="0" defTabSz="914400" eaLnBrk="0" fontAlgn="base" hangingPunct="0">
              <a:lnSpc>
                <a:spcPct val="100000"/>
              </a:lnSpc>
              <a:spcBef>
                <a:spcPct val="0"/>
              </a:spcBef>
              <a:spcAft>
                <a:spcPct val="0"/>
              </a:spcAft>
              <a:buClrTx/>
              <a:buSzTx/>
              <a:buNone/>
            </a:pPr>
            <a:r>
              <a:rPr lang="en-US" sz="2400" b="1" dirty="0">
                <a:solidFill>
                  <a:schemeClr val="tx1"/>
                </a:solidFill>
                <a:latin typeface="Arial" panose="020B0604020202020204" pitchFamily="34" charset="0"/>
              </a:rPr>
              <a:t>File Handling</a:t>
            </a:r>
            <a:r>
              <a:rPr lang="en-US" sz="2400" dirty="0">
                <a:solidFill>
                  <a:schemeClr val="tx1"/>
                </a:solidFill>
                <a:latin typeface="Arial" panose="020B0604020202020204" pitchFamily="34" charset="0"/>
              </a:rPr>
              <a:t> – For reading and writing images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366879" y="1737455"/>
            <a:ext cx="11243928"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Invisible Encryption:</a:t>
            </a:r>
            <a:r>
              <a:rPr lang="en-US" sz="1800" dirty="0"/>
              <a:t> This technique ensures that hidden messages remain undetectable to the naked eye. Unlike traditional encryption methods that may attract unwanted attention, steganography seamlessly embeds data within images without altering their visual integrity. This makes it an effective tool for covert communication and secure data transmission.</a:t>
            </a:r>
          </a:p>
          <a:p>
            <a:r>
              <a:rPr lang="en-US" sz="1800" b="1" dirty="0"/>
              <a:t>Password Protection:</a:t>
            </a:r>
            <a:r>
              <a:rPr lang="en-US" sz="1800" dirty="0"/>
              <a:t> To enhance security, the embedded message is protected with a password, ensuring that only authorized users can decrypt and retrieve the hidden information. This additional layer of security prevents unauthorized access, making the system more reliable for confidential communication. By integrating encryption with steganography, the approach significantly strengthens data privacy.</a:t>
            </a:r>
          </a:p>
          <a:p>
            <a:r>
              <a:rPr lang="en-US" sz="1800" b="1" dirty="0"/>
              <a:t>Minimal Image Distortion:</a:t>
            </a:r>
            <a:r>
              <a:rPr lang="en-US" sz="1800" dirty="0"/>
              <a:t> One of the key advantages of this method is that the image quality remains almost unchanged after embedding the message. The alterations made to the pixel values are subtle and imperceptible, preserving the original appearance of the image while securely storing the hidden data. This ensures that the presence of a secret message does not raise suspicion, making it a highly effective and discreet communication method.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216762"/>
            <a:ext cx="11209026" cy="284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err="1"/>
              <a:t>Cybersecurity</a:t>
            </a:r>
            <a:r>
              <a:rPr lang="en-US" sz="1800" b="1" dirty="0"/>
              <a:t> Professionals:</a:t>
            </a:r>
            <a:r>
              <a:rPr lang="en-US" sz="1800" dirty="0"/>
              <a:t> Steganography helps </a:t>
            </a:r>
            <a:r>
              <a:rPr lang="en-US" sz="1800" dirty="0" err="1"/>
              <a:t>cybersecurity</a:t>
            </a:r>
            <a:r>
              <a:rPr lang="en-US" sz="1800" dirty="0"/>
              <a:t> experts securely transmit sensitive data without attracting attention. By embedding encrypted messages within images, they can prevent unauthorized access and reduce the risk of interception.</a:t>
            </a:r>
          </a:p>
          <a:p>
            <a:r>
              <a:rPr lang="en-US" sz="1800" b="1" dirty="0"/>
              <a:t>Journalists &amp; Activists:</a:t>
            </a:r>
            <a:r>
              <a:rPr lang="en-US" sz="1800" dirty="0"/>
              <a:t> For those in restrictive environments, steganography enables discreet communication. It allows them to share critical information securely, avoiding surveillance and censorship.</a:t>
            </a:r>
          </a:p>
          <a:p>
            <a:r>
              <a:rPr lang="en-US" sz="1800" b="1" dirty="0"/>
              <a:t>General Users:</a:t>
            </a:r>
            <a:r>
              <a:rPr lang="en-US" sz="1800" dirty="0"/>
              <a:t> Everyday users can use steganography to hide personal data, such as passwords or confidential messages, within images. This ensures privacy and protects sensitive information from prying eyes.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xmlns="" id="{805D7125-AC62-752D-6E68-9EB88BCC631C}"/>
              </a:ext>
            </a:extLst>
          </p:cNvPr>
          <p:cNvSpPr>
            <a:spLocks noGrp="1"/>
          </p:cNvSpPr>
          <p:nvPr>
            <p:ph idx="1"/>
          </p:nvPr>
        </p:nvSpPr>
        <p:spPr/>
        <p:txBody>
          <a:bodyPr/>
          <a:lstStyle/>
          <a:p>
            <a:r>
              <a:rPr lang="en-IN" dirty="0"/>
              <a:t>Screenshots of the outcome (min 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58" y="1232452"/>
            <a:ext cx="4711321" cy="27807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361" y="1232453"/>
            <a:ext cx="5055296" cy="28422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339" y="4180529"/>
            <a:ext cx="4148090" cy="233216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a:t>This project successfully demonstrates the use of </a:t>
            </a:r>
            <a:r>
              <a:rPr lang="en-US" b="1" dirty="0"/>
              <a:t>steganography</a:t>
            </a:r>
            <a:r>
              <a:rPr lang="en-US" dirty="0"/>
              <a:t> for secure and discreet communication by embedding encrypted messages within images. By leveraging </a:t>
            </a:r>
            <a:r>
              <a:rPr lang="en-US" b="1" dirty="0"/>
              <a:t>Python and </a:t>
            </a:r>
            <a:r>
              <a:rPr lang="en-US" b="1" dirty="0" err="1"/>
              <a:t>OpenCV</a:t>
            </a:r>
            <a:r>
              <a:rPr lang="en-US" dirty="0"/>
              <a:t>, the system ensures that sensitive information remains hidden without noticeable changes to the image.</a:t>
            </a:r>
          </a:p>
          <a:p>
            <a:r>
              <a:rPr lang="en-US" dirty="0"/>
              <a:t>The implementation includes </a:t>
            </a:r>
            <a:r>
              <a:rPr lang="en-US" b="1" dirty="0"/>
              <a:t>password protection</a:t>
            </a:r>
            <a:r>
              <a:rPr lang="en-US" dirty="0"/>
              <a:t> to restrict access, ensuring that only authorized users can decrypt the message. Additionally, the approach maintains </a:t>
            </a:r>
            <a:r>
              <a:rPr lang="en-US" b="1" dirty="0"/>
              <a:t>minimal image distortion</a:t>
            </a:r>
            <a:r>
              <a:rPr lang="en-US" dirty="0"/>
              <a:t>, preserving the original quality of the image. </a:t>
            </a:r>
          </a:p>
          <a:p>
            <a:r>
              <a:rPr lang="en-IN" dirty="0" smtClean="0"/>
              <a:t>The output should be the exact output same as the encrypted message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https://github.com/ahtihsrah15harshitha/stegnography.git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b30265f8-c5e2-4918-b4a1-b977299ca3e2"/>
    <ds:schemaRef ds:uri="http://purl.org/dc/dcmitype/"/>
    <ds:schemaRef ds:uri="http://schemas.openxmlformats.org/package/2006/metadata/core-properties"/>
    <ds:schemaRef ds:uri="http://purl.org/dc/elements/1.1/"/>
    <ds:schemaRef ds:uri="http://purl.org/dc/term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170</TotalTime>
  <Words>643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Forte</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34</cp:revision>
  <dcterms:created xsi:type="dcterms:W3CDTF">2021-05-26T16:50:10Z</dcterms:created>
  <dcterms:modified xsi:type="dcterms:W3CDTF">2025-02-23T13:43:41Z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