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Lst>
  <p:sldSz cx="9144000" cy="6858000" type="screen4x3"/>
  <p:notesSz cx="6858000" cy="9144000"/>
  <p:embeddedFontLst>
    <p:embeddedFont>
      <p:font typeface="Poppins" panose="000005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mFGtrRWwN22JJ6QuzwtgRjMnR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94935159d_0_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3294935159d_0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3294935159d_0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94935159d_0_2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3294935159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294935159d_0_3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3294935159d_0_3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294935159d_0_4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3294935159d_0_4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94935159d_0_5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294935159d_0_5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94935159d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3294935159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294935159d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3294935159d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1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3"/>
          <p:cNvSpPr txBox="1">
            <a:spLocks noGrp="1"/>
          </p:cNvSpPr>
          <p:nvPr>
            <p:ph type="body" idx="1"/>
          </p:nvPr>
        </p:nvSpPr>
        <p:spPr>
          <a:xfrm rot="5400000">
            <a:off x="2426208" y="-213360"/>
            <a:ext cx="4526280" cy="8153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2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1"/>
        </a:solidFill>
        <a:effectLst/>
      </p:bgPr>
    </p:bg>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rot="5400000">
            <a:off x="4823619" y="2339182"/>
            <a:ext cx="5516563"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4"/>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24"/>
          <p:cNvSpPr txBox="1">
            <a:spLocks noGrp="1"/>
          </p:cNvSpPr>
          <p:nvPr>
            <p:ph type="dt" idx="10"/>
          </p:nvPr>
        </p:nvSpPr>
        <p:spPr>
          <a:xfrm>
            <a:off x="6553200" y="6248402"/>
            <a:ext cx="2209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ftr" idx="11"/>
          </p:nvPr>
        </p:nvSpPr>
        <p:spPr>
          <a:xfrm>
            <a:off x="457201" y="6248207"/>
            <a:ext cx="55734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p:nvPr/>
        </p:nvSpPr>
        <p:spPr>
          <a:xfrm>
            <a:off x="6096318" y="0"/>
            <a:ext cx="32004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0" name="Google Shape;100;p24"/>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1" name="Google Shape;101;p24"/>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2" name="Google Shape;102;p24"/>
          <p:cNvSpPr txBox="1">
            <a:spLocks noGrp="1"/>
          </p:cNvSpPr>
          <p:nvPr>
            <p:ph type="sldNum" idx="12"/>
          </p:nvPr>
        </p:nvSpPr>
        <p:spPr>
          <a:xfrm rot="5400000">
            <a:off x="5989638" y="14446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5"/>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lvl1pPr marL="0" lvl="0"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1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339090" algn="l">
              <a:spcBef>
                <a:spcPts val="700"/>
              </a:spcBef>
              <a:spcAft>
                <a:spcPts val="0"/>
              </a:spcAft>
              <a:buClr>
                <a:srgbClr val="008000"/>
              </a:buClr>
              <a:buSzPts val="174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8" name="Google Shape;28;p15"/>
          <p:cNvPicPr preferRelativeResize="0"/>
          <p:nvPr/>
        </p:nvPicPr>
        <p:blipFill rotWithShape="1">
          <a:blip r:embed="rId2">
            <a:alphaModFix/>
          </a:blip>
          <a:srcRect/>
          <a:stretch/>
        </p:blipFill>
        <p:spPr>
          <a:xfrm>
            <a:off x="8305800" y="381000"/>
            <a:ext cx="732241" cy="638664"/>
          </a:xfrm>
          <a:prstGeom prst="rect">
            <a:avLst/>
          </a:prstGeom>
          <a:noFill/>
          <a:ln>
            <a:noFill/>
          </a:ln>
        </p:spPr>
      </p:pic>
      <p:sp>
        <p:nvSpPr>
          <p:cNvPr id="29" name="Google Shape;29;p15"/>
          <p:cNvSpPr/>
          <p:nvPr/>
        </p:nvSpPr>
        <p:spPr>
          <a:xfrm>
            <a:off x="609600" y="1295400"/>
            <a:ext cx="8534400" cy="228600"/>
          </a:xfrm>
          <a:prstGeom prst="rect">
            <a:avLst/>
          </a:prstGeom>
          <a:solidFill>
            <a:srgbClr val="F86308"/>
          </a:solidFill>
          <a:ln w="19050" cap="flat" cmpd="sng">
            <a:solidFill>
              <a:srgbClr val="F86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0"/>
        <p:cNvGrpSpPr/>
        <p:nvPr/>
      </p:nvGrpSpPr>
      <p:grpSpPr>
        <a:xfrm>
          <a:off x="0" y="0"/>
          <a:ext cx="0" cy="0"/>
          <a:chOff x="0" y="0"/>
          <a:chExt cx="0" cy="0"/>
        </a:xfrm>
      </p:grpSpPr>
      <p:sp>
        <p:nvSpPr>
          <p:cNvPr id="31" name="Google Shape;31;p16"/>
          <p:cNvSpPr/>
          <p:nvPr/>
        </p:nvSpPr>
        <p:spPr>
          <a:xfrm>
            <a:off x="0" y="5971032"/>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 name="Google Shape;32;p16"/>
          <p:cNvSpPr/>
          <p:nvPr/>
        </p:nvSpPr>
        <p:spPr>
          <a:xfrm>
            <a:off x="-9144" y="6053328"/>
            <a:ext cx="2249424"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 name="Google Shape;33;p16"/>
          <p:cNvSpPr/>
          <p:nvPr/>
        </p:nvSpPr>
        <p:spPr>
          <a:xfrm>
            <a:off x="2359152" y="6044184"/>
            <a:ext cx="6784848"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4" name="Google Shape;34;p16"/>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6" name="Google Shape;36;p16"/>
          <p:cNvSpPr txBox="1">
            <a:spLocks noGrp="1"/>
          </p:cNvSpPr>
          <p:nvPr>
            <p:ph type="dt" idx="10"/>
          </p:nvPr>
        </p:nvSpPr>
        <p:spPr>
          <a:xfrm>
            <a:off x="76200" y="6068699"/>
            <a:ext cx="2057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ftr" idx="11"/>
          </p:nvPr>
        </p:nvSpPr>
        <p:spPr>
          <a:xfrm>
            <a:off x="2085393" y="236538"/>
            <a:ext cx="586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39"/>
        <p:cNvGrpSpPr/>
        <p:nvPr/>
      </p:nvGrpSpPr>
      <p:grpSpPr>
        <a:xfrm>
          <a:off x="0" y="0"/>
          <a:ext cx="0" cy="0"/>
          <a:chOff x="0" y="0"/>
          <a:chExt cx="0" cy="0"/>
        </a:xfrm>
      </p:grpSpPr>
      <p:sp>
        <p:nvSpPr>
          <p:cNvPr id="40" name="Google Shape;40;p17"/>
          <p:cNvSpPr txBox="1">
            <a:spLocks noGrp="1"/>
          </p:cNvSpPr>
          <p:nvPr>
            <p:ph type="body" idx="1"/>
          </p:nvPr>
        </p:nvSpPr>
        <p:spPr>
          <a:xfrm>
            <a:off x="1752599" y="2743200"/>
            <a:ext cx="6742113" cy="16764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17"/>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2" name="Google Shape;42;p17"/>
          <p:cNvSpPr/>
          <p:nvPr/>
        </p:nvSpPr>
        <p:spPr>
          <a:xfrm>
            <a:off x="0" y="1600200"/>
            <a:ext cx="1295400" cy="990600"/>
          </a:xfrm>
          <a:prstGeom prst="rect">
            <a:avLst/>
          </a:prstGeom>
          <a:solidFill>
            <a:srgbClr val="008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3" name="Google Shape;43;p17"/>
          <p:cNvSpPr/>
          <p:nvPr/>
        </p:nvSpPr>
        <p:spPr>
          <a:xfrm>
            <a:off x="1371600" y="1600200"/>
            <a:ext cx="7772400" cy="990600"/>
          </a:xfrm>
          <a:prstGeom prst="rect">
            <a:avLst/>
          </a:prstGeom>
          <a:solidFill>
            <a:srgbClr val="F863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4" name="Google Shape;44;p17"/>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dt" idx="10"/>
          </p:nvPr>
        </p:nvSpPr>
        <p:spPr>
          <a:xfrm>
            <a:off x="6096000" y="6248400"/>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0" y="1752600"/>
            <a:ext cx="1295400" cy="70167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2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47" name="Google Shape;47;p17"/>
          <p:cNvSpPr txBox="1">
            <a:spLocks noGrp="1"/>
          </p:cNvSpPr>
          <p:nvPr>
            <p:ph type="ftr" idx="11"/>
          </p:nvPr>
        </p:nvSpPr>
        <p:spPr>
          <a:xfrm>
            <a:off x="609600" y="6248206"/>
            <a:ext cx="5421083" cy="3651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8" name="Google Shape;48;p17"/>
          <p:cNvPicPr preferRelativeResize="0"/>
          <p:nvPr/>
        </p:nvPicPr>
        <p:blipFill rotWithShape="1">
          <a:blip r:embed="rId3">
            <a:alphaModFix/>
          </a:blip>
          <a:srcRect/>
          <a:stretch/>
        </p:blipFill>
        <p:spPr>
          <a:xfrm>
            <a:off x="228601" y="3899346"/>
            <a:ext cx="1295400" cy="11298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18"/>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18"/>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18"/>
          <p:cNvSpPr txBox="1"/>
          <p:nvPr/>
        </p:nvSpPr>
        <p:spPr>
          <a:xfrm>
            <a:off x="609600" y="6400606"/>
            <a:ext cx="5421083" cy="365125"/>
          </a:xfrm>
          <a:prstGeom prst="rect">
            <a:avLst/>
          </a:prstGeom>
          <a:solidFill>
            <a:srgbClr val="F863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Project name here</a:t>
            </a:r>
            <a:endParaRPr sz="1400" b="0" i="0" u="none" strike="noStrike" cap="none">
              <a:solidFill>
                <a:schemeClr val="lt1"/>
              </a:solidFill>
              <a:latin typeface="Twentieth Century"/>
              <a:ea typeface="Twentieth Century"/>
              <a:cs typeface="Twentieth Century"/>
              <a:sym typeface="Twentieth Century"/>
            </a:endParaRPr>
          </a:p>
        </p:txBody>
      </p:sp>
      <p:sp>
        <p:nvSpPr>
          <p:cNvPr id="55" name="Google Shape;55;p18"/>
          <p:cNvSpPr txBox="1">
            <a:spLocks noGrp="1"/>
          </p:cNvSpPr>
          <p:nvPr>
            <p:ph type="dt" idx="10"/>
          </p:nvPr>
        </p:nvSpPr>
        <p:spPr>
          <a:xfrm>
            <a:off x="6096000" y="6416675"/>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19"/>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1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19"/>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19"/>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21"/>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1"/>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77"/>
        <p:cNvGrpSpPr/>
        <p:nvPr/>
      </p:nvGrpSpPr>
      <p:grpSpPr>
        <a:xfrm>
          <a:off x="0" y="0"/>
          <a:ext cx="0" cy="0"/>
          <a:chOff x="0" y="0"/>
          <a:chExt cx="0" cy="0"/>
        </a:xfrm>
      </p:grpSpPr>
      <p:sp>
        <p:nvSpPr>
          <p:cNvPr id="78" name="Google Shape;78;p22"/>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22"/>
          <p:cNvSpPr/>
          <p:nvPr/>
        </p:nvSpPr>
        <p:spPr>
          <a:xfrm>
            <a:off x="-9144" y="4572000"/>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0" name="Google Shape;80;p22"/>
          <p:cNvSpPr/>
          <p:nvPr/>
        </p:nvSpPr>
        <p:spPr>
          <a:xfrm>
            <a:off x="-9144" y="4663440"/>
            <a:ext cx="146304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1" name="Google Shape;81;p22"/>
          <p:cNvSpPr/>
          <p:nvPr/>
        </p:nvSpPr>
        <p:spPr>
          <a:xfrm>
            <a:off x="1545336" y="4654296"/>
            <a:ext cx="75986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2" name="Google Shape;82;p22"/>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2"/>
          <p:cNvSpPr/>
          <p:nvPr/>
        </p:nvSpPr>
        <p:spPr>
          <a:xfrm>
            <a:off x="1447800" y="0"/>
            <a:ext cx="100584"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4" name="Google Shape;84;p22"/>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sldNum" idx="12"/>
          </p:nvPr>
        </p:nvSpPr>
        <p:spPr>
          <a:xfrm>
            <a:off x="0" y="4667249"/>
            <a:ext cx="1447800" cy="663578"/>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2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2"/>
          <p:cNvSpPr txBox="1">
            <a:spLocks noGrp="1"/>
          </p:cNvSpPr>
          <p:nvPr>
            <p:ph type="ftr" idx="11"/>
          </p:nvPr>
        </p:nvSpPr>
        <p:spPr>
          <a:xfrm>
            <a:off x="1600200" y="6248206"/>
            <a:ext cx="4572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a:spLocks noGrp="1"/>
          </p:cNvSpPr>
          <p:nvPr>
            <p:ph type="pic" idx="2"/>
          </p:nvPr>
        </p:nvSpPr>
        <p:spPr>
          <a:xfrm>
            <a:off x="1560576" y="0"/>
            <a:ext cx="7583424"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3"/>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3"/>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 name="Google Shape;15;p13"/>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 name="Google Shape;16;p13"/>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 name="Google Shape;17;p13"/>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a:t>
            </a:fld>
            <a:endParaRPr/>
          </a:p>
        </p:txBody>
      </p:sp>
      <p:pic>
        <p:nvPicPr>
          <p:cNvPr id="108" name="Google Shape;108;p1"/>
          <p:cNvPicPr preferRelativeResize="0"/>
          <p:nvPr/>
        </p:nvPicPr>
        <p:blipFill rotWithShape="1">
          <a:blip r:embed="rId3">
            <a:alphaModFix/>
          </a:blip>
          <a:srcRect/>
          <a:stretch/>
        </p:blipFill>
        <p:spPr>
          <a:xfrm>
            <a:off x="2804436" y="2142478"/>
            <a:ext cx="6339563" cy="2320117"/>
          </a:xfrm>
          <a:prstGeom prst="rect">
            <a:avLst/>
          </a:prstGeom>
          <a:noFill/>
          <a:ln>
            <a:noFill/>
          </a:ln>
        </p:spPr>
      </p:pic>
      <p:sp>
        <p:nvSpPr>
          <p:cNvPr id="109" name="Google Shape;109;p1"/>
          <p:cNvSpPr/>
          <p:nvPr/>
        </p:nvSpPr>
        <p:spPr>
          <a:xfrm>
            <a:off x="2804436" y="1066800"/>
            <a:ext cx="6339563" cy="10668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Font typeface="Arial"/>
              <a:buNone/>
            </a:pPr>
            <a:r>
              <a:rPr lang="en-US" sz="1800">
                <a:solidFill>
                  <a:schemeClr val="lt1"/>
                </a:solidFill>
                <a:latin typeface="Times New Roman"/>
                <a:ea typeface="Times New Roman"/>
                <a:cs typeface="Times New Roman"/>
                <a:sym typeface="Times New Roman"/>
              </a:rPr>
              <a:t>Innovative approaches to AI-Driven personalized Health Monitoring</a:t>
            </a:r>
            <a:endParaRPr sz="2200" b="0" i="0" u="none" strike="noStrike" cap="none">
              <a:solidFill>
                <a:schemeClr val="lt1"/>
              </a:solidFill>
              <a:latin typeface="Times New Roman"/>
              <a:ea typeface="Times New Roman"/>
              <a:cs typeface="Times New Roman"/>
              <a:sym typeface="Times New Roman"/>
            </a:endParaRPr>
          </a:p>
        </p:txBody>
      </p:sp>
      <p:sp>
        <p:nvSpPr>
          <p:cNvPr id="110" name="Google Shape;110;p1"/>
          <p:cNvSpPr txBox="1"/>
          <p:nvPr/>
        </p:nvSpPr>
        <p:spPr>
          <a:xfrm>
            <a:off x="0" y="6020076"/>
            <a:ext cx="5465618" cy="830997"/>
          </a:xfrm>
          <a:prstGeom prst="rect">
            <a:avLst/>
          </a:prstGeom>
          <a:solidFill>
            <a:srgbClr val="008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dirty="0">
                <a:solidFill>
                  <a:schemeClr val="lt1"/>
                </a:solidFill>
                <a:latin typeface="Times New Roman" panose="02020603050405020304" pitchFamily="18" charset="0"/>
                <a:ea typeface="Twentieth Century"/>
                <a:cs typeface="Times New Roman" panose="02020603050405020304" pitchFamily="18" charset="0"/>
                <a:sym typeface="Twentieth Century"/>
              </a:rPr>
              <a:t>Department of Computing, FEST</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0" i="0" u="none" strike="noStrike" cap="none" dirty="0" err="1">
                <a:solidFill>
                  <a:schemeClr val="lt1"/>
                </a:solidFill>
                <a:latin typeface="Times New Roman" panose="02020603050405020304" pitchFamily="18" charset="0"/>
                <a:ea typeface="Twentieth Century"/>
                <a:cs typeface="Times New Roman" panose="02020603050405020304" pitchFamily="18" charset="0"/>
                <a:sym typeface="Twentieth Century"/>
              </a:rPr>
              <a:t>Hamdard</a:t>
            </a:r>
            <a:r>
              <a:rPr lang="en-US" sz="2400" b="0" i="0" u="none" strike="noStrike" cap="none" dirty="0">
                <a:solidFill>
                  <a:schemeClr val="lt1"/>
                </a:solidFill>
                <a:latin typeface="Times New Roman" panose="02020603050405020304" pitchFamily="18" charset="0"/>
                <a:ea typeface="Twentieth Century"/>
                <a:cs typeface="Times New Roman" panose="02020603050405020304" pitchFamily="18" charset="0"/>
                <a:sym typeface="Twentieth Century"/>
              </a:rPr>
              <a:t> University</a:t>
            </a: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a:t>
            </a:r>
            <a:r>
              <a:rPr lang="en-US" sz="2800" b="0" i="0" u="none" strike="noStrike" cap="none" dirty="0">
                <a:solidFill>
                  <a:schemeClr val="lt1"/>
                </a:solidFill>
                <a:latin typeface="Times New Roman" panose="02020603050405020304" pitchFamily="18" charset="0"/>
                <a:ea typeface="Twentieth Century"/>
                <a:cs typeface="Times New Roman" panose="02020603050405020304" pitchFamily="18" charset="0"/>
                <a:sym typeface="Twentieth Century"/>
              </a:rPr>
              <a:t>  </a:t>
            </a:r>
            <a:endParaRPr dirty="0">
              <a:latin typeface="Times New Roman" panose="02020603050405020304" pitchFamily="18" charset="0"/>
              <a:cs typeface="Times New Roman" panose="02020603050405020304" pitchFamily="18" charset="0"/>
            </a:endParaRPr>
          </a:p>
        </p:txBody>
      </p:sp>
      <p:pic>
        <p:nvPicPr>
          <p:cNvPr id="111" name="Google Shape;111;p1"/>
          <p:cNvPicPr preferRelativeResize="0"/>
          <p:nvPr/>
        </p:nvPicPr>
        <p:blipFill rotWithShape="1">
          <a:blip r:embed="rId4">
            <a:alphaModFix/>
          </a:blip>
          <a:srcRect/>
          <a:stretch/>
        </p:blipFill>
        <p:spPr>
          <a:xfrm>
            <a:off x="642628" y="2438400"/>
            <a:ext cx="1544978" cy="1347537"/>
          </a:xfrm>
          <a:prstGeom prst="rect">
            <a:avLst/>
          </a:prstGeom>
          <a:noFill/>
          <a:ln>
            <a:noFill/>
          </a:ln>
        </p:spPr>
      </p:pic>
      <p:sp>
        <p:nvSpPr>
          <p:cNvPr id="112" name="Google Shape;112;p1"/>
          <p:cNvSpPr txBox="1"/>
          <p:nvPr/>
        </p:nvSpPr>
        <p:spPr>
          <a:xfrm>
            <a:off x="5260194" y="4539253"/>
            <a:ext cx="38862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rPr>
              <a:t>Students name: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Ahtisham </a:t>
            </a:r>
            <a:r>
              <a:rPr lang="en-US" sz="1600" dirty="0" err="1">
                <a:latin typeface="Times New Roman" panose="02020603050405020304" pitchFamily="18" charset="0"/>
                <a:ea typeface="Times New Roman"/>
                <a:cs typeface="Times New Roman" panose="02020603050405020304" pitchFamily="18" charset="0"/>
                <a:sym typeface="Times New Roman"/>
              </a:rPr>
              <a:t>ul</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err="1">
                <a:latin typeface="Times New Roman" panose="02020603050405020304" pitchFamily="18" charset="0"/>
                <a:ea typeface="Times New Roman"/>
                <a:cs typeface="Times New Roman" panose="02020603050405020304" pitchFamily="18" charset="0"/>
                <a:sym typeface="Times New Roman"/>
              </a:rPr>
              <a:t>Hasnain</a:t>
            </a:r>
            <a:r>
              <a:rPr lang="en-US" sz="1600" dirty="0">
                <a:latin typeface="Times New Roman" panose="02020603050405020304" pitchFamily="18" charset="0"/>
                <a:ea typeface="Times New Roman"/>
                <a:cs typeface="Times New Roman" panose="02020603050405020304" pitchFamily="18" charset="0"/>
                <a:sym typeface="Times New Roman"/>
              </a:rPr>
              <a:t> (2606-2021)</a:t>
            </a:r>
            <a:endParaRPr sz="1600"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Ifrah Waseem (1757-2021)</a:t>
            </a:r>
            <a:endParaRPr sz="1600"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Hassan Iqbal(2605-2021)</a:t>
            </a:r>
            <a:endParaRPr sz="1600"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dirty="0">
                <a:solidFill>
                  <a:schemeClr val="dk1"/>
                </a:solidFill>
                <a:latin typeface="Times New Roman" panose="02020603050405020304" pitchFamily="18" charset="0"/>
                <a:ea typeface="Twentieth Century"/>
                <a:cs typeface="Times New Roman" panose="02020603050405020304" pitchFamily="18" charset="0"/>
                <a:sym typeface="Twentieth Century"/>
              </a:rPr>
              <a:t>(FYP-020/FL24)</a:t>
            </a:r>
            <a:endParaRPr sz="1600" b="0"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endParaRPr>
          </a:p>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rPr>
              <a:t>Supervisor name:</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600" dirty="0" err="1">
                <a:solidFill>
                  <a:schemeClr val="dk1"/>
                </a:solidFill>
                <a:latin typeface="Times New Roman" panose="02020603050405020304" pitchFamily="18" charset="0"/>
                <a:ea typeface="Twentieth Century"/>
                <a:cs typeface="Times New Roman" panose="02020603050405020304" pitchFamily="18" charset="0"/>
                <a:sym typeface="Twentieth Century"/>
              </a:rPr>
              <a:t>Dr</a:t>
            </a:r>
            <a:r>
              <a:rPr lang="en-US" sz="1600" dirty="0">
                <a:solidFill>
                  <a:schemeClr val="dk1"/>
                </a:solidFill>
                <a:latin typeface="Times New Roman" panose="02020603050405020304" pitchFamily="18" charset="0"/>
                <a:ea typeface="Twentieth Century"/>
                <a:cs typeface="Times New Roman" panose="02020603050405020304" pitchFamily="18" charset="0"/>
                <a:sym typeface="Twentieth Century"/>
              </a:rPr>
              <a:t> </a:t>
            </a:r>
            <a:r>
              <a:rPr lang="en-US" sz="1600" dirty="0" err="1">
                <a:solidFill>
                  <a:schemeClr val="dk1"/>
                </a:solidFill>
                <a:latin typeface="Times New Roman" panose="02020603050405020304" pitchFamily="18" charset="0"/>
                <a:ea typeface="Twentieth Century"/>
                <a:cs typeface="Times New Roman" panose="02020603050405020304" pitchFamily="18" charset="0"/>
                <a:sym typeface="Twentieth Century"/>
              </a:rPr>
              <a:t>khuram</a:t>
            </a:r>
            <a:r>
              <a:rPr lang="en-US" sz="1600" dirty="0">
                <a:solidFill>
                  <a:schemeClr val="dk1"/>
                </a:solidFill>
                <a:latin typeface="Times New Roman" panose="02020603050405020304" pitchFamily="18" charset="0"/>
                <a:ea typeface="Twentieth Century"/>
                <a:cs typeface="Times New Roman" panose="02020603050405020304" pitchFamily="18" charset="0"/>
                <a:sym typeface="Twentieth Century"/>
              </a:rPr>
              <a:t> </a:t>
            </a:r>
            <a:r>
              <a:rPr lang="en-US" sz="1600" dirty="0" err="1">
                <a:solidFill>
                  <a:schemeClr val="dk1"/>
                </a:solidFill>
                <a:latin typeface="Times New Roman" panose="02020603050405020304" pitchFamily="18" charset="0"/>
                <a:ea typeface="Twentieth Century"/>
                <a:cs typeface="Times New Roman" panose="02020603050405020304" pitchFamily="18" charset="0"/>
                <a:sym typeface="Twentieth Century"/>
              </a:rPr>
              <a:t>iqbal</a:t>
            </a:r>
            <a:endParaRPr dirty="0">
              <a:latin typeface="Times New Roman" panose="02020603050405020304" pitchFamily="18" charset="0"/>
              <a:cs typeface="Times New Roman" panose="02020603050405020304" pitchFamily="18" charset="0"/>
            </a:endParaRPr>
          </a:p>
        </p:txBody>
      </p:sp>
      <p:sp>
        <p:nvSpPr>
          <p:cNvPr id="113" name="Google Shape;113;p1"/>
          <p:cNvSpPr/>
          <p:nvPr/>
        </p:nvSpPr>
        <p:spPr>
          <a:xfrm rot="10800000" flipH="1">
            <a:off x="2209800" y="1057545"/>
            <a:ext cx="1143000" cy="10668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4" name="Google Shape;114;p1"/>
          <p:cNvSpPr txBox="1"/>
          <p:nvPr/>
        </p:nvSpPr>
        <p:spPr>
          <a:xfrm>
            <a:off x="0" y="0"/>
            <a:ext cx="2424622" cy="446276"/>
          </a:xfrm>
          <a:prstGeom prst="rect">
            <a:avLst/>
          </a:prstGeom>
          <a:solidFill>
            <a:srgbClr val="F8630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300" b="1" i="0" u="none" strike="noStrike" cap="none" dirty="0" smtClean="0">
                <a:solidFill>
                  <a:schemeClr val="lt1"/>
                </a:solidFill>
                <a:latin typeface="Calibri"/>
                <a:ea typeface="Calibri"/>
                <a:cs typeface="Calibri"/>
                <a:sym typeface="Calibri"/>
              </a:rPr>
              <a:t>FYP-II</a:t>
            </a:r>
            <a:endParaRPr sz="2300" b="1" i="0" u="none" strike="noStrike" cap="none" dirty="0">
              <a:solidFill>
                <a:schemeClr val="lt1"/>
              </a:solidFill>
              <a:latin typeface="Calibri"/>
              <a:ea typeface="Calibri"/>
              <a:cs typeface="Calibri"/>
              <a:sym typeface="Calibri"/>
            </a:endParaRPr>
          </a:p>
        </p:txBody>
      </p:sp>
      <p:sp>
        <p:nvSpPr>
          <p:cNvPr id="115" name="Google Shape;115;p1"/>
          <p:cNvSpPr/>
          <p:nvPr/>
        </p:nvSpPr>
        <p:spPr>
          <a:xfrm rot="10800000" flipH="1">
            <a:off x="4894118" y="6001566"/>
            <a:ext cx="1143000" cy="83792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294935159d_0_190"/>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solidFill>
                  <a:schemeClr val="dk2"/>
                </a:solidFill>
                <a:latin typeface="Times New Roman"/>
                <a:ea typeface="Times New Roman"/>
                <a:cs typeface="Times New Roman"/>
                <a:sym typeface="Times New Roman"/>
              </a:rPr>
              <a:t>Project </a:t>
            </a:r>
            <a:r>
              <a:rPr lang="en-US" b="1">
                <a:latin typeface="Times New Roman"/>
                <a:ea typeface="Times New Roman"/>
                <a:cs typeface="Times New Roman"/>
                <a:sym typeface="Times New Roman"/>
              </a:rPr>
              <a:t>Role &amp; Responsibilities</a:t>
            </a:r>
            <a:r>
              <a:rPr lang="en-US">
                <a:latin typeface="Calibri"/>
                <a:ea typeface="Calibri"/>
                <a:cs typeface="Calibri"/>
                <a:sym typeface="Calibri"/>
              </a:rPr>
              <a:t> </a:t>
            </a:r>
            <a:endParaRPr>
              <a:solidFill>
                <a:schemeClr val="dk2"/>
              </a:solidFill>
              <a:latin typeface="Calibri"/>
              <a:ea typeface="Calibri"/>
              <a:cs typeface="Calibri"/>
              <a:sym typeface="Calibri"/>
            </a:endParaRPr>
          </a:p>
        </p:txBody>
      </p:sp>
      <p:sp>
        <p:nvSpPr>
          <p:cNvPr id="206" name="Google Shape;206;g3294935159d_0_190"/>
          <p:cNvSpPr txBox="1">
            <a:spLocks noGrp="1"/>
          </p:cNvSpPr>
          <p:nvPr>
            <p:ph type="body" idx="1"/>
          </p:nvPr>
        </p:nvSpPr>
        <p:spPr>
          <a:xfrm>
            <a:off x="612775" y="1600200"/>
            <a:ext cx="8153400" cy="3747900"/>
          </a:xfrm>
          <a:prstGeom prst="rect">
            <a:avLst/>
          </a:prstGeom>
          <a:noFill/>
          <a:ln>
            <a:noFill/>
          </a:ln>
        </p:spPr>
        <p:txBody>
          <a:bodyPr spcFirstLastPara="1" wrap="square" lIns="91425" tIns="45700" rIns="91425" bIns="45700" anchor="t" anchorCtr="0">
            <a:noAutofit/>
          </a:bodyPr>
          <a:lstStyle/>
          <a:p>
            <a:pPr marL="320040" lvl="0" indent="-320040" algn="just" rtl="0">
              <a:spcBef>
                <a:spcPts val="0"/>
              </a:spcBef>
              <a:spcAft>
                <a:spcPts val="0"/>
              </a:spcAft>
              <a:buSzPts val="1680"/>
              <a:buFont typeface="Noto Sans Symbols"/>
              <a:buChar char="❑"/>
            </a:pPr>
            <a:r>
              <a:rPr lang="en-US" sz="2800">
                <a:latin typeface="Times New Roman"/>
                <a:ea typeface="Times New Roman"/>
                <a:cs typeface="Times New Roman"/>
                <a:sym typeface="Times New Roman"/>
              </a:rPr>
              <a:t>RACI Chart</a:t>
            </a:r>
            <a:endParaRPr/>
          </a:p>
          <a:p>
            <a:pPr marL="320040" lvl="0" indent="-213360" algn="just" rtl="0">
              <a:spcBef>
                <a:spcPts val="700"/>
              </a:spcBef>
              <a:spcAft>
                <a:spcPts val="0"/>
              </a:spcAft>
              <a:buSzPts val="1680"/>
              <a:buFont typeface="Noto Sans Symbols"/>
              <a:buNone/>
            </a:pPr>
            <a:endParaRPr sz="2800"/>
          </a:p>
          <a:p>
            <a:pPr marL="0" lvl="0" indent="0" algn="just" rtl="0">
              <a:spcBef>
                <a:spcPts val="700"/>
              </a:spcBef>
              <a:spcAft>
                <a:spcPts val="0"/>
              </a:spcAft>
              <a:buSzPts val="1680"/>
              <a:buNone/>
            </a:pPr>
            <a:r>
              <a:rPr lang="en-US" sz="2800"/>
              <a:t>  </a:t>
            </a:r>
            <a:endParaRPr/>
          </a:p>
          <a:p>
            <a:pPr marL="0" lvl="0" indent="0" algn="just" rtl="0">
              <a:spcBef>
                <a:spcPts val="700"/>
              </a:spcBef>
              <a:spcAft>
                <a:spcPts val="0"/>
              </a:spcAft>
              <a:buSzPts val="1680"/>
              <a:buNone/>
            </a:pPr>
            <a:endParaRPr sz="2800"/>
          </a:p>
          <a:p>
            <a:pPr marL="0" lvl="0" indent="0" algn="just" rtl="0">
              <a:spcBef>
                <a:spcPts val="700"/>
              </a:spcBef>
              <a:spcAft>
                <a:spcPts val="0"/>
              </a:spcAft>
              <a:buSzPts val="1680"/>
              <a:buNone/>
            </a:pPr>
            <a:endParaRPr sz="2800"/>
          </a:p>
          <a:p>
            <a:pPr marL="0" lvl="0" indent="0" algn="just" rtl="0">
              <a:spcBef>
                <a:spcPts val="700"/>
              </a:spcBef>
              <a:spcAft>
                <a:spcPts val="0"/>
              </a:spcAft>
              <a:buSzPts val="1680"/>
              <a:buNone/>
            </a:pPr>
            <a:endParaRPr sz="2800"/>
          </a:p>
          <a:p>
            <a:pPr marL="0" lvl="0" indent="0" algn="just" rtl="0">
              <a:spcBef>
                <a:spcPts val="700"/>
              </a:spcBef>
              <a:spcAft>
                <a:spcPts val="0"/>
              </a:spcAft>
              <a:buSzPts val="840"/>
              <a:buNone/>
            </a:pPr>
            <a:r>
              <a:rPr lang="en-US" sz="1400"/>
              <a:t> </a:t>
            </a:r>
            <a:endParaRPr sz="2800"/>
          </a:p>
          <a:p>
            <a:pPr marL="0" lvl="0" indent="0" algn="just" rtl="0">
              <a:spcBef>
                <a:spcPts val="700"/>
              </a:spcBef>
              <a:spcAft>
                <a:spcPts val="0"/>
              </a:spcAft>
              <a:buSzPts val="1680"/>
              <a:buNone/>
            </a:pPr>
            <a:endParaRPr sz="2800"/>
          </a:p>
          <a:p>
            <a:pPr marL="0" lvl="0" indent="0" algn="l" rtl="0">
              <a:spcBef>
                <a:spcPts val="700"/>
              </a:spcBef>
              <a:spcAft>
                <a:spcPts val="0"/>
              </a:spcAft>
              <a:buSzPts val="1320"/>
              <a:buNone/>
            </a:pPr>
            <a:endParaRPr sz="2200"/>
          </a:p>
        </p:txBody>
      </p:sp>
      <p:sp>
        <p:nvSpPr>
          <p:cNvPr id="207" name="Google Shape;207;g3294935159d_0_190"/>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Times New Roman"/>
                <a:ea typeface="Times New Roman"/>
                <a:cs typeface="Times New Roman"/>
                <a:sym typeface="Times New Roman"/>
              </a:rPr>
              <a:t>Innovative approaches to AI-Driven personalized Health Monitoring</a:t>
            </a:r>
            <a:endParaRPr/>
          </a:p>
        </p:txBody>
      </p:sp>
      <p:sp>
        <p:nvSpPr>
          <p:cNvPr id="208" name="Google Shape;208;g3294935159d_0_190"/>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200">
                <a:latin typeface="Times New Roman"/>
                <a:ea typeface="Times New Roman"/>
                <a:cs typeface="Times New Roman"/>
                <a:sym typeface="Times New Roman"/>
              </a:rPr>
              <a:t>CS-FYP    Hamdard University</a:t>
            </a:r>
            <a:endParaRPr/>
          </a:p>
        </p:txBody>
      </p:sp>
      <p:sp>
        <p:nvSpPr>
          <p:cNvPr id="209" name="Google Shape;209;g3294935159d_0_190"/>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210" name="Google Shape;210;g3294935159d_0_190"/>
          <p:cNvSpPr txBox="1"/>
          <p:nvPr/>
        </p:nvSpPr>
        <p:spPr>
          <a:xfrm>
            <a:off x="1077595" y="4953000"/>
            <a:ext cx="5929500" cy="82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R (Responsible): Responsible for performing the task.</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A (Accountable): Ultimately accountable for the task's success.</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C (Consulted): Provides input and feedback.</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I (Informed): Kept informed about progress.</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pic>
        <p:nvPicPr>
          <p:cNvPr id="211" name="Google Shape;211;g3294935159d_0_190"/>
          <p:cNvPicPr preferRelativeResize="0"/>
          <p:nvPr/>
        </p:nvPicPr>
        <p:blipFill rotWithShape="1">
          <a:blip r:embed="rId3">
            <a:alphaModFix/>
          </a:blip>
          <a:srcRect/>
          <a:stretch/>
        </p:blipFill>
        <p:spPr>
          <a:xfrm>
            <a:off x="1609311" y="2323946"/>
            <a:ext cx="5925377" cy="22101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3294935159d_0_286"/>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Project Plan</a:t>
            </a:r>
            <a:endParaRPr/>
          </a:p>
        </p:txBody>
      </p:sp>
      <p:sp>
        <p:nvSpPr>
          <p:cNvPr id="217" name="Google Shape;217;g3294935159d_0_286"/>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latin typeface="Times New Roman"/>
                <a:ea typeface="Times New Roman"/>
                <a:cs typeface="Times New Roman"/>
                <a:sym typeface="Times New Roman"/>
              </a:rPr>
              <a:t>Innovative approaches to AI-Driven personalized Health Monitoring</a:t>
            </a:r>
            <a:endParaRPr/>
          </a:p>
        </p:txBody>
      </p:sp>
      <p:sp>
        <p:nvSpPr>
          <p:cNvPr id="218" name="Google Shape;218;g3294935159d_0_286"/>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200">
                <a:latin typeface="Times New Roman"/>
                <a:ea typeface="Times New Roman"/>
                <a:cs typeface="Times New Roman"/>
                <a:sym typeface="Times New Roman"/>
              </a:rPr>
              <a:t>CS-FYP    Hamdard University</a:t>
            </a:r>
            <a:endParaRPr/>
          </a:p>
        </p:txBody>
      </p:sp>
      <p:sp>
        <p:nvSpPr>
          <p:cNvPr id="219" name="Google Shape;219;g3294935159d_0_286"/>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pic>
        <p:nvPicPr>
          <p:cNvPr id="220" name="Google Shape;220;g3294935159d_0_286" descr="WhatsApp Image 2024-06-27 at 2.31.04 AM (1)"/>
          <p:cNvPicPr preferRelativeResize="0">
            <a:picLocks noGrp="1"/>
          </p:cNvPicPr>
          <p:nvPr>
            <p:ph type="body" idx="1"/>
          </p:nvPr>
        </p:nvPicPr>
        <p:blipFill rotWithShape="1">
          <a:blip r:embed="rId3">
            <a:alphaModFix/>
          </a:blip>
          <a:srcRect/>
          <a:stretch/>
        </p:blipFill>
        <p:spPr>
          <a:xfrm>
            <a:off x="1692275" y="1600200"/>
            <a:ext cx="5993700"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294935159d_0_379"/>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Project Plan</a:t>
            </a:r>
            <a:endParaRPr/>
          </a:p>
        </p:txBody>
      </p:sp>
      <p:sp>
        <p:nvSpPr>
          <p:cNvPr id="226" name="Google Shape;226;g3294935159d_0_379"/>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Times New Roman"/>
                <a:ea typeface="Times New Roman"/>
                <a:cs typeface="Times New Roman"/>
                <a:sym typeface="Times New Roman"/>
              </a:rPr>
              <a:t>Innovative approaches to AI-Driven personalized Health Monitoring</a:t>
            </a:r>
            <a:endParaRPr/>
          </a:p>
        </p:txBody>
      </p:sp>
      <p:sp>
        <p:nvSpPr>
          <p:cNvPr id="227" name="Google Shape;227;g3294935159d_0_379"/>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200">
                <a:latin typeface="Times New Roman"/>
                <a:ea typeface="Times New Roman"/>
                <a:cs typeface="Times New Roman"/>
                <a:sym typeface="Times New Roman"/>
              </a:rPr>
              <a:t>CS-FYP    Hamdard University</a:t>
            </a:r>
            <a:endParaRPr/>
          </a:p>
        </p:txBody>
      </p:sp>
      <p:sp>
        <p:nvSpPr>
          <p:cNvPr id="228" name="Google Shape;228;g3294935159d_0_379"/>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pic>
        <p:nvPicPr>
          <p:cNvPr id="229" name="Google Shape;229;g3294935159d_0_379" descr="C:\Users\arham\Downloads\WhatsApp Image 2024-06-27 at 2.31.04 AM.jpegWhatsApp Image 2024-06-27 at 2.31.04 AM"/>
          <p:cNvPicPr preferRelativeResize="0">
            <a:picLocks noGrp="1"/>
          </p:cNvPicPr>
          <p:nvPr>
            <p:ph type="body" idx="1"/>
          </p:nvPr>
        </p:nvPicPr>
        <p:blipFill rotWithShape="1">
          <a:blip r:embed="rId3">
            <a:alphaModFix/>
          </a:blip>
          <a:srcRect l="9"/>
          <a:stretch/>
        </p:blipFill>
        <p:spPr>
          <a:xfrm>
            <a:off x="1692275" y="1600200"/>
            <a:ext cx="5993700" cy="44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3294935159d_0_472"/>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Project Budgeting</a:t>
            </a:r>
            <a:endParaRPr/>
          </a:p>
        </p:txBody>
      </p:sp>
      <p:sp>
        <p:nvSpPr>
          <p:cNvPr id="235" name="Google Shape;235;g3294935159d_0_472"/>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Innovative approaches to AI-Driven personalized Health Monitoring</a:t>
            </a:r>
            <a:endParaRPr/>
          </a:p>
        </p:txBody>
      </p:sp>
      <p:sp>
        <p:nvSpPr>
          <p:cNvPr id="236" name="Google Shape;236;g3294935159d_0_472"/>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Times New Roman"/>
                <a:ea typeface="Times New Roman"/>
                <a:cs typeface="Times New Roman"/>
                <a:sym typeface="Times New Roman"/>
              </a:rPr>
              <a:t>CS-FYP    Hamdard University</a:t>
            </a:r>
            <a:endParaRPr>
              <a:latin typeface="Times New Roman"/>
              <a:ea typeface="Times New Roman"/>
              <a:cs typeface="Times New Roman"/>
              <a:sym typeface="Times New Roman"/>
            </a:endParaRPr>
          </a:p>
        </p:txBody>
      </p:sp>
      <p:sp>
        <p:nvSpPr>
          <p:cNvPr id="237" name="Google Shape;237;g3294935159d_0_472"/>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238" name="Google Shape;238;g3294935159d_0_47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960"/>
              <a:buNone/>
            </a:pPr>
            <a:r>
              <a:rPr lang="en-US" sz="1600">
                <a:latin typeface="Times New Roman"/>
                <a:ea typeface="Times New Roman"/>
                <a:cs typeface="Times New Roman"/>
                <a:sym typeface="Times New Roman"/>
              </a:rPr>
              <a:t>Estimated budget of project major resources</a:t>
            </a:r>
            <a:endParaRPr/>
          </a:p>
          <a:p>
            <a:pPr marL="0" lvl="0" indent="0" algn="l" rtl="0">
              <a:spcBef>
                <a:spcPts val="700"/>
              </a:spcBef>
              <a:spcAft>
                <a:spcPts val="0"/>
              </a:spcAft>
              <a:buSzPts val="960"/>
              <a:buNone/>
            </a:pPr>
            <a:r>
              <a:rPr lang="en-US" sz="1600">
                <a:latin typeface="Times New Roman"/>
                <a:ea typeface="Times New Roman"/>
                <a:cs typeface="Times New Roman"/>
                <a:sym typeface="Times New Roman"/>
              </a:rPr>
              <a:t> </a:t>
            </a:r>
            <a:endParaRPr/>
          </a:p>
          <a:p>
            <a:pPr marL="320040" lvl="0" indent="-320040" algn="l" rtl="0">
              <a:spcBef>
                <a:spcPts val="700"/>
              </a:spcBef>
              <a:spcAft>
                <a:spcPts val="0"/>
              </a:spcAft>
              <a:buSzPts val="960"/>
              <a:buFont typeface="Times New Roman"/>
              <a:buChar char="-"/>
            </a:pPr>
            <a:r>
              <a:rPr lang="en-US" sz="1600">
                <a:latin typeface="Times New Roman"/>
                <a:ea typeface="Times New Roman"/>
                <a:cs typeface="Times New Roman"/>
                <a:sym typeface="Times New Roman"/>
              </a:rPr>
              <a:t>Developers (2 @ 500 x 4days x 4 week = 16000 x6 = PKR 96,800  est.) </a:t>
            </a:r>
            <a:endParaRPr/>
          </a:p>
          <a:p>
            <a:pPr marL="320040" lvl="0" indent="-320040" algn="l" rtl="0">
              <a:spcBef>
                <a:spcPts val="700"/>
              </a:spcBef>
              <a:spcAft>
                <a:spcPts val="0"/>
              </a:spcAft>
              <a:buSzPts val="960"/>
              <a:buFont typeface="Times New Roman"/>
              <a:buChar char="-"/>
            </a:pPr>
            <a:r>
              <a:rPr lang="en-US" sz="1600">
                <a:latin typeface="Times New Roman"/>
                <a:ea typeface="Times New Roman"/>
                <a:cs typeface="Times New Roman"/>
                <a:sym typeface="Times New Roman"/>
              </a:rPr>
              <a:t>Hard Drive (Rs. 14,000 x 2 = PKR 28,000 est.)</a:t>
            </a:r>
            <a:endParaRPr/>
          </a:p>
          <a:p>
            <a:pPr marL="320040" lvl="0" indent="-320040" algn="l" rtl="0">
              <a:spcBef>
                <a:spcPts val="700"/>
              </a:spcBef>
              <a:spcAft>
                <a:spcPts val="0"/>
              </a:spcAft>
              <a:buSzPts val="960"/>
              <a:buFont typeface="Times New Roman"/>
              <a:buChar char="-"/>
            </a:pPr>
            <a:r>
              <a:rPr lang="en-US" sz="1600">
                <a:latin typeface="Times New Roman"/>
                <a:ea typeface="Times New Roman"/>
                <a:cs typeface="Times New Roman"/>
                <a:sym typeface="Times New Roman"/>
              </a:rPr>
              <a:t>Industry Expert Consultancy (expected 2-4 visits) 8000 x 2 = PKR 16,000 est. </a:t>
            </a:r>
            <a:endParaRPr/>
          </a:p>
          <a:p>
            <a:pPr marL="320040" lvl="0" indent="-320040" algn="l" rtl="0">
              <a:spcBef>
                <a:spcPts val="700"/>
              </a:spcBef>
              <a:spcAft>
                <a:spcPts val="0"/>
              </a:spcAft>
              <a:buSzPts val="960"/>
              <a:buFont typeface="Times New Roman"/>
              <a:buChar char="-"/>
            </a:pPr>
            <a:r>
              <a:rPr lang="en-US" sz="1600">
                <a:latin typeface="Times New Roman"/>
                <a:ea typeface="Times New Roman"/>
                <a:cs typeface="Times New Roman"/>
                <a:sym typeface="Times New Roman"/>
              </a:rPr>
              <a:t>Miscellaneous PKR 11,200 est. </a:t>
            </a:r>
            <a:endParaRPr/>
          </a:p>
          <a:p>
            <a:pPr marL="0" lvl="0" indent="0" algn="l" rtl="0">
              <a:spcBef>
                <a:spcPts val="700"/>
              </a:spcBef>
              <a:spcAft>
                <a:spcPts val="0"/>
              </a:spcAft>
              <a:buSzPts val="960"/>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Electricity (Rs. 8000 x 6 = PKR 48,000 est.)</a:t>
            </a:r>
            <a:endParaRPr/>
          </a:p>
          <a:p>
            <a:pPr marL="320040" lvl="0" indent="-259080" algn="l" rtl="0">
              <a:spcBef>
                <a:spcPts val="700"/>
              </a:spcBef>
              <a:spcAft>
                <a:spcPts val="0"/>
              </a:spcAft>
              <a:buSzPts val="960"/>
              <a:buFont typeface="Calibri"/>
              <a:buNone/>
            </a:pPr>
            <a:endParaRPr sz="1600">
              <a:latin typeface="Times New Roman"/>
              <a:ea typeface="Times New Roman"/>
              <a:cs typeface="Times New Roman"/>
              <a:sym typeface="Times New Roman"/>
            </a:endParaRPr>
          </a:p>
          <a:p>
            <a:pPr marL="0" lvl="0" indent="0" algn="ctr" rtl="0">
              <a:spcBef>
                <a:spcPts val="700"/>
              </a:spcBef>
              <a:spcAft>
                <a:spcPts val="0"/>
              </a:spcAft>
              <a:buSzPts val="960"/>
              <a:buNone/>
            </a:pPr>
            <a:r>
              <a:rPr lang="en-US" sz="1600" b="1">
                <a:latin typeface="Times New Roman"/>
                <a:ea typeface="Times New Roman"/>
                <a:cs typeface="Times New Roman"/>
                <a:sym typeface="Times New Roman"/>
              </a:rPr>
              <a:t>Total cost PKR 2lac‬ est.</a:t>
            </a:r>
            <a:endParaRPr/>
          </a:p>
          <a:p>
            <a:pPr marL="0" lvl="0" indent="0" algn="ctr" rtl="0">
              <a:spcBef>
                <a:spcPts val="700"/>
              </a:spcBef>
              <a:spcAft>
                <a:spcPts val="0"/>
              </a:spcAft>
              <a:buSzPts val="960"/>
              <a:buNone/>
            </a:pPr>
            <a:r>
              <a:rPr lang="en-US" sz="1600" b="1">
                <a:latin typeface="Times New Roman"/>
                <a:ea typeface="Times New Roman"/>
                <a:cs typeface="Times New Roman"/>
                <a:sym typeface="Times New Roman"/>
              </a:rPr>
              <a:t>*</a:t>
            </a:r>
            <a:r>
              <a:rPr lang="en-US" sz="1600">
                <a:latin typeface="Times New Roman"/>
                <a:ea typeface="Times New Roman"/>
                <a:cs typeface="Times New Roman"/>
                <a:sym typeface="Times New Roman"/>
              </a:rPr>
              <a:t>Detailed budget sheet will be provide.</a:t>
            </a:r>
            <a:endParaRPr/>
          </a:p>
        </p:txBody>
      </p:sp>
      <p:sp>
        <p:nvSpPr>
          <p:cNvPr id="239" name="Google Shape;239;g3294935159d_0_472"/>
          <p:cNvSpPr txBox="1"/>
          <p:nvPr/>
        </p:nvSpPr>
        <p:spPr>
          <a:xfrm>
            <a:off x="9352915" y="5231765"/>
            <a:ext cx="304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294935159d_0_566"/>
          <p:cNvSpPr txBox="1">
            <a:spLocks noGrp="1"/>
          </p:cNvSpPr>
          <p:nvPr>
            <p:ph type="title"/>
          </p:nvPr>
        </p:nvSpPr>
        <p:spPr>
          <a:xfrm>
            <a:off x="533400" y="273050"/>
            <a:ext cx="8153400" cy="870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Project Tools </a:t>
            </a:r>
            <a:endParaRPr/>
          </a:p>
        </p:txBody>
      </p:sp>
      <p:sp>
        <p:nvSpPr>
          <p:cNvPr id="245" name="Google Shape;245;g3294935159d_0_566"/>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p>
            <a:pPr marL="273050" lvl="1" indent="-273050" algn="l" rtl="0">
              <a:spcBef>
                <a:spcPts val="0"/>
              </a:spcBef>
              <a:spcAft>
                <a:spcPts val="0"/>
              </a:spcAft>
              <a:buClr>
                <a:schemeClr val="accent2"/>
              </a:buClr>
              <a:buSzPts val="1260"/>
              <a:buFont typeface="Noto Sans Symbols"/>
              <a:buChar char="❑"/>
            </a:pPr>
            <a:r>
              <a:rPr lang="en-US" sz="1800" dirty="0">
                <a:latin typeface="Times New Roman"/>
                <a:ea typeface="Times New Roman"/>
                <a:cs typeface="Times New Roman"/>
                <a:sym typeface="Times New Roman"/>
              </a:rPr>
              <a:t>Visual Code / </a:t>
            </a:r>
            <a:r>
              <a:rPr lang="en-US" sz="1800" dirty="0" err="1">
                <a:latin typeface="Times New Roman"/>
                <a:ea typeface="Times New Roman"/>
                <a:cs typeface="Times New Roman"/>
                <a:sym typeface="Times New Roman"/>
              </a:rPr>
              <a:t>colab</a:t>
            </a:r>
            <a:r>
              <a:rPr lang="en-US" sz="1800" dirty="0">
                <a:latin typeface="Times New Roman"/>
                <a:ea typeface="Times New Roman"/>
                <a:cs typeface="Times New Roman"/>
                <a:sym typeface="Times New Roman"/>
              </a:rPr>
              <a:t> / </a:t>
            </a:r>
            <a:endParaRPr dirty="0"/>
          </a:p>
          <a:p>
            <a:pPr marL="273050" lvl="1" indent="-273050" algn="l" rtl="0">
              <a:spcBef>
                <a:spcPts val="550"/>
              </a:spcBef>
              <a:spcAft>
                <a:spcPts val="0"/>
              </a:spcAft>
              <a:buClr>
                <a:schemeClr val="accent2"/>
              </a:buClr>
              <a:buSzPts val="1260"/>
              <a:buFont typeface="Noto Sans Symbols"/>
              <a:buChar char="❑"/>
            </a:pPr>
            <a:r>
              <a:rPr lang="en-US" sz="1800" dirty="0">
                <a:latin typeface="Times New Roman"/>
                <a:ea typeface="Times New Roman"/>
                <a:cs typeface="Times New Roman"/>
                <a:sym typeface="Times New Roman"/>
              </a:rPr>
              <a:t>Python </a:t>
            </a:r>
            <a:endParaRPr dirty="0"/>
          </a:p>
          <a:p>
            <a:pPr marL="273050" lvl="1" indent="-273050" algn="l" rtl="0">
              <a:spcBef>
                <a:spcPts val="550"/>
              </a:spcBef>
              <a:spcAft>
                <a:spcPts val="0"/>
              </a:spcAft>
              <a:buClr>
                <a:schemeClr val="accent2"/>
              </a:buClr>
              <a:buSzPts val="1260"/>
              <a:buFont typeface="Noto Sans Symbols"/>
              <a:buChar char="❑"/>
            </a:pPr>
            <a:r>
              <a:rPr lang="en-US" sz="1800" dirty="0">
                <a:latin typeface="Times New Roman"/>
                <a:ea typeface="Times New Roman"/>
                <a:cs typeface="Times New Roman"/>
                <a:sym typeface="Times New Roman"/>
              </a:rPr>
              <a:t>AI </a:t>
            </a:r>
            <a:endParaRPr sz="1800" dirty="0">
              <a:latin typeface="Times New Roman"/>
              <a:ea typeface="Times New Roman"/>
              <a:cs typeface="Times New Roman"/>
              <a:sym typeface="Times New Roman"/>
            </a:endParaRPr>
          </a:p>
          <a:p>
            <a:pPr marL="273050" lvl="1" indent="-307340" algn="l" rtl="0">
              <a:spcBef>
                <a:spcPts val="550"/>
              </a:spcBef>
              <a:spcAft>
                <a:spcPts val="0"/>
              </a:spcAft>
              <a:buSzPts val="1800"/>
              <a:buFont typeface="Times New Roman"/>
              <a:buChar char="❑"/>
            </a:pPr>
            <a:r>
              <a:rPr lang="en-US" sz="1800" dirty="0" err="1">
                <a:latin typeface="Times New Roman"/>
                <a:ea typeface="Times New Roman"/>
                <a:cs typeface="Times New Roman"/>
                <a:sym typeface="Times New Roman"/>
              </a:rPr>
              <a:t>Nodejs</a:t>
            </a:r>
            <a:endParaRPr sz="1800" dirty="0">
              <a:latin typeface="Times New Roman"/>
              <a:ea typeface="Times New Roman"/>
              <a:cs typeface="Times New Roman"/>
              <a:sym typeface="Times New Roman"/>
            </a:endParaRPr>
          </a:p>
          <a:p>
            <a:pPr marL="273050" lvl="1" indent="-307340" algn="l" rtl="0">
              <a:spcBef>
                <a:spcPts val="550"/>
              </a:spcBef>
              <a:spcAft>
                <a:spcPts val="0"/>
              </a:spcAft>
              <a:buSzPts val="1800"/>
              <a:buFont typeface="Times New Roman"/>
              <a:buChar char="❑"/>
            </a:pPr>
            <a:r>
              <a:rPr lang="en-US" sz="1800" dirty="0">
                <a:latin typeface="Times New Roman"/>
                <a:ea typeface="Times New Roman"/>
                <a:cs typeface="Times New Roman"/>
                <a:sym typeface="Times New Roman"/>
              </a:rPr>
              <a:t>React Native</a:t>
            </a:r>
            <a:endParaRPr sz="1800" dirty="0">
              <a:latin typeface="Times New Roman"/>
              <a:ea typeface="Times New Roman"/>
              <a:cs typeface="Times New Roman"/>
              <a:sym typeface="Times New Roman"/>
            </a:endParaRPr>
          </a:p>
          <a:p>
            <a:pPr marL="0" lvl="1" indent="0" algn="l" rtl="0">
              <a:spcBef>
                <a:spcPts val="550"/>
              </a:spcBef>
              <a:spcAft>
                <a:spcPts val="0"/>
              </a:spcAft>
              <a:buClr>
                <a:schemeClr val="accent2"/>
              </a:buClr>
              <a:buSzPts val="1260"/>
              <a:buFont typeface="Noto Sans Symbols"/>
              <a:buNone/>
            </a:pPr>
            <a:endParaRPr sz="1800" dirty="0">
              <a:latin typeface="Times New Roman"/>
              <a:ea typeface="Times New Roman"/>
              <a:cs typeface="Times New Roman"/>
              <a:sym typeface="Times New Roman"/>
            </a:endParaRPr>
          </a:p>
        </p:txBody>
      </p:sp>
      <p:sp>
        <p:nvSpPr>
          <p:cNvPr id="247" name="Google Shape;247;g3294935159d_0_566"/>
          <p:cNvSpPr txBox="1">
            <a:spLocks noGrp="1"/>
          </p:cNvSpPr>
          <p:nvPr>
            <p:ph type="dt" idx="10"/>
          </p:nvPr>
        </p:nvSpPr>
        <p:spPr>
          <a:xfrm>
            <a:off x="6096000" y="6248400"/>
            <a:ext cx="2667000" cy="365100"/>
          </a:xfrm>
          <a:prstGeom prst="rect">
            <a:avLst/>
          </a:prstGeom>
          <a:solidFill>
            <a:srgbClr val="00800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lt1"/>
                </a:solidFill>
                <a:latin typeface="Times New Roman"/>
                <a:ea typeface="Times New Roman"/>
                <a:cs typeface="Times New Roman"/>
                <a:sym typeface="Times New Roman"/>
              </a:rPr>
              <a:t>CS-FYP    Hamdard University</a:t>
            </a:r>
            <a:endParaRPr/>
          </a:p>
        </p:txBody>
      </p:sp>
      <p:sp>
        <p:nvSpPr>
          <p:cNvPr id="248" name="Google Shape;248;g3294935159d_0_566"/>
          <p:cNvSpPr txBox="1">
            <a:spLocks noGrp="1"/>
          </p:cNvSpPr>
          <p:nvPr>
            <p:ph type="sldNum" idx="12"/>
          </p:nvPr>
        </p:nvSpPr>
        <p:spPr>
          <a:xfrm>
            <a:off x="0" y="1272222"/>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249" name="Google Shape;249;g3294935159d_0_566"/>
          <p:cNvSpPr txBox="1">
            <a:spLocks noGrp="1"/>
          </p:cNvSpPr>
          <p:nvPr>
            <p:ph type="ftr" idx="11"/>
          </p:nvPr>
        </p:nvSpPr>
        <p:spPr>
          <a:xfrm>
            <a:off x="609600" y="6248206"/>
            <a:ext cx="5421000" cy="365100"/>
          </a:xfrm>
          <a:prstGeom prst="rect">
            <a:avLst/>
          </a:prstGeom>
          <a:solidFill>
            <a:srgbClr val="F86308"/>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solidFill>
                  <a:schemeClr val="lt1"/>
                </a:solidFill>
                <a:latin typeface="Times New Roman"/>
                <a:ea typeface="Times New Roman"/>
                <a:cs typeface="Times New Roman"/>
                <a:sym typeface="Times New Roman"/>
              </a:rPr>
              <a:t>Innovative approaches to AI-Driven personalized Health Monitoring</a:t>
            </a:r>
            <a:endParaRPr/>
          </a:p>
        </p:txBody>
      </p:sp>
      <p:sp>
        <p:nvSpPr>
          <p:cNvPr id="250" name="Google Shape;250;g3294935159d_0_566"/>
          <p:cNvSpPr txBox="1">
            <a:spLocks noGrp="1"/>
          </p:cNvSpPr>
          <p:nvPr>
            <p:ph type="body" idx="3"/>
          </p:nvPr>
        </p:nvSpPr>
        <p:spPr>
          <a:xfrm>
            <a:off x="609600" y="1752600"/>
            <a:ext cx="3886200" cy="640200"/>
          </a:xfrm>
          <a:prstGeom prst="rect">
            <a:avLst/>
          </a:prstGeom>
          <a:solidFill>
            <a:schemeClr val="accent2"/>
          </a:solidFill>
          <a:ln>
            <a:noFill/>
          </a:ln>
        </p:spPr>
        <p:txBody>
          <a:bodyPr spcFirstLastPara="1" wrap="square" lIns="91425" tIns="45700" rIns="91425" bIns="45700" anchor="ctr" anchorCtr="0">
            <a:normAutofit/>
          </a:bodyPr>
          <a:lstStyle/>
          <a:p>
            <a:pPr marL="0" lvl="0" indent="0" algn="l" rtl="0">
              <a:spcBef>
                <a:spcPts val="0"/>
              </a:spcBef>
              <a:spcAft>
                <a:spcPts val="0"/>
              </a:spcAft>
              <a:buSzPts val="1200"/>
              <a:buFont typeface="Times New Roman"/>
              <a:buNone/>
            </a:pPr>
            <a:r>
              <a:rPr lang="en-US">
                <a:solidFill>
                  <a:srgbClr val="20180A"/>
                </a:solidFill>
                <a:latin typeface="Times New Roman"/>
                <a:ea typeface="Times New Roman"/>
                <a:cs typeface="Times New Roman"/>
                <a:sym typeface="Times New Roman"/>
              </a:rPr>
              <a:t>Software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
        <p:nvSpPr>
          <p:cNvPr id="269" name="Google Shape;269;p12"/>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270" name="Google Shape;270;p12"/>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
        <p:nvSpPr>
          <p:cNvPr id="271" name="Google Shape;271;p1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320040" lvl="0" indent="-320040" algn="ctr" rtl="0">
              <a:lnSpc>
                <a:spcPct val="300000"/>
              </a:lnSpc>
              <a:spcBef>
                <a:spcPts val="0"/>
              </a:spcBef>
              <a:spcAft>
                <a:spcPts val="0"/>
              </a:spcAft>
              <a:buSzPts val="2880"/>
              <a:buFont typeface="Noto Sans Symbols"/>
              <a:buNone/>
            </a:pPr>
            <a:r>
              <a:rPr lang="en-US" sz="4800">
                <a:latin typeface="Poppins"/>
                <a:ea typeface="Poppins"/>
                <a:cs typeface="Poppins"/>
                <a:sym typeface="Poppins"/>
              </a:rPr>
              <a:t>THANK YOU!</a:t>
            </a:r>
            <a:endParaRPr sz="4800"/>
          </a:p>
          <a:p>
            <a:pPr marL="0" lvl="0" indent="0" algn="l" rtl="0">
              <a:spcBef>
                <a:spcPts val="700"/>
              </a:spcBef>
              <a:spcAft>
                <a:spcPts val="0"/>
              </a:spcAft>
              <a:buSzPts val="1740"/>
              <a:buNone/>
            </a:pPr>
            <a:endParaRPr/>
          </a:p>
        </p:txBody>
      </p:sp>
      <p:pic>
        <p:nvPicPr>
          <p:cNvPr id="272" name="Google Shape;272;p12"/>
          <p:cNvPicPr preferRelativeResize="0"/>
          <p:nvPr/>
        </p:nvPicPr>
        <p:blipFill rotWithShape="1">
          <a:blip r:embed="rId3">
            <a:alphaModFix/>
          </a:blip>
          <a:srcRect/>
          <a:stretch/>
        </p:blipFill>
        <p:spPr>
          <a:xfrm>
            <a:off x="64785" y="186061"/>
            <a:ext cx="9032940" cy="9883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Summary </a:t>
            </a:r>
            <a:endParaRPr/>
          </a:p>
        </p:txBody>
      </p:sp>
      <p:sp>
        <p:nvSpPr>
          <p:cNvPr id="121" name="Google Shape;121;p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320040" lvl="0" indent="-320040" algn="l" rtl="0">
              <a:spcBef>
                <a:spcPts val="0"/>
              </a:spcBef>
              <a:spcAft>
                <a:spcPts val="0"/>
              </a:spcAft>
              <a:buClr>
                <a:srgbClr val="008000"/>
              </a:buClr>
              <a:buSzPts val="1560"/>
              <a:buChar char="◻"/>
            </a:pPr>
            <a:r>
              <a:rPr lang="en-US" sz="2600" dirty="0">
                <a:solidFill>
                  <a:srgbClr val="000000"/>
                </a:solidFill>
                <a:latin typeface="Times New Roman" panose="02020603050405020304" pitchFamily="18" charset="0"/>
                <a:cs typeface="Times New Roman" panose="02020603050405020304" pitchFamily="18" charset="0"/>
                <a:sym typeface="Twentieth Century"/>
              </a:rPr>
              <a:t>Introduction</a:t>
            </a:r>
            <a:endParaRPr sz="2400" dirty="0">
              <a:solidFill>
                <a:srgbClr val="FF0000"/>
              </a:solidFill>
              <a:latin typeface="Times New Roman" panose="02020603050405020304" pitchFamily="18" charset="0"/>
              <a:cs typeface="Times New Roman" panose="02020603050405020304" pitchFamily="18" charset="0"/>
              <a:sym typeface="Twentieth Century"/>
            </a:endParaRPr>
          </a:p>
          <a:p>
            <a:pPr marL="320040" lvl="0" indent="-320040" algn="l" rtl="0">
              <a:spcBef>
                <a:spcPts val="700"/>
              </a:spcBef>
              <a:spcAft>
                <a:spcPts val="0"/>
              </a:spcAft>
              <a:buClr>
                <a:srgbClr val="008000"/>
              </a:buClr>
              <a:buSzPts val="1560"/>
              <a:buChar char="◻"/>
            </a:pPr>
            <a:r>
              <a:rPr lang="en-US" sz="2600" dirty="0">
                <a:solidFill>
                  <a:srgbClr val="000000"/>
                </a:solidFill>
                <a:latin typeface="Times New Roman" panose="02020603050405020304" pitchFamily="18" charset="0"/>
                <a:cs typeface="Times New Roman" panose="02020603050405020304" pitchFamily="18" charset="0"/>
                <a:sym typeface="Twentieth Century"/>
              </a:rPr>
              <a:t>Problem Statement</a:t>
            </a:r>
            <a:endParaRPr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Clr>
                <a:srgbClr val="008000"/>
              </a:buClr>
              <a:buSzPts val="1560"/>
              <a:buChar char="◻"/>
            </a:pPr>
            <a:r>
              <a:rPr lang="en-US" sz="2600" dirty="0">
                <a:solidFill>
                  <a:srgbClr val="000000"/>
                </a:solidFill>
                <a:latin typeface="Times New Roman" panose="02020603050405020304" pitchFamily="18" charset="0"/>
                <a:cs typeface="Times New Roman" panose="02020603050405020304" pitchFamily="18" charset="0"/>
                <a:sym typeface="Twentieth Century"/>
              </a:rPr>
              <a:t>Project Objective</a:t>
            </a:r>
            <a:endParaRPr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Clr>
                <a:srgbClr val="008000"/>
              </a:buClr>
              <a:buSzPts val="1560"/>
              <a:buChar char="◻"/>
            </a:pPr>
            <a:r>
              <a:rPr lang="en-US" sz="2600" dirty="0">
                <a:solidFill>
                  <a:srgbClr val="000000"/>
                </a:solidFill>
                <a:latin typeface="Times New Roman" panose="02020603050405020304" pitchFamily="18" charset="0"/>
                <a:cs typeface="Times New Roman" panose="02020603050405020304" pitchFamily="18" charset="0"/>
                <a:sym typeface="Twentieth Century"/>
              </a:rPr>
              <a:t>Project Scope</a:t>
            </a:r>
            <a:endParaRPr sz="2600" dirty="0">
              <a:latin typeface="Times New Roman" panose="02020603050405020304" pitchFamily="18" charset="0"/>
              <a:cs typeface="Times New Roman" panose="02020603050405020304" pitchFamily="18" charset="0"/>
              <a:sym typeface="Twentieth Century"/>
            </a:endParaRPr>
          </a:p>
          <a:p>
            <a:pPr marL="320040" lvl="0" indent="-320040" algn="l" rtl="0">
              <a:spcBef>
                <a:spcPts val="700"/>
              </a:spcBef>
              <a:spcAft>
                <a:spcPts val="0"/>
              </a:spcAft>
              <a:buClr>
                <a:srgbClr val="008000"/>
              </a:buClr>
              <a:buSzPts val="1560"/>
              <a:buChar char="◻"/>
            </a:pPr>
            <a:r>
              <a:rPr lang="en-US" sz="2600" dirty="0">
                <a:latin typeface="Times New Roman" panose="02020603050405020304" pitchFamily="18" charset="0"/>
                <a:cs typeface="Times New Roman" panose="02020603050405020304" pitchFamily="18" charset="0"/>
                <a:sym typeface="Twentieth Century"/>
              </a:rPr>
              <a:t>Architecture Big Picture</a:t>
            </a:r>
            <a:endParaRPr sz="2600" dirty="0">
              <a:latin typeface="Times New Roman" panose="02020603050405020304" pitchFamily="18" charset="0"/>
              <a:cs typeface="Times New Roman" panose="02020603050405020304" pitchFamily="18" charset="0"/>
              <a:sym typeface="Twentieth Century"/>
            </a:endParaRPr>
          </a:p>
          <a:p>
            <a:pPr marL="320040" lvl="0" indent="-320040" algn="l" rtl="0">
              <a:spcBef>
                <a:spcPts val="700"/>
              </a:spcBef>
              <a:spcAft>
                <a:spcPts val="0"/>
              </a:spcAft>
              <a:buClr>
                <a:srgbClr val="008000"/>
              </a:buClr>
              <a:buSzPts val="1560"/>
              <a:buChar char="◻"/>
            </a:pPr>
            <a:r>
              <a:rPr lang="en-US" sz="2600" dirty="0">
                <a:latin typeface="Times New Roman" panose="02020603050405020304" pitchFamily="18" charset="0"/>
                <a:cs typeface="Times New Roman" panose="02020603050405020304" pitchFamily="18" charset="0"/>
                <a:sym typeface="Twentieth Century"/>
              </a:rPr>
              <a:t>Our Methodology</a:t>
            </a:r>
            <a:endParaRPr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Clr>
                <a:srgbClr val="008000"/>
              </a:buClr>
              <a:buSzPts val="1560"/>
              <a:buChar char="◻"/>
            </a:pPr>
            <a:r>
              <a:rPr lang="en-US" sz="2600" dirty="0">
                <a:latin typeface="Times New Roman" panose="02020603050405020304" pitchFamily="18" charset="0"/>
                <a:cs typeface="Times New Roman" panose="02020603050405020304" pitchFamily="18" charset="0"/>
                <a:sym typeface="Twentieth Century"/>
              </a:rPr>
              <a:t>Our Project Plan</a:t>
            </a:r>
            <a:r>
              <a:rPr lang="en-US" sz="2600" dirty="0">
                <a:solidFill>
                  <a:srgbClr val="FF0000"/>
                </a:solidFill>
                <a:latin typeface="Times New Roman" panose="02020603050405020304" pitchFamily="18" charset="0"/>
                <a:cs typeface="Times New Roman" panose="02020603050405020304" pitchFamily="18" charset="0"/>
                <a:sym typeface="Twentieth Century"/>
              </a:rPr>
              <a:t> </a:t>
            </a:r>
            <a:r>
              <a:rPr lang="en-US" sz="2600" dirty="0">
                <a:latin typeface="Times New Roman" panose="02020603050405020304" pitchFamily="18" charset="0"/>
                <a:cs typeface="Times New Roman" panose="02020603050405020304" pitchFamily="18" charset="0"/>
                <a:sym typeface="Twentieth Century"/>
              </a:rPr>
              <a:t>(Time lines)</a:t>
            </a:r>
            <a:endParaRPr dirty="0">
              <a:latin typeface="Times New Roman" panose="02020603050405020304" pitchFamily="18" charset="0"/>
              <a:cs typeface="Times New Roman" panose="02020603050405020304" pitchFamily="18" charset="0"/>
            </a:endParaRPr>
          </a:p>
          <a:p>
            <a:pPr marL="320040" lvl="0" indent="-320040" algn="l" rtl="0">
              <a:spcBef>
                <a:spcPts val="700"/>
              </a:spcBef>
              <a:spcAft>
                <a:spcPts val="0"/>
              </a:spcAft>
              <a:buClr>
                <a:srgbClr val="008000"/>
              </a:buClr>
              <a:buSzPts val="1560"/>
              <a:buChar char="◻"/>
            </a:pPr>
            <a:r>
              <a:rPr lang="en-US" sz="2600" dirty="0" smtClean="0">
                <a:latin typeface="Times New Roman" panose="02020603050405020304" pitchFamily="18" charset="0"/>
                <a:cs typeface="Times New Roman" panose="02020603050405020304" pitchFamily="18" charset="0"/>
                <a:sym typeface="Twentieth Century"/>
              </a:rPr>
              <a:t>References </a:t>
            </a:r>
            <a:endParaRPr dirty="0">
              <a:latin typeface="Times New Roman" panose="02020603050405020304" pitchFamily="18" charset="0"/>
              <a:cs typeface="Times New Roman" panose="02020603050405020304" pitchFamily="18" charset="0"/>
            </a:endParaRPr>
          </a:p>
        </p:txBody>
      </p:sp>
      <p:sp>
        <p:nvSpPr>
          <p:cNvPr id="122" name="Google Shape;122;p2"/>
          <p:cNvSpPr txBox="1">
            <a:spLocks noGrp="1"/>
          </p:cNvSpPr>
          <p:nvPr>
            <p:ph type="ftr" idx="11"/>
          </p:nvPr>
        </p:nvSpPr>
        <p:spPr>
          <a:xfrm>
            <a:off x="609600" y="6400800"/>
            <a:ext cx="5410200" cy="3048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z="1200">
                <a:latin typeface="Times New Roman"/>
                <a:ea typeface="Times New Roman"/>
                <a:cs typeface="Times New Roman"/>
                <a:sym typeface="Times New Roman"/>
              </a:rPr>
              <a:t>Innovative approaches to AI-Driven personalized Health Monitoring</a:t>
            </a:r>
            <a:endParaRPr sz="1200"/>
          </a:p>
        </p:txBody>
      </p:sp>
      <p:sp>
        <p:nvSpPr>
          <p:cNvPr id="123" name="Google Shape;123;p2"/>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2</a:t>
            </a:fld>
            <a:endParaRPr/>
          </a:p>
        </p:txBody>
      </p:sp>
      <p:sp>
        <p:nvSpPr>
          <p:cNvPr id="124" name="Google Shape;124;p2"/>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Introduction</a:t>
            </a:r>
            <a:endParaRPr/>
          </a:p>
        </p:txBody>
      </p:sp>
      <p:sp>
        <p:nvSpPr>
          <p:cNvPr id="130" name="Google Shape;130;p3"/>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
        <p:nvSpPr>
          <p:cNvPr id="131" name="Google Shape;131;p3"/>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132" name="Google Shape;132;p3"/>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133" name="Google Shape;133;p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SzPct val="59999"/>
              <a:buNone/>
            </a:pPr>
            <a:r>
              <a:rPr lang="en-US" sz="2200" dirty="0">
                <a:latin typeface="Twentieth Century"/>
                <a:ea typeface="Twentieth Century"/>
                <a:cs typeface="Twentieth Century"/>
                <a:sym typeface="Twentieth Century"/>
              </a:rPr>
              <a:t/>
            </a:r>
            <a:br>
              <a:rPr lang="en-US" sz="2200" dirty="0">
                <a:latin typeface="Twentieth Century"/>
                <a:ea typeface="Twentieth Century"/>
                <a:cs typeface="Twentieth Century"/>
                <a:sym typeface="Twentieth Century"/>
              </a:rPr>
            </a:br>
            <a:r>
              <a:rPr lang="en-US" sz="2200" b="1" u="sng" dirty="0">
                <a:latin typeface="Times New Roman" panose="02020603050405020304" pitchFamily="18" charset="0"/>
                <a:ea typeface="Times New Roman"/>
                <a:cs typeface="Times New Roman" panose="02020603050405020304" pitchFamily="18" charset="0"/>
                <a:sym typeface="Times New Roman"/>
              </a:rPr>
              <a:t>Group Members</a:t>
            </a:r>
            <a:endParaRPr dirty="0">
              <a:latin typeface="Times New Roman" panose="02020603050405020304" pitchFamily="18" charset="0"/>
              <a:ea typeface="Calibri"/>
              <a:cs typeface="Times New Roman" panose="02020603050405020304" pitchFamily="18" charset="0"/>
              <a:sym typeface="Calibri"/>
            </a:endParaRPr>
          </a:p>
          <a:p>
            <a:pPr marL="342900" lvl="0" indent="-335280" algn="l" rtl="0">
              <a:spcBef>
                <a:spcPts val="700"/>
              </a:spcBef>
              <a:spcAft>
                <a:spcPts val="0"/>
              </a:spcAft>
              <a:buSzPct val="60000"/>
              <a:buChar char="❑"/>
            </a:pPr>
            <a:r>
              <a:rPr lang="en-US" sz="2000" dirty="0">
                <a:latin typeface="Times New Roman" panose="02020603050405020304" pitchFamily="18" charset="0"/>
                <a:ea typeface="Times New Roman"/>
                <a:cs typeface="Times New Roman" panose="02020603050405020304" pitchFamily="18" charset="0"/>
                <a:sym typeface="Times New Roman"/>
              </a:rPr>
              <a:t>Ifrah Waseem</a:t>
            </a:r>
            <a:endParaRPr dirty="0">
              <a:latin typeface="Times New Roman" panose="02020603050405020304" pitchFamily="18" charset="0"/>
              <a:ea typeface="Calibri"/>
              <a:cs typeface="Times New Roman" panose="02020603050405020304" pitchFamily="18" charset="0"/>
              <a:sym typeface="Calibri"/>
            </a:endParaRPr>
          </a:p>
          <a:p>
            <a:pPr marL="342900" lvl="0" indent="-335280" algn="l" rtl="0">
              <a:spcBef>
                <a:spcPts val="700"/>
              </a:spcBef>
              <a:spcAft>
                <a:spcPts val="0"/>
              </a:spcAft>
              <a:buSzPct val="60000"/>
              <a:buChar char="❑"/>
            </a:pPr>
            <a:r>
              <a:rPr lang="en-US" sz="2000" dirty="0">
                <a:latin typeface="Times New Roman" panose="02020603050405020304" pitchFamily="18" charset="0"/>
                <a:ea typeface="Times New Roman"/>
                <a:cs typeface="Times New Roman" panose="02020603050405020304" pitchFamily="18" charset="0"/>
                <a:sym typeface="Times New Roman"/>
              </a:rPr>
              <a:t>Ahtisham </a:t>
            </a:r>
            <a:r>
              <a:rPr lang="en-US" sz="2000" dirty="0" err="1">
                <a:latin typeface="Times New Roman" panose="02020603050405020304" pitchFamily="18" charset="0"/>
                <a:ea typeface="Times New Roman"/>
                <a:cs typeface="Times New Roman" panose="02020603050405020304" pitchFamily="18" charset="0"/>
                <a:sym typeface="Times New Roman"/>
              </a:rPr>
              <a:t>ul</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2000" dirty="0" err="1">
                <a:latin typeface="Times New Roman" panose="02020603050405020304" pitchFamily="18" charset="0"/>
                <a:ea typeface="Times New Roman"/>
                <a:cs typeface="Times New Roman" panose="02020603050405020304" pitchFamily="18" charset="0"/>
                <a:sym typeface="Times New Roman"/>
              </a:rPr>
              <a:t>Hasnain</a:t>
            </a:r>
            <a:endParaRPr dirty="0">
              <a:latin typeface="Times New Roman" panose="02020603050405020304" pitchFamily="18" charset="0"/>
              <a:ea typeface="Calibri"/>
              <a:cs typeface="Times New Roman" panose="02020603050405020304" pitchFamily="18" charset="0"/>
              <a:sym typeface="Calibri"/>
            </a:endParaRPr>
          </a:p>
          <a:p>
            <a:pPr marL="285750" lvl="0" indent="-278130" algn="l" rtl="0">
              <a:spcBef>
                <a:spcPts val="700"/>
              </a:spcBef>
              <a:spcAft>
                <a:spcPts val="0"/>
              </a:spcAft>
              <a:buSzPct val="60000"/>
              <a:buChar char="❑"/>
            </a:pPr>
            <a:r>
              <a:rPr lang="en-US" sz="2000" dirty="0">
                <a:latin typeface="Times New Roman" panose="02020603050405020304" pitchFamily="18" charset="0"/>
                <a:ea typeface="Times New Roman"/>
                <a:cs typeface="Times New Roman" panose="02020603050405020304" pitchFamily="18" charset="0"/>
                <a:sym typeface="Times New Roman"/>
              </a:rPr>
              <a:t> Syed Muhammad Hassan Iqbal</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700"/>
              </a:spcBef>
              <a:spcAft>
                <a:spcPts val="0"/>
              </a:spcAft>
              <a:buClr>
                <a:schemeClr val="dk1"/>
              </a:buClr>
              <a:buSzPct val="60000"/>
              <a:buFont typeface="Arial"/>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700"/>
              </a:spcBef>
              <a:spcAft>
                <a:spcPts val="0"/>
              </a:spcAft>
              <a:buClr>
                <a:schemeClr val="dk1"/>
              </a:buClr>
              <a:buSzPct val="59999"/>
              <a:buFont typeface="Arial"/>
              <a:buNone/>
            </a:pPr>
            <a:r>
              <a:rPr lang="en-US" sz="2200" b="1" u="sng" dirty="0">
                <a:latin typeface="Times New Roman" panose="02020603050405020304" pitchFamily="18" charset="0"/>
                <a:ea typeface="Times New Roman"/>
                <a:cs typeface="Times New Roman" panose="02020603050405020304" pitchFamily="18" charset="0"/>
                <a:sym typeface="Times New Roman"/>
              </a:rPr>
              <a:t>Supervisor: DR. </a:t>
            </a:r>
            <a:r>
              <a:rPr lang="en-US" sz="2200" b="1" u="sng" dirty="0" err="1">
                <a:latin typeface="Times New Roman" panose="02020603050405020304" pitchFamily="18" charset="0"/>
                <a:ea typeface="Times New Roman"/>
                <a:cs typeface="Times New Roman" panose="02020603050405020304" pitchFamily="18" charset="0"/>
                <a:sym typeface="Times New Roman"/>
              </a:rPr>
              <a:t>Khurram</a:t>
            </a:r>
            <a:r>
              <a:rPr lang="en-US" sz="2200" b="1" u="sng" dirty="0">
                <a:latin typeface="Times New Roman" panose="02020603050405020304" pitchFamily="18" charset="0"/>
                <a:ea typeface="Times New Roman"/>
                <a:cs typeface="Times New Roman" panose="02020603050405020304" pitchFamily="18" charset="0"/>
                <a:sym typeface="Times New Roman"/>
              </a:rPr>
              <a:t> Iqbal</a:t>
            </a:r>
            <a:r>
              <a:rPr lang="en-US" sz="2200" dirty="0">
                <a:latin typeface="Times New Roman" panose="02020603050405020304" pitchFamily="18" charset="0"/>
                <a:ea typeface="Times New Roman"/>
                <a:cs typeface="Times New Roman" panose="02020603050405020304" pitchFamily="18" charset="0"/>
                <a:sym typeface="Times New Roman"/>
              </a:rPr>
              <a:t> </a:t>
            </a:r>
            <a:endParaRPr dirty="0">
              <a:latin typeface="Times New Roman" panose="02020603050405020304" pitchFamily="18" charset="0"/>
              <a:ea typeface="Calibri"/>
              <a:cs typeface="Times New Roman" panose="02020603050405020304" pitchFamily="18" charset="0"/>
              <a:sym typeface="Calibri"/>
            </a:endParaRPr>
          </a:p>
          <a:p>
            <a:pPr marL="640080" lvl="1" indent="-264541" algn="l" rtl="0">
              <a:spcBef>
                <a:spcPts val="550"/>
              </a:spcBef>
              <a:spcAft>
                <a:spcPts val="0"/>
              </a:spcAft>
              <a:buSzPct val="70000"/>
              <a:buChar char="🞑"/>
            </a:pPr>
            <a:r>
              <a:rPr lang="en-US" sz="2200" b="1" dirty="0">
                <a:latin typeface="Times New Roman" panose="02020603050405020304" pitchFamily="18" charset="0"/>
                <a:ea typeface="Times New Roman"/>
                <a:cs typeface="Times New Roman" panose="02020603050405020304" pitchFamily="18" charset="0"/>
                <a:sym typeface="Times New Roman"/>
              </a:rPr>
              <a:t>Why we selected him as supervisor?</a:t>
            </a:r>
            <a:endParaRPr dirty="0">
              <a:latin typeface="Times New Roman" panose="02020603050405020304" pitchFamily="18" charset="0"/>
              <a:ea typeface="Calibri"/>
              <a:cs typeface="Times New Roman" panose="02020603050405020304" pitchFamily="18" charset="0"/>
              <a:sym typeface="Calibri"/>
            </a:endParaRPr>
          </a:p>
          <a:p>
            <a:pPr marL="365760" lvl="1" indent="0" algn="l" rtl="0">
              <a:spcBef>
                <a:spcPts val="550"/>
              </a:spcBef>
              <a:spcAft>
                <a:spcPts val="0"/>
              </a:spcAft>
              <a:buClr>
                <a:schemeClr val="dk1"/>
              </a:buClr>
              <a:buSzPct val="70000"/>
              <a:buFont typeface="Arial"/>
              <a:buNone/>
            </a:pPr>
            <a:r>
              <a:rPr lang="en-US" sz="1900" dirty="0">
                <a:latin typeface="Times New Roman" panose="02020603050405020304" pitchFamily="18" charset="0"/>
                <a:ea typeface="Times New Roman"/>
                <a:cs typeface="Times New Roman" panose="02020603050405020304" pitchFamily="18" charset="0"/>
                <a:sym typeface="Times New Roman"/>
              </a:rPr>
              <a:t>He has already been developed/supervised couple of similar industry-academia project in the recent past, namely as “Fire Smoke Detection using </a:t>
            </a:r>
            <a:r>
              <a:rPr lang="en-US" sz="1900" dirty="0" err="1">
                <a:latin typeface="Times New Roman" panose="02020603050405020304" pitchFamily="18" charset="0"/>
                <a:ea typeface="Times New Roman"/>
                <a:cs typeface="Times New Roman" panose="02020603050405020304" pitchFamily="18" charset="0"/>
                <a:sym typeface="Times New Roman"/>
              </a:rPr>
              <a:t>CNN”and</a:t>
            </a:r>
            <a:r>
              <a:rPr lang="en-US" sz="1900" dirty="0">
                <a:latin typeface="Times New Roman" panose="02020603050405020304" pitchFamily="18" charset="0"/>
                <a:ea typeface="Times New Roman"/>
                <a:cs typeface="Times New Roman" panose="02020603050405020304" pitchFamily="18" charset="0"/>
                <a:sym typeface="Times New Roman"/>
              </a:rPr>
              <a:t> “AI based-</a:t>
            </a:r>
            <a:r>
              <a:rPr lang="en-US" sz="1900" dirty="0" err="1">
                <a:latin typeface="Times New Roman" panose="02020603050405020304" pitchFamily="18" charset="0"/>
                <a:ea typeface="Times New Roman"/>
                <a:cs typeface="Times New Roman" panose="02020603050405020304" pitchFamily="18" charset="0"/>
                <a:sym typeface="Times New Roman"/>
              </a:rPr>
              <a:t>Survellion</a:t>
            </a:r>
            <a:r>
              <a:rPr lang="en-US" sz="1900" dirty="0">
                <a:latin typeface="Times New Roman" panose="02020603050405020304" pitchFamily="18" charset="0"/>
                <a:ea typeface="Times New Roman"/>
                <a:cs typeface="Times New Roman" panose="02020603050405020304" pitchFamily="18" charset="0"/>
                <a:sym typeface="Times New Roman"/>
              </a:rPr>
              <a:t> Drone”. The project idea, problem domain, and project scope, is very much alike and related to his skills set. We believe that he can provide valuable guidance and mentorship throughout the project.</a:t>
            </a:r>
            <a:endParaRPr dirty="0">
              <a:latin typeface="Times New Roman" panose="02020603050405020304" pitchFamily="18" charset="0"/>
              <a:ea typeface="Calibri"/>
              <a:cs typeface="Times New Roman" panose="02020603050405020304" pitchFamily="18" charset="0"/>
              <a:sym typeface="Calibri"/>
            </a:endParaRPr>
          </a:p>
          <a:p>
            <a:pPr marL="365760" lvl="1" indent="0" algn="l" rtl="0">
              <a:spcBef>
                <a:spcPts val="550"/>
              </a:spcBef>
              <a:spcAft>
                <a:spcPts val="0"/>
              </a:spcAft>
              <a:buClr>
                <a:schemeClr val="dk1"/>
              </a:buClr>
              <a:buSzPct val="70000"/>
              <a:buFont typeface="Arial"/>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640080" lvl="1" indent="-264541" algn="l" rtl="0">
              <a:spcBef>
                <a:spcPts val="550"/>
              </a:spcBef>
              <a:spcAft>
                <a:spcPts val="0"/>
              </a:spcAft>
              <a:buSzPct val="70000"/>
              <a:buChar char="🞑"/>
            </a:pPr>
            <a:r>
              <a:rPr lang="en-US" sz="2200" b="1" dirty="0">
                <a:latin typeface="Times New Roman" panose="02020603050405020304" pitchFamily="18" charset="0"/>
                <a:ea typeface="Times New Roman"/>
                <a:cs typeface="Times New Roman" panose="02020603050405020304" pitchFamily="18" charset="0"/>
                <a:sym typeface="Times New Roman"/>
              </a:rPr>
              <a:t>Relevant Expertise </a:t>
            </a:r>
            <a:endParaRPr dirty="0">
              <a:latin typeface="Times New Roman" panose="02020603050405020304" pitchFamily="18" charset="0"/>
              <a:ea typeface="Calibri"/>
              <a:cs typeface="Times New Roman" panose="02020603050405020304" pitchFamily="18" charset="0"/>
              <a:sym typeface="Calibri"/>
            </a:endParaRPr>
          </a:p>
          <a:p>
            <a:pPr marL="365760" lvl="1" indent="0" algn="l" rtl="0">
              <a:spcBef>
                <a:spcPts val="550"/>
              </a:spcBef>
              <a:spcAft>
                <a:spcPts val="0"/>
              </a:spcAft>
              <a:buClr>
                <a:schemeClr val="dk1"/>
              </a:buClr>
              <a:buSzPct val="70000"/>
              <a:buFont typeface="Arial"/>
              <a:buNone/>
            </a:pPr>
            <a:r>
              <a:rPr lang="en-US" sz="1900" dirty="0">
                <a:latin typeface="Times New Roman" panose="02020603050405020304" pitchFamily="18" charset="0"/>
                <a:ea typeface="Times New Roman"/>
                <a:cs typeface="Times New Roman" panose="02020603050405020304" pitchFamily="18" charset="0"/>
                <a:sym typeface="Times New Roman"/>
              </a:rPr>
              <a:t>He has experience in similar domain and industry project which is related to our project. </a:t>
            </a:r>
            <a:endParaRPr dirty="0">
              <a:latin typeface="Times New Roman" panose="02020603050405020304" pitchFamily="18" charset="0"/>
              <a:ea typeface="Calibri"/>
              <a:cs typeface="Times New Roman" panose="02020603050405020304" pitchFamily="18" charset="0"/>
              <a:sym typeface="Calibri"/>
            </a:endParaRPr>
          </a:p>
          <a:p>
            <a:pPr marL="365760" lvl="1" indent="0" algn="l" rtl="0">
              <a:spcBef>
                <a:spcPts val="550"/>
              </a:spcBef>
              <a:spcAft>
                <a:spcPts val="0"/>
              </a:spcAft>
              <a:buClr>
                <a:schemeClr val="dk1"/>
              </a:buClr>
              <a:buSzPct val="70000"/>
              <a:buFont typeface="Arial"/>
              <a:buNone/>
            </a:pPr>
            <a:endParaRPr sz="2100" dirty="0">
              <a:latin typeface="Times New Roman" panose="02020603050405020304" pitchFamily="18" charset="0"/>
              <a:ea typeface="Times New Roman"/>
              <a:cs typeface="Times New Roman" panose="02020603050405020304" pitchFamily="18" charset="0"/>
              <a:sym typeface="Times New Roman"/>
            </a:endParaRPr>
          </a:p>
          <a:p>
            <a:pPr marL="640080" lvl="1" indent="-264541" algn="l" rtl="0">
              <a:spcBef>
                <a:spcPts val="550"/>
              </a:spcBef>
              <a:spcAft>
                <a:spcPts val="0"/>
              </a:spcAft>
              <a:buSzPct val="70000"/>
              <a:buChar char="🞑"/>
            </a:pPr>
            <a:r>
              <a:rPr lang="en-US" sz="2200" b="1" dirty="0">
                <a:latin typeface="Times New Roman" panose="02020603050405020304" pitchFamily="18" charset="0"/>
                <a:ea typeface="Times New Roman"/>
                <a:cs typeface="Times New Roman" panose="02020603050405020304" pitchFamily="18" charset="0"/>
                <a:sym typeface="Times New Roman"/>
              </a:rPr>
              <a:t>Relevant Experience</a:t>
            </a:r>
            <a:endParaRPr dirty="0">
              <a:latin typeface="Times New Roman" panose="02020603050405020304" pitchFamily="18" charset="0"/>
              <a:ea typeface="Calibri"/>
              <a:cs typeface="Times New Roman" panose="02020603050405020304" pitchFamily="18" charset="0"/>
              <a:sym typeface="Calibri"/>
            </a:endParaRPr>
          </a:p>
          <a:p>
            <a:pPr marL="365760" lvl="1" indent="0" algn="l" rtl="0">
              <a:spcBef>
                <a:spcPts val="550"/>
              </a:spcBef>
              <a:spcAft>
                <a:spcPts val="0"/>
              </a:spcAft>
              <a:buClr>
                <a:schemeClr val="dk1"/>
              </a:buClr>
              <a:buSzPct val="70000"/>
              <a:buFont typeface="Arial"/>
              <a:buNone/>
            </a:pPr>
            <a:r>
              <a:rPr lang="en-US" sz="1900" dirty="0">
                <a:latin typeface="Times New Roman" panose="02020603050405020304" pitchFamily="18" charset="0"/>
                <a:ea typeface="Times New Roman"/>
                <a:cs typeface="Times New Roman" panose="02020603050405020304" pitchFamily="18" charset="0"/>
                <a:sym typeface="Times New Roman"/>
              </a:rPr>
              <a:t>He has 8+ years of prolific experience in academia and IT industry.</a:t>
            </a:r>
            <a:endParaRPr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SzPct val="59999"/>
              <a:buNone/>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Problem Statement </a:t>
            </a:r>
            <a:endParaRPr/>
          </a:p>
        </p:txBody>
      </p:sp>
      <p:sp>
        <p:nvSpPr>
          <p:cNvPr id="139" name="Google Shape;139;p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320040" lvl="0" indent="-285750">
              <a:spcBef>
                <a:spcPts val="0"/>
              </a:spcBef>
              <a:buSzPts val="1200"/>
            </a:pPr>
            <a:r>
              <a:rPr lang="en-GB" sz="1800" dirty="0">
                <a:latin typeface="Times New Roman"/>
                <a:ea typeface="Times New Roman"/>
                <a:cs typeface="Times New Roman"/>
                <a:sym typeface="Times New Roman"/>
              </a:rPr>
              <a:t>Current pulse rate monitoring methods often rely on bulky devices or intermittent clinical measurements, hindering seamless, real-time tracking. Emerging wearable and AI-driven technologies aim to overcome these limitations by enabling comfortable, continuous monitoring in daily life</a:t>
            </a:r>
            <a:r>
              <a:rPr lang="en-GB" sz="1800" dirty="0" smtClean="0">
                <a:latin typeface="Times New Roman"/>
                <a:ea typeface="Times New Roman"/>
                <a:cs typeface="Times New Roman"/>
                <a:sym typeface="Times New Roman"/>
              </a:rPr>
              <a:t>.</a:t>
            </a:r>
          </a:p>
          <a:p>
            <a:pPr marL="34290" lvl="0" indent="0">
              <a:spcBef>
                <a:spcPts val="0"/>
              </a:spcBef>
              <a:buSzPts val="1200"/>
              <a:buNone/>
            </a:pPr>
            <a:endParaRPr lang="en-GB" sz="2000" dirty="0" smtClean="0">
              <a:latin typeface="Times New Roman"/>
              <a:ea typeface="Times New Roman"/>
              <a:cs typeface="Times New Roman"/>
              <a:sym typeface="Times New Roman"/>
            </a:endParaRPr>
          </a:p>
          <a:p>
            <a:pPr marL="320040" lvl="0" indent="-285750">
              <a:spcBef>
                <a:spcPts val="0"/>
              </a:spcBef>
              <a:buSzPts val="1200"/>
            </a:pPr>
            <a:r>
              <a:rPr lang="en-GB" sz="1800" dirty="0">
                <a:latin typeface="Times New Roman" panose="02020603050405020304" pitchFamily="18" charset="0"/>
                <a:cs typeface="Times New Roman" panose="02020603050405020304" pitchFamily="18" charset="0"/>
              </a:rPr>
              <a:t>While current wearables enable continuous pulse monitoring, their accuracy and real-time predictive capabilities remain limited, restricting actionable health insights. Next-generation devices integrating advanced biosensors and AI-driven analytics could bridge this gap, enabling precise, proactive cardiovascular monitoring</a:t>
            </a:r>
            <a:r>
              <a:rPr lang="en-GB" sz="1800" dirty="0" smtClean="0">
                <a:latin typeface="Times New Roman" panose="02020603050405020304" pitchFamily="18" charset="0"/>
                <a:cs typeface="Times New Roman" panose="02020603050405020304" pitchFamily="18" charset="0"/>
              </a:rPr>
              <a:t>.</a:t>
            </a:r>
            <a:r>
              <a:rPr lang="en-GB" dirty="0" smtClean="0"/>
              <a:t/>
            </a:r>
            <a:br>
              <a:rPr lang="en-GB" dirty="0" smtClean="0"/>
            </a:br>
            <a:endParaRPr lang="en-GB" dirty="0" smtClean="0"/>
          </a:p>
          <a:p>
            <a:pPr marL="320040" lvl="0" indent="-285750">
              <a:spcBef>
                <a:spcPts val="0"/>
              </a:spcBef>
              <a:buSzPts val="1200"/>
            </a:pPr>
            <a:r>
              <a:rPr lang="en-US" sz="1800" dirty="0" smtClean="0">
                <a:latin typeface="Times New Roman"/>
                <a:ea typeface="Times New Roman"/>
                <a:cs typeface="Times New Roman"/>
                <a:sym typeface="Times New Roman"/>
              </a:rPr>
              <a:t>This </a:t>
            </a:r>
            <a:r>
              <a:rPr lang="en-US" sz="1800" dirty="0">
                <a:latin typeface="Times New Roman"/>
                <a:ea typeface="Times New Roman"/>
                <a:cs typeface="Times New Roman"/>
                <a:sym typeface="Times New Roman"/>
              </a:rPr>
              <a:t>gap hinders timely interventions for chronic conditions like hypertension and cardiovascular diseases</a:t>
            </a:r>
            <a:r>
              <a:rPr lang="en-US" sz="1800" dirty="0" smtClean="0">
                <a:latin typeface="Times New Roman"/>
                <a:ea typeface="Times New Roman"/>
                <a:cs typeface="Times New Roman"/>
                <a:sym typeface="Times New Roman"/>
              </a:rPr>
              <a:t>.</a:t>
            </a:r>
            <a:endParaRPr sz="1800" dirty="0"/>
          </a:p>
        </p:txBody>
      </p:sp>
      <p:sp>
        <p:nvSpPr>
          <p:cNvPr id="140" name="Google Shape;140;p4"/>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141" name="Google Shape;141;p4"/>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4</a:t>
            </a:fld>
            <a:endParaRPr/>
          </a:p>
        </p:txBody>
      </p:sp>
      <p:sp>
        <p:nvSpPr>
          <p:cNvPr id="142" name="Google Shape;142;p4"/>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Project Objective</a:t>
            </a:r>
            <a:endParaRPr/>
          </a:p>
        </p:txBody>
      </p:sp>
      <p:sp>
        <p:nvSpPr>
          <p:cNvPr id="148" name="Google Shape;148;p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320"/>
              <a:buNone/>
            </a:pPr>
            <a:r>
              <a:rPr lang="en-US" sz="2200" dirty="0"/>
              <a:t/>
            </a:r>
            <a:br>
              <a:rPr lang="en-US" sz="2200" dirty="0"/>
            </a:br>
            <a:r>
              <a:rPr lang="en-US" sz="2000" dirty="0">
                <a:latin typeface="Times New Roman" panose="02020603050405020304" pitchFamily="18" charset="0"/>
                <a:ea typeface="Times New Roman"/>
                <a:cs typeface="Times New Roman" panose="02020603050405020304" pitchFamily="18" charset="0"/>
                <a:sym typeface="Times New Roman"/>
              </a:rPr>
              <a:t>Develop a user-friendly </a:t>
            </a:r>
            <a:r>
              <a:rPr lang="en-US" sz="2000" dirty="0" smtClean="0">
                <a:latin typeface="Times New Roman" panose="02020603050405020304" pitchFamily="18" charset="0"/>
                <a:ea typeface="Times New Roman"/>
                <a:cs typeface="Times New Roman" panose="02020603050405020304" pitchFamily="18" charset="0"/>
                <a:sym typeface="Times New Roman"/>
              </a:rPr>
              <a:t>Mobile Application software </a:t>
            </a:r>
            <a:r>
              <a:rPr lang="en-US" sz="2000" dirty="0">
                <a:latin typeface="Times New Roman" panose="02020603050405020304" pitchFamily="18" charset="0"/>
                <a:ea typeface="Times New Roman"/>
                <a:cs typeface="Times New Roman" panose="02020603050405020304" pitchFamily="18" charset="0"/>
                <a:sym typeface="Times New Roman"/>
              </a:rPr>
              <a:t>system for accurate pulse measurement</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20980" algn="l" rtl="0">
              <a:spcBef>
                <a:spcPts val="700"/>
              </a:spcBef>
              <a:spcAft>
                <a:spcPts val="0"/>
              </a:spcAft>
              <a:buSzPts val="15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Implement AI for predicting health trends based on collected data</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20980" algn="l" rtl="0">
              <a:spcBef>
                <a:spcPts val="700"/>
              </a:spcBef>
              <a:spcAft>
                <a:spcPts val="0"/>
              </a:spcAft>
              <a:buSzPts val="15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Enable seamless data integration into existing healthcare systems</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20980" algn="l" rtl="0">
              <a:spcBef>
                <a:spcPts val="700"/>
              </a:spcBef>
              <a:spcAft>
                <a:spcPts val="0"/>
              </a:spcAft>
              <a:buSzPts val="15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Provide real-time and predictive health metrics via a user-friendly app</a:t>
            </a:r>
            <a:endParaRPr sz="2000" dirty="0">
              <a:latin typeface="Times New Roman" panose="02020603050405020304" pitchFamily="18" charset="0"/>
              <a:cs typeface="Times New Roman" panose="02020603050405020304" pitchFamily="18" charset="0"/>
            </a:endParaRPr>
          </a:p>
        </p:txBody>
      </p:sp>
      <p:sp>
        <p:nvSpPr>
          <p:cNvPr id="149" name="Google Shape;149;p5"/>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150" name="Google Shape;150;p5"/>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5</a:t>
            </a:fld>
            <a:endParaRPr/>
          </a:p>
        </p:txBody>
      </p:sp>
      <p:sp>
        <p:nvSpPr>
          <p:cNvPr id="151" name="Google Shape;151;p5"/>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Project Scope </a:t>
            </a:r>
            <a:endParaRPr/>
          </a:p>
        </p:txBody>
      </p:sp>
      <p:sp>
        <p:nvSpPr>
          <p:cNvPr id="157" name="Google Shape;157;p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0" lvl="0" indent="0" rtl="0">
              <a:lnSpc>
                <a:spcPct val="150000"/>
              </a:lnSpc>
              <a:spcBef>
                <a:spcPts val="0"/>
              </a:spcBef>
              <a:spcAft>
                <a:spcPts val="0"/>
              </a:spcAft>
              <a:buSzPts val="1320"/>
              <a:buNone/>
            </a:pPr>
            <a:r>
              <a:rPr lang="en-US" sz="2000" dirty="0" smtClean="0">
                <a:latin typeface="Times New Roman" panose="02020603050405020304" pitchFamily="18" charset="0"/>
                <a:ea typeface="Times New Roman"/>
                <a:cs typeface="Times New Roman" panose="02020603050405020304" pitchFamily="18" charset="0"/>
                <a:sym typeface="Times New Roman"/>
              </a:rPr>
              <a:t>Develop </a:t>
            </a:r>
            <a:r>
              <a:rPr lang="en-US" sz="2000" dirty="0">
                <a:latin typeface="Times New Roman" panose="02020603050405020304" pitchFamily="18" charset="0"/>
                <a:ea typeface="Times New Roman"/>
                <a:cs typeface="Times New Roman" panose="02020603050405020304" pitchFamily="18" charset="0"/>
                <a:sym typeface="Times New Roman"/>
              </a:rPr>
              <a:t>a user-friendly </a:t>
            </a:r>
            <a:r>
              <a:rPr lang="en-US" sz="2000" dirty="0" smtClean="0">
                <a:latin typeface="Times New Roman" panose="02020603050405020304" pitchFamily="18" charset="0"/>
                <a:ea typeface="Times New Roman"/>
                <a:cs typeface="Times New Roman" panose="02020603050405020304" pitchFamily="18" charset="0"/>
                <a:sym typeface="Times New Roman"/>
              </a:rPr>
              <a:t>Mobile Application Software </a:t>
            </a:r>
            <a:r>
              <a:rPr lang="en-US" sz="2000" dirty="0">
                <a:latin typeface="Times New Roman" panose="02020603050405020304" pitchFamily="18" charset="0"/>
                <a:ea typeface="Times New Roman"/>
                <a:cs typeface="Times New Roman" panose="02020603050405020304" pitchFamily="18" charset="0"/>
                <a:sym typeface="Times New Roman"/>
              </a:rPr>
              <a:t>system for accurate blood pressure and pulse measurement</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14630" algn="l" rtl="0">
              <a:spcBef>
                <a:spcPts val="700"/>
              </a:spcBef>
              <a:spcAft>
                <a:spcPts val="0"/>
              </a:spcAft>
              <a:buSzPts val="14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Implement AI for predicting health trends based on collected data</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14630" algn="l" rtl="0">
              <a:spcBef>
                <a:spcPts val="700"/>
              </a:spcBef>
              <a:spcAft>
                <a:spcPts val="0"/>
              </a:spcAft>
              <a:buSzPts val="14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Enable seamless data integration into existing healthcare systems</a:t>
            </a:r>
            <a:r>
              <a:rPr lang="en-US" sz="2000" dirty="0" smtClean="0">
                <a:latin typeface="Times New Roman" panose="02020603050405020304" pitchFamily="18" charset="0"/>
                <a:ea typeface="Times New Roman"/>
                <a:cs typeface="Times New Roman" panose="02020603050405020304" pitchFamily="18" charset="0"/>
                <a:sym typeface="Times New Roman"/>
              </a:rPr>
              <a:t>.</a:t>
            </a:r>
            <a:br>
              <a:rPr lang="en-US" sz="2000" dirty="0" smtClean="0">
                <a:latin typeface="Times New Roman" panose="02020603050405020304" pitchFamily="18" charset="0"/>
                <a:ea typeface="Times New Roman"/>
                <a:cs typeface="Times New Roman" panose="02020603050405020304" pitchFamily="18" charset="0"/>
                <a:sym typeface="Times New Roman"/>
              </a:rPr>
            </a:br>
            <a:endParaRPr sz="2000" dirty="0">
              <a:latin typeface="Times New Roman" panose="02020603050405020304" pitchFamily="18" charset="0"/>
              <a:ea typeface="Calibri"/>
              <a:cs typeface="Times New Roman" panose="02020603050405020304" pitchFamily="18" charset="0"/>
              <a:sym typeface="Calibri"/>
            </a:endParaRPr>
          </a:p>
          <a:p>
            <a:pPr marL="233680" lvl="0" indent="-214630" algn="l" rtl="0">
              <a:spcBef>
                <a:spcPts val="700"/>
              </a:spcBef>
              <a:spcAft>
                <a:spcPts val="0"/>
              </a:spcAft>
              <a:buSzPts val="1440"/>
              <a:buFont typeface="Twentieth Century"/>
              <a:buAutoNum type="arabicPeriod"/>
            </a:pPr>
            <a:r>
              <a:rPr lang="en-US" sz="2000" dirty="0">
                <a:latin typeface="Times New Roman" panose="02020603050405020304" pitchFamily="18" charset="0"/>
                <a:ea typeface="Times New Roman"/>
                <a:cs typeface="Times New Roman" panose="02020603050405020304" pitchFamily="18" charset="0"/>
                <a:sym typeface="Times New Roman"/>
              </a:rPr>
              <a:t>Provide real-time and predictive health metrics via a user-friendly app</a:t>
            </a:r>
            <a:endParaRPr sz="2000" dirty="0">
              <a:latin typeface="Times New Roman" panose="02020603050405020304" pitchFamily="18" charset="0"/>
              <a:cs typeface="Times New Roman" panose="02020603050405020304" pitchFamily="18" charset="0"/>
            </a:endParaRPr>
          </a:p>
          <a:p>
            <a:pPr marL="0" lvl="0" indent="0" algn="just" rtl="0">
              <a:spcBef>
                <a:spcPts val="700"/>
              </a:spcBef>
              <a:spcAft>
                <a:spcPts val="0"/>
              </a:spcAft>
              <a:buSzPts val="1320"/>
              <a:buNone/>
            </a:pPr>
            <a:endParaRPr sz="2200" dirty="0"/>
          </a:p>
        </p:txBody>
      </p:sp>
      <p:sp>
        <p:nvSpPr>
          <p:cNvPr id="158" name="Google Shape;158;p6"/>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159" name="Google Shape;159;p6"/>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6</a:t>
            </a:fld>
            <a:endParaRPr/>
          </a:p>
        </p:txBody>
      </p:sp>
      <p:sp>
        <p:nvSpPr>
          <p:cNvPr id="160" name="Google Shape;160;p6"/>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294935159d_0_1"/>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Methodology</a:t>
            </a:r>
            <a:endParaRPr/>
          </a:p>
        </p:txBody>
      </p:sp>
      <p:sp>
        <p:nvSpPr>
          <p:cNvPr id="166" name="Google Shape;166;g3294935159d_0_1"/>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
        <p:nvSpPr>
          <p:cNvPr id="167" name="Google Shape;167;g3294935159d_0_1"/>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68" name="Google Shape;168;g3294935159d_0_1"/>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
        <p:nvSpPr>
          <p:cNvPr id="169" name="Google Shape;169;g3294935159d_0_1"/>
          <p:cNvSpPr txBox="1">
            <a:spLocks noGrp="1"/>
          </p:cNvSpPr>
          <p:nvPr>
            <p:ph type="body" idx="1"/>
          </p:nvPr>
        </p:nvSpPr>
        <p:spPr>
          <a:xfrm>
            <a:off x="612648" y="1600200"/>
            <a:ext cx="6397800" cy="4495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59999"/>
              <a:buNone/>
            </a:pPr>
            <a:r>
              <a:rPr lang="en-US" sz="2600" dirty="0">
                <a:latin typeface="Times New Roman" panose="02020603050405020304" pitchFamily="18" charset="0"/>
                <a:ea typeface="Times New Roman"/>
                <a:cs typeface="Times New Roman" panose="02020603050405020304" pitchFamily="18" charset="0"/>
                <a:sym typeface="Times New Roman"/>
              </a:rPr>
              <a:t>The project will follow a structured methodology</a:t>
            </a:r>
            <a:r>
              <a:rPr lang="en-US" sz="2600" dirty="0" smtClean="0">
                <a:latin typeface="Times New Roman" panose="02020603050405020304" pitchFamily="18" charset="0"/>
                <a:ea typeface="Times New Roman"/>
                <a:cs typeface="Times New Roman" panose="02020603050405020304" pitchFamily="18" charset="0"/>
                <a:sym typeface="Times New Roman"/>
              </a:rPr>
              <a:t>:</a:t>
            </a:r>
            <a:br>
              <a:rPr lang="en-US" sz="2600" dirty="0" smtClean="0">
                <a:latin typeface="Times New Roman" panose="02020603050405020304" pitchFamily="18" charset="0"/>
                <a:ea typeface="Times New Roman"/>
                <a:cs typeface="Times New Roman" panose="02020603050405020304" pitchFamily="18" charset="0"/>
                <a:sym typeface="Times New Roman"/>
              </a:rPr>
            </a:br>
            <a:endParaRPr sz="2600" dirty="0">
              <a:latin typeface="Times New Roman" panose="02020603050405020304" pitchFamily="18" charset="0"/>
              <a:cs typeface="Times New Roman" panose="02020603050405020304" pitchFamily="18" charset="0"/>
            </a:endParaRPr>
          </a:p>
          <a:p>
            <a:pPr marL="320040" lvl="0" indent="-311753" algn="l" rtl="0">
              <a:spcBef>
                <a:spcPts val="700"/>
              </a:spcBef>
              <a:spcAft>
                <a:spcPts val="0"/>
              </a:spcAft>
              <a:buSzPct val="59999"/>
              <a:buChar char="◻"/>
            </a:pPr>
            <a:r>
              <a:rPr lang="en-US" sz="2600" b="1" dirty="0">
                <a:latin typeface="Times New Roman" panose="02020603050405020304" pitchFamily="18" charset="0"/>
                <a:ea typeface="Times New Roman"/>
                <a:cs typeface="Times New Roman" panose="02020603050405020304" pitchFamily="18" charset="0"/>
                <a:sym typeface="Times New Roman"/>
              </a:rPr>
              <a:t>Data Collection and Storage</a:t>
            </a:r>
            <a:r>
              <a:rPr lang="en-US" sz="2600" dirty="0">
                <a:latin typeface="Times New Roman" panose="02020603050405020304" pitchFamily="18" charset="0"/>
                <a:ea typeface="Times New Roman"/>
                <a:cs typeface="Times New Roman" panose="02020603050405020304" pitchFamily="18" charset="0"/>
                <a:sym typeface="Times New Roman"/>
              </a:rPr>
              <a:t>: Implement protocols for data transmission to a  database</a:t>
            </a:r>
            <a:r>
              <a:rPr lang="en-US" sz="2600" dirty="0" smtClean="0">
                <a:latin typeface="Times New Roman" panose="02020603050405020304" pitchFamily="18" charset="0"/>
                <a:ea typeface="Times New Roman"/>
                <a:cs typeface="Times New Roman" panose="02020603050405020304" pitchFamily="18" charset="0"/>
                <a:sym typeface="Times New Roman"/>
              </a:rPr>
              <a:t>.</a:t>
            </a:r>
            <a:br>
              <a:rPr lang="en-US" sz="2600" dirty="0" smtClean="0">
                <a:latin typeface="Times New Roman" panose="02020603050405020304" pitchFamily="18" charset="0"/>
                <a:ea typeface="Times New Roman"/>
                <a:cs typeface="Times New Roman" panose="02020603050405020304" pitchFamily="18" charset="0"/>
                <a:sym typeface="Times New Roman"/>
              </a:rPr>
            </a:br>
            <a:endParaRPr sz="2600" dirty="0">
              <a:latin typeface="Times New Roman" panose="02020603050405020304" pitchFamily="18" charset="0"/>
              <a:cs typeface="Times New Roman" panose="02020603050405020304" pitchFamily="18" charset="0"/>
            </a:endParaRPr>
          </a:p>
          <a:p>
            <a:pPr marL="320040" lvl="0" indent="-311753" algn="l" rtl="0">
              <a:spcBef>
                <a:spcPts val="700"/>
              </a:spcBef>
              <a:spcAft>
                <a:spcPts val="0"/>
              </a:spcAft>
              <a:buSzPct val="59999"/>
              <a:buChar char="◻"/>
            </a:pPr>
            <a:r>
              <a:rPr lang="en-US" sz="2600" b="1" dirty="0">
                <a:latin typeface="Times New Roman" panose="02020603050405020304" pitchFamily="18" charset="0"/>
                <a:ea typeface="Times New Roman"/>
                <a:cs typeface="Times New Roman" panose="02020603050405020304" pitchFamily="18" charset="0"/>
                <a:sym typeface="Times New Roman"/>
              </a:rPr>
              <a:t>Machine Learning Model Training</a:t>
            </a:r>
            <a:r>
              <a:rPr lang="en-US" sz="2600" dirty="0">
                <a:latin typeface="Times New Roman" panose="02020603050405020304" pitchFamily="18" charset="0"/>
                <a:ea typeface="Times New Roman"/>
                <a:cs typeface="Times New Roman" panose="02020603050405020304" pitchFamily="18" charset="0"/>
                <a:sym typeface="Times New Roman"/>
              </a:rPr>
              <a:t>: Collect and preprocess data, select suitable algorithms, train and validate the models for predictive analysis</a:t>
            </a:r>
            <a:r>
              <a:rPr lang="en-US" sz="2600" dirty="0" smtClean="0">
                <a:latin typeface="Times New Roman" panose="02020603050405020304" pitchFamily="18" charset="0"/>
                <a:ea typeface="Times New Roman"/>
                <a:cs typeface="Times New Roman" panose="02020603050405020304" pitchFamily="18" charset="0"/>
                <a:sym typeface="Times New Roman"/>
              </a:rPr>
              <a:t>.</a:t>
            </a:r>
            <a:br>
              <a:rPr lang="en-US" sz="2600" dirty="0" smtClean="0">
                <a:latin typeface="Times New Roman" panose="02020603050405020304" pitchFamily="18" charset="0"/>
                <a:ea typeface="Times New Roman"/>
                <a:cs typeface="Times New Roman" panose="02020603050405020304" pitchFamily="18" charset="0"/>
                <a:sym typeface="Times New Roman"/>
              </a:rPr>
            </a:br>
            <a:endParaRPr sz="2600" dirty="0">
              <a:latin typeface="Times New Roman" panose="02020603050405020304" pitchFamily="18" charset="0"/>
              <a:cs typeface="Times New Roman" panose="02020603050405020304" pitchFamily="18" charset="0"/>
            </a:endParaRPr>
          </a:p>
          <a:p>
            <a:pPr marL="320040" lvl="0" indent="-311753" algn="l" rtl="0">
              <a:spcBef>
                <a:spcPts val="700"/>
              </a:spcBef>
              <a:spcAft>
                <a:spcPts val="0"/>
              </a:spcAft>
              <a:buSzPct val="59999"/>
              <a:buChar char="◻"/>
            </a:pPr>
            <a:r>
              <a:rPr lang="en-US" sz="2600" b="1" dirty="0">
                <a:latin typeface="Times New Roman" panose="02020603050405020304" pitchFamily="18" charset="0"/>
                <a:ea typeface="Times New Roman"/>
                <a:cs typeface="Times New Roman" panose="02020603050405020304" pitchFamily="18" charset="0"/>
                <a:sym typeface="Times New Roman"/>
              </a:rPr>
              <a:t>Mob Application Development</a:t>
            </a:r>
            <a:r>
              <a:rPr lang="en-US" sz="2600" dirty="0">
                <a:latin typeface="Times New Roman" panose="02020603050405020304" pitchFamily="18" charset="0"/>
                <a:ea typeface="Times New Roman"/>
                <a:cs typeface="Times New Roman" panose="02020603050405020304" pitchFamily="18" charset="0"/>
                <a:sym typeface="Times New Roman"/>
              </a:rPr>
              <a:t>: Design and develop a responsive web interface for data visualization and user interaction</a:t>
            </a:r>
            <a:r>
              <a:rPr lang="en-US" sz="2600" dirty="0" smtClean="0">
                <a:latin typeface="Times New Roman" panose="02020603050405020304" pitchFamily="18" charset="0"/>
                <a:ea typeface="Times New Roman"/>
                <a:cs typeface="Times New Roman" panose="02020603050405020304" pitchFamily="18" charset="0"/>
                <a:sym typeface="Times New Roman"/>
              </a:rPr>
              <a:t>.</a:t>
            </a:r>
            <a:br>
              <a:rPr lang="en-US" sz="2600" dirty="0" smtClean="0">
                <a:latin typeface="Times New Roman" panose="02020603050405020304" pitchFamily="18" charset="0"/>
                <a:ea typeface="Times New Roman"/>
                <a:cs typeface="Times New Roman" panose="02020603050405020304" pitchFamily="18" charset="0"/>
                <a:sym typeface="Times New Roman"/>
              </a:rPr>
            </a:br>
            <a:endParaRPr sz="2600" dirty="0">
              <a:latin typeface="Times New Roman" panose="02020603050405020304" pitchFamily="18" charset="0"/>
              <a:cs typeface="Times New Roman" panose="02020603050405020304" pitchFamily="18" charset="0"/>
            </a:endParaRPr>
          </a:p>
          <a:p>
            <a:pPr marL="320040" lvl="0" indent="-312039" algn="l" rtl="0">
              <a:spcBef>
                <a:spcPts val="700"/>
              </a:spcBef>
              <a:spcAft>
                <a:spcPts val="0"/>
              </a:spcAft>
              <a:buClr>
                <a:srgbClr val="008000"/>
              </a:buClr>
              <a:buSzPct val="59999"/>
              <a:buChar char="◻"/>
            </a:pPr>
            <a:r>
              <a:rPr lang="en-US" sz="2600" b="1" dirty="0">
                <a:solidFill>
                  <a:srgbClr val="1F1F1F"/>
                </a:solidFill>
                <a:latin typeface="Times New Roman" panose="02020603050405020304" pitchFamily="18" charset="0"/>
                <a:ea typeface="Times New Roman"/>
                <a:cs typeface="Times New Roman" panose="02020603050405020304" pitchFamily="18" charset="0"/>
                <a:sym typeface="Times New Roman"/>
              </a:rPr>
              <a:t>Agile</a:t>
            </a:r>
            <a:r>
              <a:rPr lang="en-US" sz="2600" dirty="0">
                <a:solidFill>
                  <a:srgbClr val="1F1F1F"/>
                </a:solidFill>
                <a:latin typeface="Times New Roman" panose="02020603050405020304" pitchFamily="18" charset="0"/>
                <a:ea typeface="Times New Roman"/>
                <a:cs typeface="Times New Roman" panose="02020603050405020304" pitchFamily="18" charset="0"/>
                <a:sym typeface="Times New Roman"/>
              </a:rPr>
              <a:t> focuses on iterative development, customer centricity, and continuous adaptation through collaboration.</a:t>
            </a:r>
            <a:endParaRPr sz="2600" dirty="0">
              <a:latin typeface="Times New Roman" panose="02020603050405020304" pitchFamily="18" charset="0"/>
              <a:ea typeface="Times New Roman"/>
              <a:cs typeface="Times New Roman" panose="02020603050405020304" pitchFamily="18" charset="0"/>
              <a:sym typeface="Times New Roman"/>
            </a:endParaRPr>
          </a:p>
          <a:p>
            <a:pPr marL="320040" lvl="0" indent="-242697" algn="l" rtl="0">
              <a:spcBef>
                <a:spcPts val="700"/>
              </a:spcBef>
              <a:spcAft>
                <a:spcPts val="0"/>
              </a:spcAft>
              <a:buSzPct val="59999"/>
              <a:buNone/>
            </a:pPr>
            <a:endParaRPr dirty="0">
              <a:latin typeface="Times New Roman"/>
              <a:ea typeface="Times New Roman"/>
              <a:cs typeface="Times New Roman"/>
              <a:sym typeface="Times New Roman"/>
            </a:endParaRPr>
          </a:p>
          <a:p>
            <a:pPr marL="320040" lvl="0" indent="-242697" algn="l" rtl="0">
              <a:spcBef>
                <a:spcPts val="700"/>
              </a:spcBef>
              <a:spcAft>
                <a:spcPts val="0"/>
              </a:spcAft>
              <a:buSzPct val="59999"/>
              <a:buNone/>
            </a:pPr>
            <a:endParaRPr dirty="0">
              <a:latin typeface="Times New Roman"/>
              <a:ea typeface="Times New Roman"/>
              <a:cs typeface="Times New Roman"/>
              <a:sym typeface="Times New Roman"/>
            </a:endParaRPr>
          </a:p>
        </p:txBody>
      </p:sp>
      <p:pic>
        <p:nvPicPr>
          <p:cNvPr id="170" name="Google Shape;170;g3294935159d_0_1"/>
          <p:cNvPicPr preferRelativeResize="0"/>
          <p:nvPr/>
        </p:nvPicPr>
        <p:blipFill rotWithShape="1">
          <a:blip r:embed="rId3">
            <a:alphaModFix/>
          </a:blip>
          <a:srcRect/>
          <a:stretch/>
        </p:blipFill>
        <p:spPr>
          <a:xfrm>
            <a:off x="6781800" y="1752600"/>
            <a:ext cx="2154072" cy="16155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Architecture Big Picture</a:t>
            </a:r>
            <a:endParaRPr/>
          </a:p>
        </p:txBody>
      </p:sp>
      <p:sp>
        <p:nvSpPr>
          <p:cNvPr id="176" name="Google Shape;176;p7"/>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
        <p:nvSpPr>
          <p:cNvPr id="177" name="Google Shape;177;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Innovative approaches to AI-Driven personalized Health Monitoring</a:t>
            </a:r>
            <a:endParaRPr sz="1200"/>
          </a:p>
          <a:p>
            <a:pPr marL="0" lvl="0" indent="0" algn="l" rtl="0">
              <a:spcBef>
                <a:spcPts val="0"/>
              </a:spcBef>
              <a:spcAft>
                <a:spcPts val="0"/>
              </a:spcAft>
              <a:buNone/>
            </a:pPr>
            <a:endParaRPr sz="1100" b="1">
              <a:latin typeface="Calibri"/>
              <a:ea typeface="Calibri"/>
              <a:cs typeface="Calibri"/>
              <a:sym typeface="Calibri"/>
            </a:endParaRPr>
          </a:p>
        </p:txBody>
      </p:sp>
      <p:sp>
        <p:nvSpPr>
          <p:cNvPr id="178" name="Google Shape;178;p7"/>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8170"/>
            <a:ext cx="7603242" cy="2545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3294935159d_0_96"/>
          <p:cNvSpPr txBox="1">
            <a:spLocks noGrp="1"/>
          </p:cNvSpPr>
          <p:nvPr>
            <p:ph type="title"/>
          </p:nvPr>
        </p:nvSpPr>
        <p:spPr>
          <a:xfrm>
            <a:off x="612648" y="228600"/>
            <a:ext cx="7617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imes New Roman"/>
              <a:buNone/>
            </a:pPr>
            <a:r>
              <a:rPr lang="en-US" b="1">
                <a:latin typeface="Times New Roman"/>
                <a:ea typeface="Times New Roman"/>
                <a:cs typeface="Times New Roman"/>
                <a:sym typeface="Times New Roman"/>
              </a:rPr>
              <a:t>Flow of Project</a:t>
            </a:r>
            <a:endParaRPr/>
          </a:p>
        </p:txBody>
      </p:sp>
      <p:sp>
        <p:nvSpPr>
          <p:cNvPr id="195" name="Google Shape;195;g3294935159d_0_96"/>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sz="1200">
                <a:latin typeface="Times New Roman"/>
                <a:ea typeface="Times New Roman"/>
                <a:cs typeface="Times New Roman"/>
                <a:sym typeface="Times New Roman"/>
              </a:rPr>
              <a:t>CS-FYP    Hamdard University</a:t>
            </a:r>
            <a:endParaRPr/>
          </a:p>
        </p:txBody>
      </p:sp>
      <p:sp>
        <p:nvSpPr>
          <p:cNvPr id="196" name="Google Shape;196;g3294935159d_0_96"/>
          <p:cNvSpPr txBox="1">
            <a:spLocks noGrp="1"/>
          </p:cNvSpPr>
          <p:nvPr>
            <p:ph type="ftr" idx="11"/>
          </p:nvPr>
        </p:nvSpPr>
        <p:spPr>
          <a:xfrm>
            <a:off x="609601" y="6400800"/>
            <a:ext cx="5410200" cy="288900"/>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Innovative approaches to AI-Driven personalized Health Monitoring</a:t>
            </a:r>
            <a:endParaRPr/>
          </a:p>
        </p:txBody>
      </p:sp>
      <p:sp>
        <p:nvSpPr>
          <p:cNvPr id="197" name="Google Shape;197;g3294935159d_0_96"/>
          <p:cNvSpPr txBox="1">
            <a:spLocks noGrp="1"/>
          </p:cNvSpPr>
          <p:nvPr>
            <p:ph type="sldNum" idx="12"/>
          </p:nvPr>
        </p:nvSpPr>
        <p:spPr>
          <a:xfrm>
            <a:off x="0" y="1279524"/>
            <a:ext cx="533400" cy="244500"/>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pic>
        <p:nvPicPr>
          <p:cNvPr id="199" name="Google Shape;199;g3294935159d_0_96"/>
          <p:cNvPicPr preferRelativeResize="0"/>
          <p:nvPr/>
        </p:nvPicPr>
        <p:blipFill rotWithShape="1">
          <a:blip r:embed="rId3">
            <a:alphaModFix/>
          </a:blip>
          <a:srcRect/>
          <a:stretch/>
        </p:blipFill>
        <p:spPr>
          <a:xfrm>
            <a:off x="4252595" y="4147185"/>
            <a:ext cx="4511039" cy="121539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78" y="1757778"/>
            <a:ext cx="2514323" cy="4469907"/>
          </a:xfrm>
          <a:prstGeom prst="rect">
            <a:avLst/>
          </a:prstGeom>
        </p:spPr>
      </p:pic>
    </p:spTree>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499</Words>
  <Application>Microsoft Office PowerPoint</Application>
  <PresentationFormat>On-screen Show (4:3)</PresentationFormat>
  <Paragraphs>135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vt:lpstr>
      <vt:lpstr>Twentieth Century</vt:lpstr>
      <vt:lpstr>Noto Sans Symbols</vt:lpstr>
      <vt:lpstr>Calibri</vt:lpstr>
      <vt:lpstr>Arial</vt:lpstr>
      <vt:lpstr>Times New Roman</vt:lpstr>
      <vt:lpstr>Median</vt:lpstr>
      <vt:lpstr>PowerPoint Presentation</vt:lpstr>
      <vt:lpstr>Summary </vt:lpstr>
      <vt:lpstr>Introduction</vt:lpstr>
      <vt:lpstr>Problem Statement </vt:lpstr>
      <vt:lpstr>Project Objective</vt:lpstr>
      <vt:lpstr>Project Scope </vt:lpstr>
      <vt:lpstr>Methodology</vt:lpstr>
      <vt:lpstr>Architecture Big Picture</vt:lpstr>
      <vt:lpstr>Flow of Project</vt:lpstr>
      <vt:lpstr>Project Role &amp; Responsibilities </vt:lpstr>
      <vt:lpstr>Project Plan</vt:lpstr>
      <vt:lpstr>Project Plan</vt:lpstr>
      <vt:lpstr>Project Budgeting</vt:lpstr>
      <vt:lpstr>Project Tools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DELL</cp:lastModifiedBy>
  <cp:revision>4</cp:revision>
  <dcterms:created xsi:type="dcterms:W3CDTF">2015-09-23T05:32:20Z</dcterms:created>
  <dcterms:modified xsi:type="dcterms:W3CDTF">2025-07-06T13:44:52Z</dcterms:modified>
</cp:coreProperties>
</file>