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sldIdLst>
    <p:sldId id="257" r:id="rId5"/>
    <p:sldId id="262" r:id="rId6"/>
    <p:sldId id="263" r:id="rId7"/>
    <p:sldId id="264" r:id="rId8"/>
    <p:sldId id="265" r:id="rId9"/>
    <p:sldId id="266" r:id="rId10"/>
    <p:sldId id="267" r:id="rId11"/>
    <p:sldId id="272" r:id="rId12"/>
    <p:sldId id="269" r:id="rId13"/>
    <p:sldId id="268" r:id="rId14"/>
    <p:sldId id="270" r:id="rId15"/>
    <p:sldId id="271"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19" autoAdjust="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4/26/2023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4/26/2023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4/26/2023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4/26/2023</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4/26/2023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4/26/2023</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2160032"/>
          </a:xfrm>
        </p:spPr>
        <p:txBody>
          <a:bodyPr>
            <a:normAutofit fontScale="90000"/>
          </a:bodyPr>
          <a:lstStyle/>
          <a:p>
            <a:r>
              <a:rPr lang="en-US" sz="4400" dirty="0">
                <a:solidFill>
                  <a:schemeClr val="tx1"/>
                </a:solidFill>
              </a:rPr>
              <a:t>Introduction to Variables &amp;</a:t>
            </a:r>
            <a:br>
              <a:rPr lang="en-US" sz="4400" dirty="0">
                <a:solidFill>
                  <a:schemeClr val="tx1"/>
                </a:solidFill>
              </a:rPr>
            </a:br>
            <a:r>
              <a:rPr lang="en-US" sz="4400" dirty="0">
                <a:solidFill>
                  <a:schemeClr val="tx1"/>
                </a:solidFill>
              </a:rPr>
              <a:t>Data types in java</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5A9498-EC57-445E-B872-01053CF673CF}"/>
              </a:ext>
            </a:extLst>
          </p:cNvPr>
          <p:cNvSpPr>
            <a:spLocks noGrp="1"/>
          </p:cNvSpPr>
          <p:nvPr>
            <p:ph idx="1"/>
          </p:nvPr>
        </p:nvSpPr>
        <p:spPr>
          <a:xfrm>
            <a:off x="1066800" y="935665"/>
            <a:ext cx="10058400" cy="5709684"/>
          </a:xfrm>
        </p:spPr>
        <p:txBody>
          <a:bodyPr>
            <a:normAutofit lnSpcReduction="10000"/>
          </a:bodyPr>
          <a:lstStyle/>
          <a:p>
            <a:pPr marL="342900" lvl="0" indent="-342900" eaLnBrk="0" hangingPunct="0">
              <a:lnSpc>
                <a:spcPct val="100000"/>
              </a:lnSpc>
              <a:spcBef>
                <a:spcPct val="20000"/>
              </a:spcBef>
              <a:buClr>
                <a:srgbClr val="973735"/>
              </a:buClr>
              <a:buSzPct val="50000"/>
              <a:buFont typeface="Wingdings" pitchFamily="2" charset="2"/>
              <a:buChar char="u"/>
              <a:defRPr/>
            </a:pPr>
            <a:endParaRPr lang="en-US" sz="1100" dirty="0"/>
          </a:p>
          <a:p>
            <a:pPr marL="342900" lvl="0" indent="-342900" eaLnBrk="0" hangingPunct="0">
              <a:lnSpc>
                <a:spcPct val="100000"/>
              </a:lnSpc>
              <a:spcBef>
                <a:spcPct val="20000"/>
              </a:spcBef>
              <a:buClr>
                <a:srgbClr val="973735"/>
              </a:buClr>
              <a:buSzPct val="50000"/>
              <a:buFont typeface="Wingdings" pitchFamily="2" charset="2"/>
              <a:buChar char="u"/>
              <a:defRPr/>
            </a:pPr>
            <a:endParaRPr lang="en-US" sz="1100" dirty="0"/>
          </a:p>
          <a:p>
            <a:pPr marL="342900" lvl="0" indent="-342900" eaLnBrk="0" hangingPunct="0">
              <a:lnSpc>
                <a:spcPct val="100000"/>
              </a:lnSpc>
              <a:spcBef>
                <a:spcPct val="20000"/>
              </a:spcBef>
              <a:buClr>
                <a:srgbClr val="973735"/>
              </a:buClr>
              <a:buSzPct val="50000"/>
              <a:buFont typeface="Wingdings" pitchFamily="2" charset="2"/>
              <a:buChar char="u"/>
              <a:defRPr/>
            </a:pPr>
            <a:endParaRPr lang="en-US" sz="900" dirty="0"/>
          </a:p>
          <a:p>
            <a:pPr marL="342900" lvl="0" indent="-342900" eaLnBrk="0" hangingPunct="0">
              <a:lnSpc>
                <a:spcPct val="100000"/>
              </a:lnSpc>
              <a:spcBef>
                <a:spcPct val="20000"/>
              </a:spcBef>
              <a:buClr>
                <a:srgbClr val="973735"/>
              </a:buClr>
              <a:buSzPct val="50000"/>
              <a:buFont typeface="Wingdings" pitchFamily="2" charset="2"/>
              <a:buChar char="u"/>
              <a:defRPr/>
            </a:pPr>
            <a:endParaRPr lang="en-US" sz="900" dirty="0"/>
          </a:p>
          <a:p>
            <a:pPr marL="342900" lvl="0" indent="-342900" eaLnBrk="0" hangingPunct="0">
              <a:lnSpc>
                <a:spcPct val="100000"/>
              </a:lnSpc>
              <a:spcBef>
                <a:spcPct val="20000"/>
              </a:spcBef>
              <a:buClr>
                <a:srgbClr val="973735"/>
              </a:buClr>
              <a:buSzPct val="50000"/>
              <a:buFont typeface="Wingdings" pitchFamily="2" charset="2"/>
              <a:buChar char="u"/>
              <a:defRPr/>
            </a:pPr>
            <a:r>
              <a:rPr lang="en-US" sz="1600" dirty="0"/>
              <a:t>A variable declared inside the class but outside the body of the method, is called instance variable. It is not declared as static.</a:t>
            </a:r>
          </a:p>
          <a:p>
            <a:pPr marL="342900" lvl="0" indent="-342900" eaLnBrk="0" hangingPunct="0">
              <a:lnSpc>
                <a:spcPct val="100000"/>
              </a:lnSpc>
              <a:spcBef>
                <a:spcPct val="20000"/>
              </a:spcBef>
              <a:buClr>
                <a:srgbClr val="973735"/>
              </a:buClr>
              <a:buSzPct val="50000"/>
              <a:buFont typeface="Wingdings" pitchFamily="2" charset="2"/>
              <a:buChar char="u"/>
              <a:defRPr/>
            </a:pPr>
            <a:r>
              <a:rPr lang="en-US" sz="1600" dirty="0"/>
              <a:t>It is called instance variable because its value is instance specific and is not shared among instances.</a:t>
            </a:r>
          </a:p>
          <a:p>
            <a:pPr marL="1371400" lvl="5" indent="0">
              <a:buNone/>
            </a:pPr>
            <a:r>
              <a:rPr lang="en-US" sz="1600" b="1" dirty="0"/>
              <a:t>	class</a:t>
            </a:r>
            <a:r>
              <a:rPr lang="en-US" sz="1600" dirty="0"/>
              <a:t>  </a:t>
            </a:r>
            <a:r>
              <a:rPr lang="en-US" sz="1600" dirty="0" err="1"/>
              <a:t>InstanceVarible</a:t>
            </a:r>
            <a:r>
              <a:rPr lang="en-US" sz="1600" dirty="0"/>
              <a:t>{  </a:t>
            </a:r>
          </a:p>
          <a:p>
            <a:pPr marL="2271400" lvl="8" indent="0">
              <a:buNone/>
            </a:pPr>
            <a:r>
              <a:rPr lang="en-US" sz="1600" b="1" dirty="0"/>
              <a:t>		int</a:t>
            </a:r>
            <a:r>
              <a:rPr lang="en-US" sz="1600" dirty="0"/>
              <a:t> data=50;//instance variable  </a:t>
            </a:r>
          </a:p>
          <a:p>
            <a:pPr marL="0" indent="0">
              <a:buNone/>
            </a:pPr>
            <a:r>
              <a:rPr lang="en-US" sz="1600" dirty="0"/>
              <a:t> 		             public static void main(String </a:t>
            </a:r>
            <a:r>
              <a:rPr lang="en-US" sz="1600" dirty="0" err="1"/>
              <a:t>args</a:t>
            </a:r>
            <a:r>
              <a:rPr lang="en-US" sz="1600" dirty="0"/>
              <a:t>[]){</a:t>
            </a:r>
          </a:p>
          <a:p>
            <a:pPr marL="0" indent="0">
              <a:buNone/>
            </a:pPr>
            <a:r>
              <a:rPr lang="en-US" sz="1600" dirty="0"/>
              <a:t>				</a:t>
            </a:r>
            <a:r>
              <a:rPr lang="en-US" sz="1600" dirty="0" err="1"/>
              <a:t>InstanceVariable</a:t>
            </a:r>
            <a:r>
              <a:rPr lang="en-US" sz="1600" dirty="0"/>
              <a:t>  </a:t>
            </a:r>
            <a:r>
              <a:rPr lang="en-US" sz="1600" dirty="0" err="1"/>
              <a:t>instanceObject</a:t>
            </a:r>
            <a:r>
              <a:rPr lang="en-US" sz="1600" dirty="0"/>
              <a:t>=new </a:t>
            </a:r>
            <a:r>
              <a:rPr lang="en-US" sz="1600" dirty="0" err="1"/>
              <a:t>InstanceVarible</a:t>
            </a:r>
            <a:r>
              <a:rPr lang="en-US" sz="1600" dirty="0"/>
              <a:t>();</a:t>
            </a:r>
          </a:p>
          <a:p>
            <a:pPr marL="0" indent="0">
              <a:buNone/>
            </a:pPr>
            <a:r>
              <a:rPr lang="en-US" sz="1600" dirty="0"/>
              <a:t>				</a:t>
            </a:r>
          </a:p>
          <a:p>
            <a:pPr marL="0" indent="0">
              <a:buNone/>
            </a:pPr>
            <a:r>
              <a:rPr lang="en-US" sz="1600" dirty="0"/>
              <a:t>					 </a:t>
            </a:r>
            <a:r>
              <a:rPr lang="en-US" sz="1600" dirty="0" err="1"/>
              <a:t>instanceObject.data</a:t>
            </a:r>
            <a:r>
              <a:rPr lang="en-US" sz="1600" dirty="0"/>
              <a:t> ;</a:t>
            </a:r>
          </a:p>
          <a:p>
            <a:pPr marL="0" indent="0">
              <a:buNone/>
            </a:pPr>
            <a:r>
              <a:rPr lang="en-US" sz="1600" dirty="0"/>
              <a:t>					</a:t>
            </a:r>
          </a:p>
          <a:p>
            <a:pPr marL="0" indent="0">
              <a:buNone/>
            </a:pPr>
            <a:r>
              <a:rPr lang="en-US" sz="1600" dirty="0"/>
              <a:t>				</a:t>
            </a:r>
            <a:r>
              <a:rPr lang="en-US" sz="1600" dirty="0" err="1"/>
              <a:t>System.out.println</a:t>
            </a:r>
            <a:r>
              <a:rPr lang="en-US" sz="1600" dirty="0"/>
              <a:t>(  </a:t>
            </a:r>
            <a:r>
              <a:rPr lang="en-US" sz="1600" dirty="0" err="1"/>
              <a:t>nstanceObject.data</a:t>
            </a:r>
            <a:r>
              <a:rPr lang="en-US" sz="1600" dirty="0"/>
              <a:t> ); </a:t>
            </a:r>
          </a:p>
          <a:p>
            <a:pPr marL="0" indent="0">
              <a:buNone/>
            </a:pPr>
            <a:r>
              <a:rPr lang="en-US" sz="1600" dirty="0"/>
              <a:t>						</a:t>
            </a:r>
          </a:p>
          <a:p>
            <a:pPr marL="0" indent="0">
              <a:buNone/>
            </a:pPr>
            <a:r>
              <a:rPr lang="en-US" sz="1600" dirty="0"/>
              <a:t>					   }</a:t>
            </a:r>
          </a:p>
          <a:p>
            <a:pPr marL="0" indent="0">
              <a:buNone/>
            </a:pPr>
            <a:r>
              <a:rPr lang="en-US" sz="1600" dirty="0"/>
              <a:t>}  </a:t>
            </a:r>
          </a:p>
          <a:p>
            <a:pPr marL="342900" lvl="0" indent="-342900" eaLnBrk="0" hangingPunct="0">
              <a:lnSpc>
                <a:spcPct val="100000"/>
              </a:lnSpc>
              <a:spcBef>
                <a:spcPct val="20000"/>
              </a:spcBef>
              <a:buClr>
                <a:srgbClr val="973735"/>
              </a:buClr>
              <a:buSzPct val="50000"/>
              <a:buFont typeface="Wingdings" pitchFamily="2" charset="2"/>
              <a:buChar char="u"/>
              <a:defRPr/>
            </a:pPr>
            <a:endParaRPr lang="en-IN" sz="1600" dirty="0"/>
          </a:p>
        </p:txBody>
      </p:sp>
      <p:grpSp>
        <p:nvGrpSpPr>
          <p:cNvPr id="6" name="Group 5">
            <a:extLst>
              <a:ext uri="{FF2B5EF4-FFF2-40B4-BE49-F238E27FC236}">
                <a16:creationId xmlns:a16="http://schemas.microsoft.com/office/drawing/2014/main" id="{3B20BE85-B31E-4922-8249-916A7C2D2334}"/>
              </a:ext>
            </a:extLst>
          </p:cNvPr>
          <p:cNvGrpSpPr/>
          <p:nvPr/>
        </p:nvGrpSpPr>
        <p:grpSpPr>
          <a:xfrm>
            <a:off x="1394637" y="707065"/>
            <a:ext cx="2133600" cy="457200"/>
            <a:chOff x="0" y="267999"/>
            <a:chExt cx="6096000" cy="936000"/>
          </a:xfrm>
          <a:solidFill>
            <a:schemeClr val="accent3">
              <a:lumMod val="50000"/>
            </a:schemeClr>
          </a:solidFill>
          <a:scene3d>
            <a:camera prst="orthographicFront"/>
            <a:lightRig rig="threePt" dir="t">
              <a:rot lat="0" lon="0" rev="7500000"/>
            </a:lightRig>
          </a:scene3d>
        </p:grpSpPr>
        <p:sp>
          <p:nvSpPr>
            <p:cNvPr id="7" name="Rounded Rectangle 7">
              <a:extLst>
                <a:ext uri="{FF2B5EF4-FFF2-40B4-BE49-F238E27FC236}">
                  <a16:creationId xmlns:a16="http://schemas.microsoft.com/office/drawing/2014/main" id="{3254EE2A-53D5-419A-B368-E82C772054F8}"/>
                </a:ext>
              </a:extLst>
            </p:cNvPr>
            <p:cNvSpPr/>
            <p:nvPr/>
          </p:nvSpPr>
          <p:spPr>
            <a:xfrm>
              <a:off x="0" y="267999"/>
              <a:ext cx="6096000" cy="936000"/>
            </a:xfrm>
            <a:prstGeom prst="roundRect">
              <a:avLst/>
            </a:prstGeom>
          </p:spPr>
          <p:style>
            <a:lnRef idx="0">
              <a:schemeClr val="accent4"/>
            </a:lnRef>
            <a:fillRef idx="3">
              <a:schemeClr val="accent4"/>
            </a:fillRef>
            <a:effectRef idx="3">
              <a:schemeClr val="accent4"/>
            </a:effectRef>
            <a:fontRef idx="minor">
              <a:schemeClr val="lt1"/>
            </a:fontRef>
          </p:style>
        </p:sp>
        <p:sp>
          <p:nvSpPr>
            <p:cNvPr id="8" name="Rounded Rectangle 4">
              <a:extLst>
                <a:ext uri="{FF2B5EF4-FFF2-40B4-BE49-F238E27FC236}">
                  <a16:creationId xmlns:a16="http://schemas.microsoft.com/office/drawing/2014/main" id="{52F88B2E-F8F9-4A53-A4B0-AD88323BD3CB}"/>
                </a:ext>
              </a:extLst>
            </p:cNvPr>
            <p:cNvSpPr/>
            <p:nvPr/>
          </p:nvSpPr>
          <p:spPr>
            <a:xfrm>
              <a:off x="45692" y="313691"/>
              <a:ext cx="6004616" cy="844616"/>
            </a:xfrm>
            <a:prstGeom prst="rect">
              <a:avLst/>
            </a:prstGeom>
          </p:spPr>
          <p:style>
            <a:lnRef idx="0">
              <a:schemeClr val="accent4"/>
            </a:lnRef>
            <a:fillRef idx="3">
              <a:schemeClr val="accent4"/>
            </a:fillRef>
            <a:effectRef idx="3">
              <a:schemeClr val="accent4"/>
            </a:effectRef>
            <a:fontRef idx="minor">
              <a:schemeClr val="lt1"/>
            </a:fontRef>
          </p:style>
          <p:txBody>
            <a:bodyPr spcFirstLastPara="0" vert="horz" wrap="square" lIns="152400" tIns="152400" rIns="152400" bIns="152400" numCol="1" spcCol="1270" anchor="ctr" anchorCtr="0">
              <a:noAutofit/>
            </a:bodyPr>
            <a:lstStyle/>
            <a:p>
              <a:pPr lvl="0" defTabSz="1778000">
                <a:lnSpc>
                  <a:spcPct val="90000"/>
                </a:lnSpc>
                <a:spcBef>
                  <a:spcPct val="0"/>
                </a:spcBef>
                <a:spcAft>
                  <a:spcPct val="35000"/>
                </a:spcAft>
              </a:pPr>
              <a:r>
                <a:rPr lang="en-US" sz="1800" b="1" dirty="0">
                  <a:latin typeface="Calibri" pitchFamily="34" charset="0"/>
                  <a:cs typeface="Calibri" pitchFamily="34" charset="0"/>
                </a:rPr>
                <a:t>Instance variables</a:t>
              </a:r>
              <a:endParaRPr lang="en-IN" sz="1800" b="1" kern="1200" dirty="0">
                <a:latin typeface="Calibri" pitchFamily="34" charset="0"/>
                <a:cs typeface="Calibri" pitchFamily="34" charset="0"/>
              </a:endParaRPr>
            </a:p>
          </p:txBody>
        </p:sp>
      </p:grpSp>
    </p:spTree>
    <p:extLst>
      <p:ext uri="{BB962C8B-B14F-4D97-AF65-F5344CB8AC3E}">
        <p14:creationId xmlns:p14="http://schemas.microsoft.com/office/powerpoint/2010/main" val="797604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F6C50-176F-440E-80E8-4E33317470A6}"/>
              </a:ext>
            </a:extLst>
          </p:cNvPr>
          <p:cNvSpPr>
            <a:spLocks noGrp="1"/>
          </p:cNvSpPr>
          <p:nvPr>
            <p:ph type="title"/>
          </p:nvPr>
        </p:nvSpPr>
        <p:spPr/>
        <p:txBody>
          <a:bodyPr/>
          <a:lstStyle/>
          <a:p>
            <a:r>
              <a:rPr lang="en-US" dirty="0"/>
              <a:t>Local Variable Example</a:t>
            </a:r>
          </a:p>
        </p:txBody>
      </p:sp>
      <p:sp>
        <p:nvSpPr>
          <p:cNvPr id="3" name="Content Placeholder 2">
            <a:extLst>
              <a:ext uri="{FF2B5EF4-FFF2-40B4-BE49-F238E27FC236}">
                <a16:creationId xmlns:a16="http://schemas.microsoft.com/office/drawing/2014/main" id="{9D0FA4F6-57A9-435D-9458-2F1911D8C48D}"/>
              </a:ext>
            </a:extLst>
          </p:cNvPr>
          <p:cNvSpPr>
            <a:spLocks noGrp="1"/>
          </p:cNvSpPr>
          <p:nvPr>
            <p:ph idx="1"/>
          </p:nvPr>
        </p:nvSpPr>
        <p:spPr/>
        <p:txBody>
          <a:bodyPr/>
          <a:lstStyle/>
          <a:p>
            <a:r>
              <a:rPr lang="en-US" sz="1600" dirty="0">
                <a:latin typeface="Calibri" pitchFamily="34" charset="0"/>
              </a:rPr>
              <a:t>Following figure shows the scope and lifetime of variables </a:t>
            </a:r>
            <a:r>
              <a:rPr lang="en-US" sz="1600" b="1" dirty="0">
                <a:cs typeface="Courier New" pitchFamily="49" charset="0"/>
              </a:rPr>
              <a:t>x</a:t>
            </a:r>
            <a:r>
              <a:rPr lang="en-US" sz="1600" dirty="0">
                <a:latin typeface="Calibri" pitchFamily="34" charset="0"/>
              </a:rPr>
              <a:t> and </a:t>
            </a:r>
            <a:r>
              <a:rPr lang="en-US" sz="1600" b="1" dirty="0">
                <a:cs typeface="Courier New" pitchFamily="49" charset="0"/>
              </a:rPr>
              <a:t>y</a:t>
            </a:r>
            <a:r>
              <a:rPr lang="en-US" sz="1600" dirty="0">
                <a:latin typeface="Calibri" pitchFamily="34" charset="0"/>
              </a:rPr>
              <a:t> defined within the Java program:</a:t>
            </a:r>
          </a:p>
          <a:p>
            <a:endParaRPr lang="en-US" dirty="0"/>
          </a:p>
        </p:txBody>
      </p:sp>
      <p:pic>
        <p:nvPicPr>
          <p:cNvPr id="6" name="Picture 5" descr="Figure 3.4.tif">
            <a:extLst>
              <a:ext uri="{FF2B5EF4-FFF2-40B4-BE49-F238E27FC236}">
                <a16:creationId xmlns:a16="http://schemas.microsoft.com/office/drawing/2014/main" id="{6F756C9A-D80F-444B-B052-39A854501F4C}"/>
              </a:ext>
            </a:extLst>
          </p:cNvPr>
          <p:cNvPicPr>
            <a:picLocks noChangeAspect="1"/>
          </p:cNvPicPr>
          <p:nvPr/>
        </p:nvPicPr>
        <p:blipFill>
          <a:blip r:embed="rId2" cstate="print"/>
          <a:stretch>
            <a:fillRect/>
          </a:stretch>
        </p:blipFill>
        <p:spPr>
          <a:xfrm>
            <a:off x="1446029" y="2488019"/>
            <a:ext cx="8899450" cy="3727387"/>
          </a:xfrm>
          <a:prstGeom prst="rect">
            <a:avLst/>
          </a:prstGeom>
        </p:spPr>
      </p:pic>
    </p:spTree>
    <p:extLst>
      <p:ext uri="{BB962C8B-B14F-4D97-AF65-F5344CB8AC3E}">
        <p14:creationId xmlns:p14="http://schemas.microsoft.com/office/powerpoint/2010/main" val="1902988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12D28-1AA3-49D1-A331-91F3E256863C}"/>
              </a:ext>
            </a:extLst>
          </p:cNvPr>
          <p:cNvSpPr>
            <a:spLocks noGrp="1"/>
          </p:cNvSpPr>
          <p:nvPr>
            <p:ph type="title"/>
          </p:nvPr>
        </p:nvSpPr>
        <p:spPr>
          <a:xfrm>
            <a:off x="1066800" y="642594"/>
            <a:ext cx="10058400" cy="824699"/>
          </a:xfrm>
        </p:spPr>
        <p:txBody>
          <a:bodyPr>
            <a:normAutofit fontScale="90000"/>
          </a:bodyPr>
          <a:lstStyle/>
          <a:p>
            <a:r>
              <a:rPr lang="en-US" sz="3200" dirty="0"/>
              <a:t>Static variable</a:t>
            </a:r>
            <a:br>
              <a:rPr lang="en-US" sz="3200" dirty="0"/>
            </a:br>
            <a:endParaRPr lang="en-US" sz="3200" dirty="0"/>
          </a:p>
        </p:txBody>
      </p:sp>
      <p:sp>
        <p:nvSpPr>
          <p:cNvPr id="3" name="Content Placeholder 2">
            <a:extLst>
              <a:ext uri="{FF2B5EF4-FFF2-40B4-BE49-F238E27FC236}">
                <a16:creationId xmlns:a16="http://schemas.microsoft.com/office/drawing/2014/main" id="{47686F9D-D6D2-447A-9A47-085DDBCA8EA3}"/>
              </a:ext>
            </a:extLst>
          </p:cNvPr>
          <p:cNvSpPr>
            <a:spLocks noGrp="1"/>
          </p:cNvSpPr>
          <p:nvPr>
            <p:ph idx="1"/>
          </p:nvPr>
        </p:nvSpPr>
        <p:spPr>
          <a:xfrm>
            <a:off x="1066800" y="1552353"/>
            <a:ext cx="10058400" cy="4400391"/>
          </a:xfrm>
        </p:spPr>
        <p:txBody>
          <a:bodyPr/>
          <a:lstStyle/>
          <a:p>
            <a:endParaRPr lang="en-US" dirty="0"/>
          </a:p>
          <a:p>
            <a:endParaRPr lang="en-US" dirty="0"/>
          </a:p>
          <a:p>
            <a:r>
              <a:rPr lang="en-US" sz="2000" dirty="0"/>
              <a:t>A variable which is declared as static is called static variable. It cannot be local. You can create a single copy of static variable and share among all the instances of the class. Memory allocation for static variable happens only once when the class is loaded in the memory.</a:t>
            </a:r>
          </a:p>
          <a:p>
            <a:pPr marL="342900" lvl="0" indent="-342900" eaLnBrk="0" hangingPunct="0">
              <a:lnSpc>
                <a:spcPct val="100000"/>
              </a:lnSpc>
              <a:spcBef>
                <a:spcPct val="20000"/>
              </a:spcBef>
              <a:buClr>
                <a:srgbClr val="973735"/>
              </a:buClr>
              <a:buSzPct val="50000"/>
              <a:buFont typeface="Wingdings" pitchFamily="2" charset="2"/>
              <a:buChar char="u"/>
              <a:defRPr/>
            </a:pPr>
            <a:endParaRPr lang="en-US" sz="2400" dirty="0"/>
          </a:p>
          <a:p>
            <a:pPr marL="342900" lvl="0" indent="-342900" eaLnBrk="0" hangingPunct="0">
              <a:lnSpc>
                <a:spcPct val="100000"/>
              </a:lnSpc>
              <a:spcBef>
                <a:spcPct val="20000"/>
              </a:spcBef>
              <a:buClr>
                <a:srgbClr val="973735"/>
              </a:buClr>
              <a:buSzPct val="50000"/>
              <a:buFont typeface="Wingdings" pitchFamily="2" charset="2"/>
              <a:buChar char="u"/>
              <a:defRPr/>
            </a:pPr>
            <a:r>
              <a:rPr lang="en-US" sz="2400" dirty="0"/>
              <a:t>Static variables are shared between the objects and exists for the lifetime of a class. </a:t>
            </a:r>
          </a:p>
          <a:p>
            <a:endParaRPr lang="en-US" dirty="0"/>
          </a:p>
        </p:txBody>
      </p:sp>
      <p:grpSp>
        <p:nvGrpSpPr>
          <p:cNvPr id="4" name="Group 3">
            <a:extLst>
              <a:ext uri="{FF2B5EF4-FFF2-40B4-BE49-F238E27FC236}">
                <a16:creationId xmlns:a16="http://schemas.microsoft.com/office/drawing/2014/main" id="{859563F0-6889-4749-9C69-6E88B2F89A52}"/>
              </a:ext>
            </a:extLst>
          </p:cNvPr>
          <p:cNvGrpSpPr/>
          <p:nvPr/>
        </p:nvGrpSpPr>
        <p:grpSpPr>
          <a:xfrm>
            <a:off x="1352107" y="1465541"/>
            <a:ext cx="2133600" cy="457200"/>
            <a:chOff x="0" y="267999"/>
            <a:chExt cx="6096000" cy="936000"/>
          </a:xfrm>
          <a:solidFill>
            <a:schemeClr val="accent3">
              <a:lumMod val="50000"/>
            </a:schemeClr>
          </a:solidFill>
          <a:scene3d>
            <a:camera prst="orthographicFront"/>
            <a:lightRig rig="threePt" dir="t">
              <a:rot lat="0" lon="0" rev="7500000"/>
            </a:lightRig>
          </a:scene3d>
        </p:grpSpPr>
        <p:sp>
          <p:nvSpPr>
            <p:cNvPr id="5" name="Rounded Rectangle 7">
              <a:extLst>
                <a:ext uri="{FF2B5EF4-FFF2-40B4-BE49-F238E27FC236}">
                  <a16:creationId xmlns:a16="http://schemas.microsoft.com/office/drawing/2014/main" id="{3271ECC6-3DF5-4E9D-BF41-272063D254D3}"/>
                </a:ext>
              </a:extLst>
            </p:cNvPr>
            <p:cNvSpPr/>
            <p:nvPr/>
          </p:nvSpPr>
          <p:spPr>
            <a:xfrm>
              <a:off x="0" y="267999"/>
              <a:ext cx="6096000" cy="936000"/>
            </a:xfrm>
            <a:prstGeom prst="roundRect">
              <a:avLst/>
            </a:prstGeom>
          </p:spPr>
          <p:style>
            <a:lnRef idx="0">
              <a:schemeClr val="accent4"/>
            </a:lnRef>
            <a:fillRef idx="3">
              <a:schemeClr val="accent4"/>
            </a:fillRef>
            <a:effectRef idx="3">
              <a:schemeClr val="accent4"/>
            </a:effectRef>
            <a:fontRef idx="minor">
              <a:schemeClr val="lt1"/>
            </a:fontRef>
          </p:style>
        </p:sp>
        <p:sp>
          <p:nvSpPr>
            <p:cNvPr id="6" name="Rounded Rectangle 4">
              <a:extLst>
                <a:ext uri="{FF2B5EF4-FFF2-40B4-BE49-F238E27FC236}">
                  <a16:creationId xmlns:a16="http://schemas.microsoft.com/office/drawing/2014/main" id="{BA06E3C5-F4CD-4B50-A4B1-33BC45A3C730}"/>
                </a:ext>
              </a:extLst>
            </p:cNvPr>
            <p:cNvSpPr/>
            <p:nvPr/>
          </p:nvSpPr>
          <p:spPr>
            <a:xfrm>
              <a:off x="45692" y="313691"/>
              <a:ext cx="6004616" cy="844616"/>
            </a:xfrm>
            <a:prstGeom prst="rect">
              <a:avLst/>
            </a:prstGeom>
          </p:spPr>
          <p:style>
            <a:lnRef idx="0">
              <a:schemeClr val="accent4"/>
            </a:lnRef>
            <a:fillRef idx="3">
              <a:schemeClr val="accent4"/>
            </a:fillRef>
            <a:effectRef idx="3">
              <a:schemeClr val="accent4"/>
            </a:effectRef>
            <a:fontRef idx="minor">
              <a:schemeClr val="lt1"/>
            </a:fontRef>
          </p:style>
          <p:txBody>
            <a:bodyPr spcFirstLastPara="0" vert="horz" wrap="square" lIns="152400" tIns="152400" rIns="152400" bIns="152400" numCol="1" spcCol="1270" anchor="ctr" anchorCtr="0">
              <a:noAutofit/>
            </a:bodyPr>
            <a:lstStyle/>
            <a:p>
              <a:pPr lvl="0" defTabSz="1778000">
                <a:lnSpc>
                  <a:spcPct val="90000"/>
                </a:lnSpc>
                <a:spcBef>
                  <a:spcPct val="0"/>
                </a:spcBef>
                <a:spcAft>
                  <a:spcPct val="35000"/>
                </a:spcAft>
              </a:pPr>
              <a:r>
                <a:rPr lang="en-US" sz="1800" b="1" dirty="0">
                  <a:latin typeface="Calibri" pitchFamily="34" charset="0"/>
                  <a:cs typeface="Calibri" pitchFamily="34" charset="0"/>
                </a:rPr>
                <a:t>Static variables</a:t>
              </a:r>
              <a:endParaRPr lang="en-IN" sz="1800" b="1" kern="1200" dirty="0">
                <a:latin typeface="Calibri" pitchFamily="34" charset="0"/>
                <a:cs typeface="Calibri" pitchFamily="34" charset="0"/>
              </a:endParaRPr>
            </a:p>
          </p:txBody>
        </p:sp>
      </p:grpSp>
    </p:spTree>
    <p:extLst>
      <p:ext uri="{BB962C8B-B14F-4D97-AF65-F5344CB8AC3E}">
        <p14:creationId xmlns:p14="http://schemas.microsoft.com/office/powerpoint/2010/main" val="3048564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CB631-E723-4916-8C50-D12085BE5A33}"/>
              </a:ext>
            </a:extLst>
          </p:cNvPr>
          <p:cNvSpPr>
            <a:spLocks noGrp="1"/>
          </p:cNvSpPr>
          <p:nvPr>
            <p:ph type="title"/>
          </p:nvPr>
        </p:nvSpPr>
        <p:spPr/>
        <p:txBody>
          <a:bodyPr/>
          <a:lstStyle/>
          <a:p>
            <a:r>
              <a:rPr lang="en-US" dirty="0"/>
              <a:t>Data Types</a:t>
            </a:r>
          </a:p>
        </p:txBody>
      </p:sp>
      <p:sp>
        <p:nvSpPr>
          <p:cNvPr id="3" name="Content Placeholder 2">
            <a:extLst>
              <a:ext uri="{FF2B5EF4-FFF2-40B4-BE49-F238E27FC236}">
                <a16:creationId xmlns:a16="http://schemas.microsoft.com/office/drawing/2014/main" id="{31672D9D-72CC-48AD-B87D-1C7F13E5D7D5}"/>
              </a:ext>
            </a:extLst>
          </p:cNvPr>
          <p:cNvSpPr>
            <a:spLocks noGrp="1"/>
          </p:cNvSpPr>
          <p:nvPr>
            <p:ph idx="1"/>
          </p:nvPr>
        </p:nvSpPr>
        <p:spPr>
          <a:xfrm>
            <a:off x="1066800" y="2014194"/>
            <a:ext cx="10058400" cy="3938550"/>
          </a:xfrm>
        </p:spPr>
        <p:txBody>
          <a:bodyPr>
            <a:normAutofit fontScale="85000" lnSpcReduction="20000"/>
          </a:bodyPr>
          <a:lstStyle/>
          <a:p>
            <a:r>
              <a:rPr lang="en-US" b="1" dirty="0"/>
              <a:t>Data types are divided into two groups:</a:t>
            </a:r>
          </a:p>
          <a:p>
            <a:endParaRPr lang="en-US" dirty="0"/>
          </a:p>
          <a:p>
            <a:r>
              <a:rPr lang="en-US" b="1" dirty="0"/>
              <a:t>Primitive data types </a:t>
            </a:r>
            <a:r>
              <a:rPr lang="en-US" dirty="0"/>
              <a:t>- includes byte, short, int, long, float, double, Boolean and char</a:t>
            </a:r>
          </a:p>
          <a:p>
            <a:r>
              <a:rPr lang="en-US" b="1" dirty="0"/>
              <a:t>Non-primitive data </a:t>
            </a:r>
            <a:r>
              <a:rPr lang="en-US" dirty="0"/>
              <a:t>types - such as String, Arrays and Classes.</a:t>
            </a:r>
          </a:p>
          <a:p>
            <a:r>
              <a:rPr lang="en-US" dirty="0"/>
              <a:t>Data Type	Size	Description</a:t>
            </a:r>
          </a:p>
          <a:p>
            <a:r>
              <a:rPr lang="en-US" dirty="0"/>
              <a:t>byte	1 byte	Stores whole numbers from -128 to 127</a:t>
            </a:r>
          </a:p>
          <a:p>
            <a:r>
              <a:rPr lang="en-US" dirty="0"/>
              <a:t>short	2 bytes	Stores whole numbers from -32,768 to 32,767</a:t>
            </a:r>
          </a:p>
          <a:p>
            <a:r>
              <a:rPr lang="en-US" dirty="0"/>
              <a:t>int	4 bytes	Stores whole numbers from -2,147,483,648 to 2,147,483,647</a:t>
            </a:r>
          </a:p>
          <a:p>
            <a:r>
              <a:rPr lang="en-US" dirty="0"/>
              <a:t>long	8 bytes	Stores whole numbers from -9,223,372,036,854,775,808 to 9,223,372,036,854,775,807</a:t>
            </a:r>
          </a:p>
          <a:p>
            <a:r>
              <a:rPr lang="en-US" dirty="0"/>
              <a:t>float	4 bytes	Stores fractional numbers. Sufficient for storing 6 to 7 decimal digits</a:t>
            </a:r>
          </a:p>
          <a:p>
            <a:r>
              <a:rPr lang="en-US" dirty="0"/>
              <a:t>double	8 bytes	Stores fractional numbers. Sufficient for storing 15 decimal digits</a:t>
            </a:r>
          </a:p>
          <a:p>
            <a:r>
              <a:rPr lang="en-US" dirty="0"/>
              <a:t>Boolean	1 bit	Stores true or false values</a:t>
            </a:r>
          </a:p>
          <a:p>
            <a:r>
              <a:rPr lang="en-US" dirty="0"/>
              <a:t>char	2 bytes	Stores a single character/letter or ASCII values</a:t>
            </a:r>
          </a:p>
        </p:txBody>
      </p:sp>
    </p:spTree>
    <p:extLst>
      <p:ext uri="{BB962C8B-B14F-4D97-AF65-F5344CB8AC3E}">
        <p14:creationId xmlns:p14="http://schemas.microsoft.com/office/powerpoint/2010/main" val="2607420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D069A-32EB-4AA6-B423-86849CC1A5D3}"/>
              </a:ext>
            </a:extLst>
          </p:cNvPr>
          <p:cNvSpPr>
            <a:spLocks noGrp="1"/>
          </p:cNvSpPr>
          <p:nvPr>
            <p:ph type="title"/>
          </p:nvPr>
        </p:nvSpPr>
        <p:spPr>
          <a:xfrm>
            <a:off x="1066800" y="642594"/>
            <a:ext cx="10058400" cy="835332"/>
          </a:xfrm>
        </p:spPr>
        <p:txBody>
          <a:bodyPr/>
          <a:lstStyle/>
          <a:p>
            <a:r>
              <a:rPr lang="en-US" dirty="0"/>
              <a:t>Objective </a:t>
            </a:r>
          </a:p>
        </p:txBody>
      </p:sp>
      <p:sp>
        <p:nvSpPr>
          <p:cNvPr id="3" name="Content Placeholder 2">
            <a:extLst>
              <a:ext uri="{FF2B5EF4-FFF2-40B4-BE49-F238E27FC236}">
                <a16:creationId xmlns:a16="http://schemas.microsoft.com/office/drawing/2014/main" id="{EA03F80B-39E9-4B10-896B-735E82EE027D}"/>
              </a:ext>
            </a:extLst>
          </p:cNvPr>
          <p:cNvSpPr>
            <a:spLocks noGrp="1"/>
          </p:cNvSpPr>
          <p:nvPr>
            <p:ph idx="1"/>
          </p:nvPr>
        </p:nvSpPr>
        <p:spPr>
          <a:xfrm>
            <a:off x="1066800" y="1477926"/>
            <a:ext cx="10058400" cy="4474818"/>
          </a:xfrm>
        </p:spPr>
        <p:txBody>
          <a:bodyPr>
            <a:normAutofit fontScale="92500" lnSpcReduction="10000"/>
          </a:bodyPr>
          <a:lstStyle/>
          <a:p>
            <a:pPr>
              <a:defRPr/>
            </a:pPr>
            <a:r>
              <a:rPr lang="en-US" sz="2400" dirty="0"/>
              <a:t>Explain variables and their purpose</a:t>
            </a:r>
          </a:p>
          <a:p>
            <a:pPr>
              <a:defRPr/>
            </a:pPr>
            <a:r>
              <a:rPr lang="en-US" sz="2400" dirty="0"/>
              <a:t>State the syntax of variable declaration</a:t>
            </a:r>
          </a:p>
          <a:p>
            <a:pPr>
              <a:defRPr/>
            </a:pPr>
            <a:r>
              <a:rPr lang="en-US" sz="2400" dirty="0"/>
              <a:t>Explain the rules and conventions for naming variables</a:t>
            </a:r>
          </a:p>
          <a:p>
            <a:pPr>
              <a:defRPr/>
            </a:pPr>
            <a:r>
              <a:rPr lang="en-US" sz="2400" dirty="0"/>
              <a:t>Explain data types</a:t>
            </a:r>
          </a:p>
          <a:p>
            <a:pPr>
              <a:defRPr/>
            </a:pPr>
            <a:r>
              <a:rPr lang="en-US" sz="2400" dirty="0"/>
              <a:t>Describe primitive and reference data types</a:t>
            </a:r>
          </a:p>
          <a:p>
            <a:pPr>
              <a:defRPr/>
            </a:pPr>
            <a:r>
              <a:rPr lang="en-US" sz="2400" dirty="0"/>
              <a:t>Describe escape sequence</a:t>
            </a:r>
          </a:p>
          <a:p>
            <a:pPr>
              <a:defRPr/>
            </a:pPr>
            <a:r>
              <a:rPr lang="en-US" sz="2400" dirty="0"/>
              <a:t>Describe format specifiers</a:t>
            </a:r>
          </a:p>
          <a:p>
            <a:pPr>
              <a:defRPr/>
            </a:pPr>
            <a:r>
              <a:rPr lang="en-US" sz="2400" dirty="0"/>
              <a:t>Identify and explain different type of operators</a:t>
            </a:r>
          </a:p>
          <a:p>
            <a:pPr>
              <a:defRPr/>
            </a:pPr>
            <a:r>
              <a:rPr lang="en-US" sz="2400" dirty="0"/>
              <a:t>Explain the concept of casting</a:t>
            </a:r>
          </a:p>
          <a:p>
            <a:pPr>
              <a:defRPr/>
            </a:pPr>
            <a:r>
              <a:rPr lang="en-US" sz="2400" dirty="0"/>
              <a:t>Explain implicit and explicit conversion</a:t>
            </a:r>
          </a:p>
          <a:p>
            <a:endParaRPr lang="en-US" sz="2000" dirty="0"/>
          </a:p>
        </p:txBody>
      </p:sp>
    </p:spTree>
    <p:extLst>
      <p:ext uri="{BB962C8B-B14F-4D97-AF65-F5344CB8AC3E}">
        <p14:creationId xmlns:p14="http://schemas.microsoft.com/office/powerpoint/2010/main" val="4037848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66877-34A2-45AA-A5F2-4D85215D8C84}"/>
              </a:ext>
            </a:extLst>
          </p:cNvPr>
          <p:cNvSpPr>
            <a:spLocks noGrp="1"/>
          </p:cNvSpPr>
          <p:nvPr>
            <p:ph type="title"/>
          </p:nvPr>
        </p:nvSpPr>
        <p:spPr>
          <a:xfrm>
            <a:off x="1066800" y="642594"/>
            <a:ext cx="10058400" cy="537620"/>
          </a:xfrm>
        </p:spPr>
        <p:txBody>
          <a:bodyPr>
            <a:normAutofit fontScale="90000"/>
          </a:bodyPr>
          <a:lstStyle/>
          <a:p>
            <a:r>
              <a:rPr lang="en-US" dirty="0"/>
              <a:t>Introduction</a:t>
            </a:r>
          </a:p>
        </p:txBody>
      </p:sp>
      <p:sp>
        <p:nvSpPr>
          <p:cNvPr id="3" name="Content Placeholder 2">
            <a:extLst>
              <a:ext uri="{FF2B5EF4-FFF2-40B4-BE49-F238E27FC236}">
                <a16:creationId xmlns:a16="http://schemas.microsoft.com/office/drawing/2014/main" id="{CD43EE64-D592-4BE1-9120-B106B2C37511}"/>
              </a:ext>
            </a:extLst>
          </p:cNvPr>
          <p:cNvSpPr>
            <a:spLocks noGrp="1"/>
          </p:cNvSpPr>
          <p:nvPr>
            <p:ph idx="1"/>
          </p:nvPr>
        </p:nvSpPr>
        <p:spPr>
          <a:xfrm>
            <a:off x="1066800" y="1180214"/>
            <a:ext cx="10058400" cy="4772530"/>
          </a:xfrm>
        </p:spPr>
        <p:txBody>
          <a:bodyPr>
            <a:normAutofit/>
          </a:bodyPr>
          <a:lstStyle/>
          <a:p>
            <a:pPr>
              <a:defRPr/>
            </a:pPr>
            <a:r>
              <a:rPr lang="en-US" sz="1800" dirty="0"/>
              <a:t>The core of any programming language is the way it stores and manipulates the data. </a:t>
            </a:r>
          </a:p>
          <a:p>
            <a:pPr>
              <a:defRPr/>
            </a:pPr>
            <a:r>
              <a:rPr lang="en-US" sz="1800" dirty="0"/>
              <a:t>The Java programming language can work with different types of data, such as number, character, Boolean, and so on. </a:t>
            </a:r>
          </a:p>
          <a:p>
            <a:pPr>
              <a:defRPr/>
            </a:pPr>
            <a:r>
              <a:rPr lang="en-US" sz="1800" dirty="0"/>
              <a:t>To work with these types of data, Java programming language supports the concept of variables. </a:t>
            </a:r>
          </a:p>
          <a:p>
            <a:pPr>
              <a:defRPr/>
            </a:pPr>
            <a:r>
              <a:rPr lang="en-US" sz="1800" dirty="0"/>
              <a:t>A variable is like a container in the memory that holds the data used by the Java program. </a:t>
            </a:r>
          </a:p>
          <a:p>
            <a:pPr>
              <a:defRPr/>
            </a:pPr>
            <a:r>
              <a:rPr lang="en-US" sz="1800" dirty="0"/>
              <a:t>A variable is associated with a data type that defines the type of data that will be stored in the variable.</a:t>
            </a:r>
          </a:p>
          <a:p>
            <a:pPr>
              <a:defRPr/>
            </a:pPr>
            <a:r>
              <a:rPr lang="en-US" sz="1800" dirty="0"/>
              <a:t>Java is a strongly-typed language which means that any variable or an object created from a class must belong to its type and should store the same type of data. </a:t>
            </a:r>
          </a:p>
          <a:p>
            <a:pPr>
              <a:defRPr/>
            </a:pPr>
            <a:r>
              <a:rPr lang="en-US" sz="1800" dirty="0"/>
              <a:t>The compiler checks all expressions variables and parameters to ensure that they are compatible with their data types. </a:t>
            </a:r>
          </a:p>
          <a:p>
            <a:endParaRPr lang="en-US" sz="1600" dirty="0"/>
          </a:p>
        </p:txBody>
      </p:sp>
    </p:spTree>
    <p:extLst>
      <p:ext uri="{BB962C8B-B14F-4D97-AF65-F5344CB8AC3E}">
        <p14:creationId xmlns:p14="http://schemas.microsoft.com/office/powerpoint/2010/main" val="40402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DBB76-4578-4422-BD3D-EFD40D1C4819}"/>
              </a:ext>
            </a:extLst>
          </p:cNvPr>
          <p:cNvSpPr>
            <a:spLocks noGrp="1"/>
          </p:cNvSpPr>
          <p:nvPr>
            <p:ph type="title"/>
          </p:nvPr>
        </p:nvSpPr>
        <p:spPr>
          <a:xfrm>
            <a:off x="1066800" y="642594"/>
            <a:ext cx="10058400" cy="580150"/>
          </a:xfrm>
        </p:spPr>
        <p:txBody>
          <a:bodyPr>
            <a:normAutofit fontScale="90000"/>
          </a:bodyPr>
          <a:lstStyle/>
          <a:p>
            <a:r>
              <a:rPr lang="en-US" dirty="0"/>
              <a:t>Variables 1-2</a:t>
            </a:r>
          </a:p>
        </p:txBody>
      </p:sp>
      <p:sp>
        <p:nvSpPr>
          <p:cNvPr id="3" name="Content Placeholder 2">
            <a:extLst>
              <a:ext uri="{FF2B5EF4-FFF2-40B4-BE49-F238E27FC236}">
                <a16:creationId xmlns:a16="http://schemas.microsoft.com/office/drawing/2014/main" id="{DAFF15A8-08CB-4903-8610-4AB7770250FC}"/>
              </a:ext>
            </a:extLst>
          </p:cNvPr>
          <p:cNvSpPr>
            <a:spLocks noGrp="1"/>
          </p:cNvSpPr>
          <p:nvPr>
            <p:ph idx="1"/>
          </p:nvPr>
        </p:nvSpPr>
        <p:spPr>
          <a:xfrm>
            <a:off x="1066800" y="1222744"/>
            <a:ext cx="10058400" cy="4730000"/>
          </a:xfrm>
        </p:spPr>
        <p:txBody>
          <a:bodyPr/>
          <a:lstStyle/>
          <a:p>
            <a:endParaRPr lang="en-US" dirty="0"/>
          </a:p>
          <a:p>
            <a:endParaRPr lang="en-US" dirty="0"/>
          </a:p>
          <a:p>
            <a:endParaRPr lang="en-US" dirty="0"/>
          </a:p>
          <a:p>
            <a:pPr marL="0" indent="0">
              <a:buNone/>
            </a:pPr>
            <a:r>
              <a:rPr lang="en-US" sz="1600" dirty="0"/>
              <a:t>Following figure depicts a variable that acts as a container and holds the data in it:</a:t>
            </a:r>
            <a:endParaRPr lang="en-IN" sz="1600" dirty="0"/>
          </a:p>
          <a:p>
            <a:pPr marL="342900" lvl="0" indent="-342900" eaLnBrk="0" fontAlgn="base" hangingPunct="0">
              <a:lnSpc>
                <a:spcPct val="100000"/>
              </a:lnSpc>
              <a:spcBef>
                <a:spcPct val="20000"/>
              </a:spcBef>
              <a:spcAft>
                <a:spcPct val="0"/>
              </a:spcAft>
              <a:buClr>
                <a:srgbClr val="973735"/>
              </a:buClr>
              <a:buSzPct val="50000"/>
              <a:buFont typeface="Wingdings" pitchFamily="2" charset="2"/>
              <a:buChar char="u"/>
              <a:defRPr/>
            </a:pPr>
            <a:endParaRPr lang="en-US" sz="1600" dirty="0">
              <a:latin typeface="Calibri" pitchFamily="34" charset="0"/>
            </a:endParaRPr>
          </a:p>
          <a:p>
            <a:pPr marL="0" lvl="0" indent="0" eaLnBrk="0" fontAlgn="base" hangingPunct="0">
              <a:lnSpc>
                <a:spcPct val="100000"/>
              </a:lnSpc>
              <a:spcBef>
                <a:spcPct val="20000"/>
              </a:spcBef>
              <a:spcAft>
                <a:spcPct val="0"/>
              </a:spcAft>
              <a:buClr>
                <a:srgbClr val="973735"/>
              </a:buClr>
              <a:buSzPct val="50000"/>
              <a:buNone/>
              <a:defRPr/>
            </a:pPr>
            <a:endParaRPr lang="en-US" sz="1600" dirty="0">
              <a:latin typeface="Calibri" pitchFamily="34" charset="0"/>
            </a:endParaRPr>
          </a:p>
          <a:p>
            <a:pPr marL="0" lvl="0" indent="0" eaLnBrk="0" fontAlgn="base" hangingPunct="0">
              <a:lnSpc>
                <a:spcPct val="100000"/>
              </a:lnSpc>
              <a:spcBef>
                <a:spcPct val="20000"/>
              </a:spcBef>
              <a:spcAft>
                <a:spcPct val="0"/>
              </a:spcAft>
              <a:buClr>
                <a:srgbClr val="973735"/>
              </a:buClr>
              <a:buSzPct val="50000"/>
              <a:buNone/>
              <a:defRPr/>
            </a:pPr>
            <a:r>
              <a:rPr lang="en-US" sz="1600" dirty="0">
                <a:latin typeface="Calibri" pitchFamily="34" charset="0"/>
              </a:rPr>
              <a:t>Variables</a:t>
            </a:r>
          </a:p>
          <a:p>
            <a:pPr marL="571500" lvl="0" indent="-228600" eaLnBrk="0" hangingPunct="0">
              <a:lnSpc>
                <a:spcPct val="100000"/>
              </a:lnSpc>
              <a:spcBef>
                <a:spcPct val="20000"/>
              </a:spcBef>
              <a:buClr>
                <a:srgbClr val="973735"/>
              </a:buClr>
              <a:buSzPct val="50000"/>
              <a:buFont typeface="Wingdings" pitchFamily="2" charset="2"/>
              <a:buChar char="§"/>
              <a:defRPr/>
            </a:pPr>
            <a:r>
              <a:rPr lang="en-US" sz="1600" dirty="0">
                <a:latin typeface="Calibri" pitchFamily="34" charset="0"/>
              </a:rPr>
              <a:t>are used in a Java program to store data that changes during the execution of the program. </a:t>
            </a:r>
          </a:p>
          <a:p>
            <a:pPr marL="571500" lvl="0" indent="-228600" eaLnBrk="0" hangingPunct="0">
              <a:lnSpc>
                <a:spcPct val="100000"/>
              </a:lnSpc>
              <a:spcBef>
                <a:spcPct val="20000"/>
              </a:spcBef>
              <a:buClr>
                <a:srgbClr val="973735"/>
              </a:buClr>
              <a:buSzPct val="50000"/>
              <a:buFont typeface="Wingdings" pitchFamily="2" charset="2"/>
              <a:buChar char="§"/>
              <a:defRPr/>
            </a:pPr>
            <a:r>
              <a:rPr lang="en-US" sz="1600" dirty="0">
                <a:latin typeface="Calibri" pitchFamily="34" charset="0"/>
              </a:rPr>
              <a:t>are the basic units of storage in a Java program. </a:t>
            </a:r>
          </a:p>
          <a:p>
            <a:pPr marL="571500" lvl="0" indent="-228600" eaLnBrk="0" hangingPunct="0">
              <a:lnSpc>
                <a:spcPct val="100000"/>
              </a:lnSpc>
              <a:spcBef>
                <a:spcPct val="20000"/>
              </a:spcBef>
              <a:buClr>
                <a:srgbClr val="973735"/>
              </a:buClr>
              <a:buSzPct val="50000"/>
              <a:buFont typeface="Wingdings" pitchFamily="2" charset="2"/>
              <a:buChar char="§"/>
              <a:defRPr/>
            </a:pPr>
            <a:r>
              <a:rPr lang="en-US" sz="1600" dirty="0">
                <a:latin typeface="Calibri" pitchFamily="34" charset="0"/>
              </a:rPr>
              <a:t>can be declared to store values, such as names, addresses, and salary details. </a:t>
            </a:r>
          </a:p>
          <a:p>
            <a:pPr marL="571500" lvl="0" indent="-228600" eaLnBrk="0" hangingPunct="0">
              <a:lnSpc>
                <a:spcPct val="100000"/>
              </a:lnSpc>
              <a:spcBef>
                <a:spcPct val="20000"/>
              </a:spcBef>
              <a:buClr>
                <a:srgbClr val="973735"/>
              </a:buClr>
              <a:buSzPct val="50000"/>
              <a:buFont typeface="Wingdings" pitchFamily="2" charset="2"/>
              <a:buChar char="§"/>
              <a:defRPr/>
            </a:pPr>
            <a:r>
              <a:rPr lang="en-US" sz="1600" dirty="0">
                <a:latin typeface="Calibri" pitchFamily="34" charset="0"/>
              </a:rPr>
              <a:t>must be declared before they can be used in the program.</a:t>
            </a:r>
          </a:p>
          <a:p>
            <a:pPr marL="342900" lvl="0" indent="-342900" eaLnBrk="0" fontAlgn="base" hangingPunct="0">
              <a:lnSpc>
                <a:spcPct val="100000"/>
              </a:lnSpc>
              <a:spcBef>
                <a:spcPct val="20000"/>
              </a:spcBef>
              <a:spcAft>
                <a:spcPct val="0"/>
              </a:spcAft>
              <a:buClr>
                <a:srgbClr val="973735"/>
              </a:buClr>
              <a:buSzPct val="50000"/>
              <a:buFont typeface="Wingdings" pitchFamily="2" charset="2"/>
              <a:buChar char="u"/>
              <a:defRPr/>
            </a:pPr>
            <a:endParaRPr lang="en-IN" sz="1600" dirty="0">
              <a:latin typeface="Calibri" pitchFamily="34" charset="0"/>
            </a:endParaRPr>
          </a:p>
          <a:p>
            <a:pPr marL="0" indent="0">
              <a:buNone/>
            </a:pPr>
            <a:r>
              <a:rPr lang="en-US" sz="1600" dirty="0">
                <a:latin typeface="Calibri" pitchFamily="34" charset="0"/>
              </a:rPr>
              <a:t>A variable declaration begins with data type and is followed by variable name and a semicolon. </a:t>
            </a:r>
            <a:endParaRPr lang="en-IN" sz="1600" dirty="0">
              <a:latin typeface="Calibri" pitchFamily="34" charset="0"/>
            </a:endParaRPr>
          </a:p>
          <a:p>
            <a:pPr marL="0" indent="0">
              <a:buNone/>
            </a:pPr>
            <a:endParaRPr lang="en-US" dirty="0"/>
          </a:p>
        </p:txBody>
      </p:sp>
      <p:sp>
        <p:nvSpPr>
          <p:cNvPr id="6" name="Wave 5">
            <a:extLst>
              <a:ext uri="{FF2B5EF4-FFF2-40B4-BE49-F238E27FC236}">
                <a16:creationId xmlns:a16="http://schemas.microsoft.com/office/drawing/2014/main" id="{DDEA3495-40EC-48EB-8C1D-C65F3378E941}"/>
              </a:ext>
            </a:extLst>
          </p:cNvPr>
          <p:cNvSpPr/>
          <p:nvPr/>
        </p:nvSpPr>
        <p:spPr>
          <a:xfrm>
            <a:off x="1454889" y="1222744"/>
            <a:ext cx="7620000" cy="838200"/>
          </a:xfrm>
          <a:prstGeom prst="wav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dirty="0">
                <a:latin typeface="Calibri" pitchFamily="34" charset="0"/>
                <a:cs typeface="Calibri" pitchFamily="34" charset="0"/>
              </a:rPr>
              <a:t>A variable is a location in the computer’s memory which stores the data that is used in a Java program.</a:t>
            </a:r>
          </a:p>
        </p:txBody>
      </p:sp>
      <p:pic>
        <p:nvPicPr>
          <p:cNvPr id="7" name="Picture 6" descr="Figure 3.1.tif">
            <a:extLst>
              <a:ext uri="{FF2B5EF4-FFF2-40B4-BE49-F238E27FC236}">
                <a16:creationId xmlns:a16="http://schemas.microsoft.com/office/drawing/2014/main" id="{B1A69AD9-7F11-453C-AF66-3AB559552FE0}"/>
              </a:ext>
            </a:extLst>
          </p:cNvPr>
          <p:cNvPicPr>
            <a:picLocks noChangeAspect="1"/>
          </p:cNvPicPr>
          <p:nvPr/>
        </p:nvPicPr>
        <p:blipFill>
          <a:blip r:embed="rId2" cstate="print"/>
          <a:stretch>
            <a:fillRect/>
          </a:stretch>
        </p:blipFill>
        <p:spPr>
          <a:xfrm>
            <a:off x="9516140" y="3024996"/>
            <a:ext cx="1878782" cy="2328252"/>
          </a:xfrm>
          <a:prstGeom prst="rect">
            <a:avLst/>
          </a:prstGeom>
        </p:spPr>
      </p:pic>
    </p:spTree>
    <p:extLst>
      <p:ext uri="{BB962C8B-B14F-4D97-AF65-F5344CB8AC3E}">
        <p14:creationId xmlns:p14="http://schemas.microsoft.com/office/powerpoint/2010/main" val="1805772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D0003-3849-4B6A-86E9-DE51E5C805BE}"/>
              </a:ext>
            </a:extLst>
          </p:cNvPr>
          <p:cNvSpPr>
            <a:spLocks noGrp="1"/>
          </p:cNvSpPr>
          <p:nvPr>
            <p:ph type="title"/>
          </p:nvPr>
        </p:nvSpPr>
        <p:spPr>
          <a:xfrm>
            <a:off x="1066800" y="642594"/>
            <a:ext cx="10058400" cy="516355"/>
          </a:xfrm>
        </p:spPr>
        <p:txBody>
          <a:bodyPr>
            <a:normAutofit fontScale="90000"/>
          </a:bodyPr>
          <a:lstStyle/>
          <a:p>
            <a:r>
              <a:rPr lang="en-US" dirty="0"/>
              <a:t>Variables 2-2</a:t>
            </a:r>
          </a:p>
        </p:txBody>
      </p:sp>
      <p:sp>
        <p:nvSpPr>
          <p:cNvPr id="3" name="Content Placeholder 2">
            <a:extLst>
              <a:ext uri="{FF2B5EF4-FFF2-40B4-BE49-F238E27FC236}">
                <a16:creationId xmlns:a16="http://schemas.microsoft.com/office/drawing/2014/main" id="{70880DD8-F087-4C93-9F2B-BDF5F9FC5FE9}"/>
              </a:ext>
            </a:extLst>
          </p:cNvPr>
          <p:cNvSpPr>
            <a:spLocks noGrp="1"/>
          </p:cNvSpPr>
          <p:nvPr>
            <p:ph idx="1"/>
          </p:nvPr>
        </p:nvSpPr>
        <p:spPr>
          <a:xfrm>
            <a:off x="1066800" y="1158948"/>
            <a:ext cx="10058400" cy="4793795"/>
          </a:xfrm>
        </p:spPr>
        <p:txBody>
          <a:bodyPr>
            <a:normAutofit lnSpcReduction="10000"/>
          </a:bodyPr>
          <a:lstStyle/>
          <a:p>
            <a:pPr>
              <a:defRPr/>
            </a:pPr>
            <a:r>
              <a:rPr lang="en-US" sz="1600" dirty="0"/>
              <a:t>The data type can be a primitive data type or a class.</a:t>
            </a:r>
          </a:p>
          <a:p>
            <a:pPr>
              <a:defRPr/>
            </a:pPr>
            <a:r>
              <a:rPr lang="en-US" sz="1600" dirty="0"/>
              <a:t>The syntax to declare a variable in a Java program is as follows:</a:t>
            </a:r>
            <a:endParaRPr lang="en-IN" sz="1600" dirty="0"/>
          </a:p>
          <a:p>
            <a:endParaRPr lang="en-US" dirty="0"/>
          </a:p>
          <a:p>
            <a:endParaRPr lang="en-US" dirty="0"/>
          </a:p>
          <a:p>
            <a:pPr marL="342900" lvl="0" indent="-342900" eaLnBrk="0" fontAlgn="base" hangingPunct="0">
              <a:lnSpc>
                <a:spcPct val="100000"/>
              </a:lnSpc>
              <a:spcBef>
                <a:spcPct val="20000"/>
              </a:spcBef>
              <a:spcAft>
                <a:spcPct val="0"/>
              </a:spcAft>
              <a:buClr>
                <a:srgbClr val="973735"/>
              </a:buClr>
              <a:buSzPct val="50000"/>
              <a:defRPr/>
            </a:pPr>
            <a:endParaRPr lang="en-IN" sz="1600" dirty="0">
              <a:latin typeface="Calibri" pitchFamily="34" charset="0"/>
            </a:endParaRPr>
          </a:p>
          <a:p>
            <a:pPr marL="342900" lvl="0" indent="-342900" eaLnBrk="0" fontAlgn="base" hangingPunct="0">
              <a:lnSpc>
                <a:spcPct val="100000"/>
              </a:lnSpc>
              <a:spcBef>
                <a:spcPct val="20000"/>
              </a:spcBef>
              <a:spcAft>
                <a:spcPct val="0"/>
              </a:spcAft>
              <a:buClr>
                <a:srgbClr val="973735"/>
              </a:buClr>
              <a:buSzPct val="50000"/>
              <a:defRPr/>
            </a:pPr>
            <a:r>
              <a:rPr lang="en-IN" sz="1600" dirty="0">
                <a:latin typeface="Calibri" pitchFamily="34" charset="0"/>
              </a:rPr>
              <a:t>where,</a:t>
            </a:r>
          </a:p>
          <a:p>
            <a:pPr marL="266700" lvl="0" eaLnBrk="0" hangingPunct="0">
              <a:lnSpc>
                <a:spcPct val="100000"/>
              </a:lnSpc>
              <a:spcBef>
                <a:spcPct val="20000"/>
              </a:spcBef>
              <a:buClr>
                <a:srgbClr val="973735"/>
              </a:buClr>
              <a:buSzPct val="50000"/>
              <a:defRPr/>
            </a:pPr>
            <a:r>
              <a:rPr lang="en-US" sz="1600" dirty="0">
                <a:cs typeface="Courier New" pitchFamily="49" charset="0"/>
              </a:rPr>
              <a:t>datatype</a:t>
            </a:r>
            <a:r>
              <a:rPr lang="en-US" sz="1600" dirty="0">
                <a:latin typeface="Calibri" pitchFamily="34" charset="0"/>
                <a:cs typeface="Calibri" pitchFamily="34" charset="0"/>
              </a:rPr>
              <a:t>: Is a valid data type in Java.</a:t>
            </a:r>
          </a:p>
          <a:p>
            <a:pPr marL="266700" lvl="0" eaLnBrk="0" hangingPunct="0">
              <a:lnSpc>
                <a:spcPct val="100000"/>
              </a:lnSpc>
              <a:spcBef>
                <a:spcPct val="20000"/>
              </a:spcBef>
              <a:buClr>
                <a:srgbClr val="973735"/>
              </a:buClr>
              <a:buSzPct val="50000"/>
              <a:defRPr/>
            </a:pPr>
            <a:r>
              <a:rPr lang="en-US" sz="1600" dirty="0">
                <a:cs typeface="Courier New" pitchFamily="49" charset="0"/>
              </a:rPr>
              <a:t>Variable Name</a:t>
            </a:r>
            <a:r>
              <a:rPr lang="en-US" sz="1600" dirty="0">
                <a:latin typeface="Calibri" pitchFamily="34" charset="0"/>
                <a:cs typeface="Calibri" pitchFamily="34" charset="0"/>
              </a:rPr>
              <a:t>: Is a valid variable name.</a:t>
            </a:r>
          </a:p>
          <a:p>
            <a:pPr marL="83820" indent="0" eaLnBrk="0" hangingPunct="0">
              <a:lnSpc>
                <a:spcPct val="100000"/>
              </a:lnSpc>
              <a:spcBef>
                <a:spcPct val="20000"/>
              </a:spcBef>
              <a:buClr>
                <a:srgbClr val="973735"/>
              </a:buClr>
              <a:buSzPct val="50000"/>
              <a:buNone/>
              <a:defRPr/>
            </a:pPr>
            <a:r>
              <a:rPr lang="en-US" sz="1600" dirty="0">
                <a:latin typeface="Calibri" pitchFamily="34" charset="0"/>
              </a:rPr>
              <a:t>Following code snippet demonstrates how to declare variables in a Java program:</a:t>
            </a:r>
            <a:endParaRPr lang="en-IN" sz="1600" dirty="0">
              <a:latin typeface="Calibri" pitchFamily="34" charset="0"/>
            </a:endParaRPr>
          </a:p>
          <a:p>
            <a:pPr marL="83820" lvl="0" indent="0" eaLnBrk="0" hangingPunct="0">
              <a:lnSpc>
                <a:spcPct val="100000"/>
              </a:lnSpc>
              <a:spcBef>
                <a:spcPct val="20000"/>
              </a:spcBef>
              <a:buClr>
                <a:srgbClr val="973735"/>
              </a:buClr>
              <a:buSzPct val="50000"/>
              <a:buNone/>
              <a:defRPr/>
            </a:pPr>
            <a:endParaRPr lang="en-US" sz="1600" dirty="0">
              <a:latin typeface="Calibri" pitchFamily="34" charset="0"/>
              <a:cs typeface="Calibri" pitchFamily="34" charset="0"/>
            </a:endParaRPr>
          </a:p>
          <a:p>
            <a:endParaRPr lang="en-US" dirty="0"/>
          </a:p>
          <a:p>
            <a:endParaRPr lang="en-US" dirty="0"/>
          </a:p>
          <a:p>
            <a:endParaRPr lang="en-US" dirty="0"/>
          </a:p>
          <a:p>
            <a:pPr marL="342900" lvl="0" indent="-342900" eaLnBrk="0" hangingPunct="0">
              <a:lnSpc>
                <a:spcPct val="100000"/>
              </a:lnSpc>
              <a:spcBef>
                <a:spcPct val="20000"/>
              </a:spcBef>
              <a:buClr>
                <a:srgbClr val="973735"/>
              </a:buClr>
              <a:buSzPct val="50000"/>
              <a:buFont typeface="Wingdings" pitchFamily="2" charset="2"/>
              <a:buChar char="u"/>
              <a:defRPr/>
            </a:pPr>
            <a:r>
              <a:rPr lang="en-US" sz="1600" dirty="0">
                <a:latin typeface="Calibri" pitchFamily="34" charset="0"/>
              </a:rPr>
              <a:t>In the code, the statements declare an integer variable named </a:t>
            </a:r>
            <a:r>
              <a:rPr lang="en-US" sz="1600" b="1" dirty="0" err="1">
                <a:cs typeface="Courier New" pitchFamily="49" charset="0"/>
              </a:rPr>
              <a:t>rollNumber</a:t>
            </a:r>
            <a:r>
              <a:rPr lang="en-US" sz="1600" dirty="0">
                <a:latin typeface="Calibri" pitchFamily="34" charset="0"/>
              </a:rPr>
              <a:t>, and a character variable called </a:t>
            </a:r>
            <a:r>
              <a:rPr lang="en-US" sz="1600" b="1" dirty="0">
                <a:cs typeface="Courier New" pitchFamily="49" charset="0"/>
              </a:rPr>
              <a:t>gender</a:t>
            </a:r>
            <a:r>
              <a:rPr lang="en-US" sz="1600" dirty="0">
                <a:latin typeface="Calibri" pitchFamily="34" charset="0"/>
              </a:rPr>
              <a:t>. </a:t>
            </a:r>
          </a:p>
          <a:p>
            <a:pPr marL="342900" lvl="0" indent="-342900" eaLnBrk="0" hangingPunct="0">
              <a:lnSpc>
                <a:spcPct val="100000"/>
              </a:lnSpc>
              <a:spcBef>
                <a:spcPct val="20000"/>
              </a:spcBef>
              <a:buClr>
                <a:srgbClr val="973735"/>
              </a:buClr>
              <a:buSzPct val="50000"/>
              <a:buFont typeface="Wingdings" pitchFamily="2" charset="2"/>
              <a:buChar char="u"/>
              <a:defRPr/>
            </a:pPr>
            <a:r>
              <a:rPr lang="en-US" sz="1600" dirty="0">
                <a:latin typeface="Calibri" pitchFamily="34" charset="0"/>
              </a:rPr>
              <a:t>These variables will hold the type of data specified for each of them. </a:t>
            </a:r>
            <a:endParaRPr lang="en-IN" sz="1600" dirty="0">
              <a:latin typeface="Calibri" pitchFamily="34" charset="0"/>
            </a:endParaRPr>
          </a:p>
          <a:p>
            <a:endParaRPr lang="en-US" dirty="0"/>
          </a:p>
        </p:txBody>
      </p:sp>
      <p:grpSp>
        <p:nvGrpSpPr>
          <p:cNvPr id="4" name="Group 3">
            <a:extLst>
              <a:ext uri="{FF2B5EF4-FFF2-40B4-BE49-F238E27FC236}">
                <a16:creationId xmlns:a16="http://schemas.microsoft.com/office/drawing/2014/main" id="{3769A178-7417-4D94-AD34-37B9D353A92D}"/>
              </a:ext>
            </a:extLst>
          </p:cNvPr>
          <p:cNvGrpSpPr/>
          <p:nvPr/>
        </p:nvGrpSpPr>
        <p:grpSpPr>
          <a:xfrm>
            <a:off x="1438939" y="1951078"/>
            <a:ext cx="1295400" cy="381000"/>
            <a:chOff x="0" y="267999"/>
            <a:chExt cx="6096000" cy="936000"/>
          </a:xfrm>
          <a:solidFill>
            <a:schemeClr val="accent2"/>
          </a:solidFill>
          <a:scene3d>
            <a:camera prst="orthographicFront"/>
            <a:lightRig rig="threePt" dir="t">
              <a:rot lat="0" lon="0" rev="7500000"/>
            </a:lightRig>
          </a:scene3d>
        </p:grpSpPr>
        <p:sp>
          <p:nvSpPr>
            <p:cNvPr id="5" name="Rounded Rectangle 7">
              <a:extLst>
                <a:ext uri="{FF2B5EF4-FFF2-40B4-BE49-F238E27FC236}">
                  <a16:creationId xmlns:a16="http://schemas.microsoft.com/office/drawing/2014/main" id="{8112AACA-50C4-481D-A7F6-DBB8D83567A5}"/>
                </a:ext>
              </a:extLst>
            </p:cNvPr>
            <p:cNvSpPr/>
            <p:nvPr/>
          </p:nvSpPr>
          <p:spPr>
            <a:xfrm>
              <a:off x="0" y="267999"/>
              <a:ext cx="6096000" cy="936000"/>
            </a:xfrm>
            <a:prstGeom prst="roundRect">
              <a:avLst/>
            </a:prstGeom>
            <a:grpFill/>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 name="Rounded Rectangle 4">
              <a:extLst>
                <a:ext uri="{FF2B5EF4-FFF2-40B4-BE49-F238E27FC236}">
                  <a16:creationId xmlns:a16="http://schemas.microsoft.com/office/drawing/2014/main" id="{309F6B97-35D1-4CDC-9269-0A69BDC941F6}"/>
                </a:ext>
              </a:extLst>
            </p:cNvPr>
            <p:cNvSpPr/>
            <p:nvPr/>
          </p:nvSpPr>
          <p:spPr>
            <a:xfrm>
              <a:off x="45692" y="313691"/>
              <a:ext cx="6004616" cy="844616"/>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IN" sz="2400" b="1" dirty="0">
                  <a:solidFill>
                    <a:schemeClr val="bg1"/>
                  </a:solidFill>
                  <a:latin typeface="Calibri" pitchFamily="34" charset="0"/>
                  <a:cs typeface="Calibri" pitchFamily="34" charset="0"/>
                </a:rPr>
                <a:t>Syntax</a:t>
              </a:r>
              <a:endParaRPr lang="en-IN" sz="2400" b="1" kern="1200" dirty="0">
                <a:solidFill>
                  <a:schemeClr val="bg1"/>
                </a:solidFill>
                <a:latin typeface="Calibri" pitchFamily="34" charset="0"/>
                <a:cs typeface="Calibri" pitchFamily="34" charset="0"/>
              </a:endParaRPr>
            </a:p>
          </p:txBody>
        </p:sp>
      </p:grpSp>
      <p:sp>
        <p:nvSpPr>
          <p:cNvPr id="7" name="TextBox 6">
            <a:extLst>
              <a:ext uri="{FF2B5EF4-FFF2-40B4-BE49-F238E27FC236}">
                <a16:creationId xmlns:a16="http://schemas.microsoft.com/office/drawing/2014/main" id="{799CE2FC-C797-45C1-BDA8-E73DB479B205}"/>
              </a:ext>
            </a:extLst>
          </p:cNvPr>
          <p:cNvSpPr txBox="1"/>
          <p:nvPr/>
        </p:nvSpPr>
        <p:spPr>
          <a:xfrm>
            <a:off x="1448649" y="2365464"/>
            <a:ext cx="5196700" cy="369332"/>
          </a:xfrm>
          <a:prstGeom prst="rect">
            <a:avLst/>
          </a:prstGeom>
          <a:solidFill>
            <a:schemeClr val="accent6">
              <a:lumMod val="60000"/>
              <a:lumOff val="40000"/>
            </a:schemeClr>
          </a:solidFill>
          <a:ln>
            <a:solidFill>
              <a:schemeClr val="tx1"/>
            </a:solidFill>
          </a:ln>
        </p:spPr>
        <p:txBody>
          <a:bodyPr wrap="square" rtlCol="0">
            <a:spAutoFit/>
          </a:bodyPr>
          <a:lstStyle/>
          <a:p>
            <a:r>
              <a:rPr lang="en-IN" dirty="0"/>
              <a:t>datatype variable Name;</a:t>
            </a:r>
          </a:p>
        </p:txBody>
      </p:sp>
      <p:sp>
        <p:nvSpPr>
          <p:cNvPr id="8" name="TextBox 7">
            <a:extLst>
              <a:ext uri="{FF2B5EF4-FFF2-40B4-BE49-F238E27FC236}">
                <a16:creationId xmlns:a16="http://schemas.microsoft.com/office/drawing/2014/main" id="{E331AAA3-8346-4CBE-AD07-6CF682E64676}"/>
              </a:ext>
            </a:extLst>
          </p:cNvPr>
          <p:cNvSpPr txBox="1"/>
          <p:nvPr/>
        </p:nvSpPr>
        <p:spPr>
          <a:xfrm>
            <a:off x="3152554" y="3907186"/>
            <a:ext cx="7309883" cy="1200329"/>
          </a:xfrm>
          <a:prstGeom prst="rect">
            <a:avLst/>
          </a:prstGeom>
          <a:solidFill>
            <a:schemeClr val="accent6">
              <a:lumMod val="60000"/>
              <a:lumOff val="40000"/>
            </a:schemeClr>
          </a:solidFill>
          <a:ln>
            <a:solidFill>
              <a:schemeClr val="tx1"/>
            </a:solidFill>
          </a:ln>
        </p:spPr>
        <p:txBody>
          <a:bodyPr wrap="square" rtlCol="0">
            <a:spAutoFit/>
          </a:bodyPr>
          <a:lstStyle/>
          <a:p>
            <a:r>
              <a:rPr lang="en-IN" dirty="0"/>
              <a:t>. . .</a:t>
            </a:r>
          </a:p>
          <a:p>
            <a:r>
              <a:rPr lang="en-IN" dirty="0" err="1"/>
              <a:t>int</a:t>
            </a:r>
            <a:r>
              <a:rPr lang="en-IN" dirty="0"/>
              <a:t> </a:t>
            </a:r>
            <a:r>
              <a:rPr lang="en-IN" dirty="0" err="1"/>
              <a:t>rollNumber</a:t>
            </a:r>
            <a:r>
              <a:rPr lang="en-IN" dirty="0"/>
              <a:t>;</a:t>
            </a:r>
          </a:p>
          <a:p>
            <a:r>
              <a:rPr lang="en-IN" dirty="0"/>
              <a:t>char gender;</a:t>
            </a:r>
          </a:p>
          <a:p>
            <a:r>
              <a:rPr lang="en-IN" dirty="0"/>
              <a:t>. . .</a:t>
            </a:r>
          </a:p>
        </p:txBody>
      </p:sp>
    </p:spTree>
    <p:extLst>
      <p:ext uri="{BB962C8B-B14F-4D97-AF65-F5344CB8AC3E}">
        <p14:creationId xmlns:p14="http://schemas.microsoft.com/office/powerpoint/2010/main" val="3306363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653E3-6F2D-44AF-9545-7D9A736A02CE}"/>
              </a:ext>
            </a:extLst>
          </p:cNvPr>
          <p:cNvSpPr>
            <a:spLocks noGrp="1"/>
          </p:cNvSpPr>
          <p:nvPr>
            <p:ph type="title"/>
          </p:nvPr>
        </p:nvSpPr>
        <p:spPr>
          <a:xfrm>
            <a:off x="1066800" y="642594"/>
            <a:ext cx="10058400" cy="262662"/>
          </a:xfrm>
        </p:spPr>
        <p:txBody>
          <a:bodyPr>
            <a:normAutofit fontScale="90000"/>
          </a:bodyPr>
          <a:lstStyle/>
          <a:p>
            <a:r>
              <a:rPr lang="en-US" dirty="0"/>
              <a:t>Rules for Naming Variables 1-2</a:t>
            </a:r>
          </a:p>
        </p:txBody>
      </p:sp>
      <p:sp>
        <p:nvSpPr>
          <p:cNvPr id="3" name="Content Placeholder 2">
            <a:extLst>
              <a:ext uri="{FF2B5EF4-FFF2-40B4-BE49-F238E27FC236}">
                <a16:creationId xmlns:a16="http://schemas.microsoft.com/office/drawing/2014/main" id="{D46F5CA7-496D-40FF-8D4A-F34F3616E005}"/>
              </a:ext>
            </a:extLst>
          </p:cNvPr>
          <p:cNvSpPr>
            <a:spLocks noGrp="1"/>
          </p:cNvSpPr>
          <p:nvPr>
            <p:ph idx="1"/>
          </p:nvPr>
        </p:nvSpPr>
        <p:spPr>
          <a:xfrm>
            <a:off x="1066800" y="1060782"/>
            <a:ext cx="10058400" cy="4891962"/>
          </a:xfrm>
        </p:spPr>
        <p:txBody>
          <a:bodyPr/>
          <a:lstStyle/>
          <a:p>
            <a:endParaRPr lang="en-US" dirty="0"/>
          </a:p>
          <a:p>
            <a:endParaRPr lang="en-US" dirty="0"/>
          </a:p>
          <a:p>
            <a:endParaRPr lang="en-US" dirty="0"/>
          </a:p>
          <a:p>
            <a:r>
              <a:rPr lang="en-US" sz="1400" dirty="0">
                <a:latin typeface="Calibri" pitchFamily="34" charset="0"/>
                <a:cs typeface="Calibri" pitchFamily="34" charset="0"/>
              </a:rPr>
              <a:t>The convention, however, is to always begin your variable names with a letter, not ‘</a:t>
            </a:r>
            <a:r>
              <a:rPr lang="en-US" sz="1400" dirty="0">
                <a:latin typeface="Courier New" pitchFamily="49" charset="0"/>
                <a:cs typeface="Courier New" pitchFamily="49" charset="0"/>
              </a:rPr>
              <a:t>$</a:t>
            </a:r>
            <a:r>
              <a:rPr lang="en-US" sz="1400" dirty="0">
                <a:latin typeface="Calibri" pitchFamily="34" charset="0"/>
                <a:cs typeface="Calibri" pitchFamily="34" charset="0"/>
              </a:rPr>
              <a:t>’ or ‘</a:t>
            </a:r>
            <a:r>
              <a:rPr lang="en-US" sz="1400" dirty="0">
                <a:latin typeface="Courier New" pitchFamily="49" charset="0"/>
                <a:cs typeface="Courier New" pitchFamily="49" charset="0"/>
              </a:rPr>
              <a:t>_</a:t>
            </a:r>
            <a:r>
              <a:rPr lang="en-US" sz="1400" dirty="0">
                <a:latin typeface="Calibri" pitchFamily="34" charset="0"/>
                <a:cs typeface="Calibri" pitchFamily="34" charset="0"/>
              </a:rPr>
              <a:t>’.</a:t>
            </a:r>
            <a:endParaRPr lang="en-IN" sz="1400" dirty="0">
              <a:latin typeface="Calibri" pitchFamily="34" charset="0"/>
              <a:cs typeface="Calibri" pitchFamily="34" charset="0"/>
            </a:endParaRPr>
          </a:p>
          <a:p>
            <a:endParaRPr lang="en-US" dirty="0"/>
          </a:p>
          <a:p>
            <a:endParaRPr lang="en-US" dirty="0"/>
          </a:p>
          <a:p>
            <a:endParaRPr lang="en-US" dirty="0"/>
          </a:p>
          <a:p>
            <a:r>
              <a:rPr lang="en-US" sz="1400" dirty="0">
                <a:latin typeface="Calibri" pitchFamily="34" charset="0"/>
                <a:cs typeface="Calibri" pitchFamily="34" charset="0"/>
              </a:rPr>
              <a:t>For example, the variable names </a:t>
            </a:r>
            <a:r>
              <a:rPr lang="en-US" sz="1400" b="1" dirty="0">
                <a:latin typeface="Courier New" pitchFamily="49" charset="0"/>
                <a:cs typeface="Courier New" pitchFamily="49" charset="0"/>
              </a:rPr>
              <a:t>number</a:t>
            </a:r>
            <a:r>
              <a:rPr lang="en-US" sz="1400" dirty="0">
                <a:latin typeface="Calibri" pitchFamily="34" charset="0"/>
                <a:cs typeface="Calibri" pitchFamily="34" charset="0"/>
              </a:rPr>
              <a:t> and </a:t>
            </a:r>
            <a:r>
              <a:rPr lang="en-US" sz="1400" b="1" dirty="0">
                <a:latin typeface="Courier New" pitchFamily="49" charset="0"/>
                <a:cs typeface="Courier New" pitchFamily="49" charset="0"/>
              </a:rPr>
              <a:t>Number</a:t>
            </a:r>
            <a:r>
              <a:rPr lang="en-US" sz="1400" dirty="0">
                <a:latin typeface="Calibri" pitchFamily="34" charset="0"/>
                <a:cs typeface="Calibri" pitchFamily="34" charset="0"/>
              </a:rPr>
              <a:t> refer to two different variables.</a:t>
            </a:r>
          </a:p>
          <a:p>
            <a:endParaRPr lang="en-US" dirty="0"/>
          </a:p>
        </p:txBody>
      </p:sp>
      <p:grpSp>
        <p:nvGrpSpPr>
          <p:cNvPr id="5" name="Group 4">
            <a:extLst>
              <a:ext uri="{FF2B5EF4-FFF2-40B4-BE49-F238E27FC236}">
                <a16:creationId xmlns:a16="http://schemas.microsoft.com/office/drawing/2014/main" id="{5EDC17B4-A5ED-4541-8A2B-C66C34AC23F0}"/>
              </a:ext>
            </a:extLst>
          </p:cNvPr>
          <p:cNvGrpSpPr/>
          <p:nvPr/>
        </p:nvGrpSpPr>
        <p:grpSpPr>
          <a:xfrm>
            <a:off x="1327992" y="1431034"/>
            <a:ext cx="7486055" cy="442800"/>
            <a:chOff x="411480" y="72823"/>
            <a:chExt cx="7486055" cy="442800"/>
          </a:xfrm>
          <a:scene3d>
            <a:camera prst="orthographicFront">
              <a:rot lat="0" lon="0" rev="0"/>
            </a:camera>
            <a:lightRig rig="contrasting" dir="t">
              <a:rot lat="0" lon="0" rev="1200000"/>
            </a:lightRig>
          </a:scene3d>
        </p:grpSpPr>
        <p:sp>
          <p:nvSpPr>
            <p:cNvPr id="6" name="Rectangle: Rounded Corners 5">
              <a:extLst>
                <a:ext uri="{FF2B5EF4-FFF2-40B4-BE49-F238E27FC236}">
                  <a16:creationId xmlns:a16="http://schemas.microsoft.com/office/drawing/2014/main" id="{8E5676F8-9F2B-4395-97AC-98A829594424}"/>
                </a:ext>
              </a:extLst>
            </p:cNvPr>
            <p:cNvSpPr/>
            <p:nvPr/>
          </p:nvSpPr>
          <p:spPr>
            <a:xfrm>
              <a:off x="411480" y="72823"/>
              <a:ext cx="7486055" cy="442800"/>
            </a:xfrm>
            <a:prstGeom prst="roundRect">
              <a:avLst/>
            </a:prstGeom>
            <a:sp3d contourW="19050" prstMaterial="metal">
              <a:bevelT w="88900" h="203200"/>
              <a:bevelB w="165100" h="254000"/>
            </a:sp3d>
          </p:spPr>
          <p:style>
            <a:lnRef idx="0">
              <a:schemeClr val="lt1">
                <a:hueOff val="0"/>
                <a:satOff val="0"/>
                <a:lumOff val="0"/>
                <a:alphaOff val="0"/>
              </a:schemeClr>
            </a:lnRef>
            <a:fillRef idx="1">
              <a:schemeClr val="accent3">
                <a:hueOff val="0"/>
                <a:satOff val="0"/>
                <a:lumOff val="0"/>
                <a:alphaOff val="0"/>
              </a:schemeClr>
            </a:fillRef>
            <a:effectRef idx="2">
              <a:schemeClr val="accent3">
                <a:hueOff val="0"/>
                <a:satOff val="0"/>
                <a:lumOff val="0"/>
                <a:alphaOff val="0"/>
              </a:schemeClr>
            </a:effectRef>
            <a:fontRef idx="minor">
              <a:schemeClr val="lt1"/>
            </a:fontRef>
          </p:style>
        </p:sp>
        <p:sp>
          <p:nvSpPr>
            <p:cNvPr id="7" name="Rectangle: Rounded Corners 4">
              <a:extLst>
                <a:ext uri="{FF2B5EF4-FFF2-40B4-BE49-F238E27FC236}">
                  <a16:creationId xmlns:a16="http://schemas.microsoft.com/office/drawing/2014/main" id="{D02CB550-BBBD-4BDF-A847-4256A3D36844}"/>
                </a:ext>
              </a:extLst>
            </p:cNvPr>
            <p:cNvSpPr txBox="1"/>
            <p:nvPr/>
          </p:nvSpPr>
          <p:spPr>
            <a:xfrm>
              <a:off x="433096" y="94439"/>
              <a:ext cx="7442823" cy="399568"/>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217742" tIns="0" rIns="217742" bIns="0" numCol="1" spcCol="1270" anchor="ctr" anchorCtr="0">
              <a:noAutofit/>
            </a:bodyPr>
            <a:lstStyle/>
            <a:p>
              <a:pPr marL="0" lvl="0" indent="0" algn="l" defTabSz="711200">
                <a:lnSpc>
                  <a:spcPct val="90000"/>
                </a:lnSpc>
                <a:spcBef>
                  <a:spcPct val="0"/>
                </a:spcBef>
                <a:spcAft>
                  <a:spcPct val="35000"/>
                </a:spcAft>
                <a:buNone/>
              </a:pPr>
              <a:r>
                <a:rPr lang="en-US" sz="1600" b="0" kern="1200" dirty="0">
                  <a:latin typeface="Calibri" pitchFamily="34" charset="0"/>
                  <a:cs typeface="Calibri" pitchFamily="34" charset="0"/>
                </a:rPr>
                <a:t>Variable names may consist of Unicode letters and digits, underscore (</a:t>
              </a:r>
              <a:r>
                <a:rPr lang="en-US" sz="1600" b="0" kern="1200" dirty="0">
                  <a:latin typeface="Courier New" pitchFamily="49" charset="0"/>
                  <a:cs typeface="Courier New" pitchFamily="49" charset="0"/>
                </a:rPr>
                <a:t>_</a:t>
              </a:r>
              <a:r>
                <a:rPr lang="en-US" sz="1600" b="0" kern="1200" dirty="0">
                  <a:latin typeface="Calibri" pitchFamily="34" charset="0"/>
                  <a:cs typeface="Calibri" pitchFamily="34" charset="0"/>
                </a:rPr>
                <a:t>), and dollar sign (</a:t>
              </a:r>
              <a:r>
                <a:rPr lang="en-US" sz="1600" b="0" kern="1200" dirty="0">
                  <a:latin typeface="Courier New" pitchFamily="49" charset="0"/>
                  <a:cs typeface="Courier New" pitchFamily="49" charset="0"/>
                </a:rPr>
                <a:t>$</a:t>
              </a:r>
              <a:r>
                <a:rPr lang="en-US" sz="1600" b="0" kern="1200" dirty="0">
                  <a:latin typeface="Calibri" pitchFamily="34" charset="0"/>
                  <a:cs typeface="Calibri" pitchFamily="34" charset="0"/>
                </a:rPr>
                <a:t>).</a:t>
              </a:r>
              <a:endParaRPr lang="en-IN" sz="1600" b="0" kern="1200" dirty="0">
                <a:latin typeface="Calibri" pitchFamily="34" charset="0"/>
                <a:cs typeface="Calibri" pitchFamily="34" charset="0"/>
              </a:endParaRPr>
            </a:p>
          </p:txBody>
        </p:sp>
      </p:grpSp>
      <p:grpSp>
        <p:nvGrpSpPr>
          <p:cNvPr id="8" name="Group 7">
            <a:extLst>
              <a:ext uri="{FF2B5EF4-FFF2-40B4-BE49-F238E27FC236}">
                <a16:creationId xmlns:a16="http://schemas.microsoft.com/office/drawing/2014/main" id="{86136183-B140-47C3-AEE0-8296D7393C4C}"/>
              </a:ext>
            </a:extLst>
          </p:cNvPr>
          <p:cNvGrpSpPr/>
          <p:nvPr/>
        </p:nvGrpSpPr>
        <p:grpSpPr>
          <a:xfrm>
            <a:off x="1257468" y="2482993"/>
            <a:ext cx="7486055" cy="556652"/>
            <a:chOff x="411480" y="753223"/>
            <a:chExt cx="7486055" cy="556652"/>
          </a:xfrm>
          <a:scene3d>
            <a:camera prst="orthographicFront">
              <a:rot lat="0" lon="0" rev="0"/>
            </a:camera>
            <a:lightRig rig="contrasting" dir="t">
              <a:rot lat="0" lon="0" rev="1200000"/>
            </a:lightRig>
          </a:scene3d>
        </p:grpSpPr>
        <p:sp>
          <p:nvSpPr>
            <p:cNvPr id="9" name="Rectangle: Rounded Corners 8">
              <a:extLst>
                <a:ext uri="{FF2B5EF4-FFF2-40B4-BE49-F238E27FC236}">
                  <a16:creationId xmlns:a16="http://schemas.microsoft.com/office/drawing/2014/main" id="{FBF00D7B-38CA-41E8-9F67-50AA650365FE}"/>
                </a:ext>
              </a:extLst>
            </p:cNvPr>
            <p:cNvSpPr/>
            <p:nvPr/>
          </p:nvSpPr>
          <p:spPr>
            <a:xfrm>
              <a:off x="411480" y="753223"/>
              <a:ext cx="7486055" cy="556652"/>
            </a:xfrm>
            <a:prstGeom prst="roundRect">
              <a:avLst/>
            </a:prstGeom>
            <a:sp3d contourW="19050" prstMaterial="metal">
              <a:bevelT w="88900" h="203200"/>
              <a:bevelB w="165100" h="254000"/>
            </a:sp3d>
          </p:spPr>
          <p:style>
            <a:lnRef idx="0">
              <a:schemeClr val="lt1">
                <a:hueOff val="0"/>
                <a:satOff val="0"/>
                <a:lumOff val="0"/>
                <a:alphaOff val="0"/>
              </a:schemeClr>
            </a:lnRef>
            <a:fillRef idx="1">
              <a:schemeClr val="accent3">
                <a:hueOff val="2250053"/>
                <a:satOff val="-3376"/>
                <a:lumOff val="-549"/>
                <a:alphaOff val="0"/>
              </a:schemeClr>
            </a:fillRef>
            <a:effectRef idx="2">
              <a:schemeClr val="accent3">
                <a:hueOff val="2250053"/>
                <a:satOff val="-3376"/>
                <a:lumOff val="-549"/>
                <a:alphaOff val="0"/>
              </a:schemeClr>
            </a:effectRef>
            <a:fontRef idx="minor">
              <a:schemeClr val="lt1"/>
            </a:fontRef>
          </p:style>
        </p:sp>
        <p:sp>
          <p:nvSpPr>
            <p:cNvPr id="10" name="Rectangle: Rounded Corners 4">
              <a:extLst>
                <a:ext uri="{FF2B5EF4-FFF2-40B4-BE49-F238E27FC236}">
                  <a16:creationId xmlns:a16="http://schemas.microsoft.com/office/drawing/2014/main" id="{E8D5ACB5-EB0F-47A4-9E81-3808C0ACC4FE}"/>
                </a:ext>
              </a:extLst>
            </p:cNvPr>
            <p:cNvSpPr txBox="1"/>
            <p:nvPr/>
          </p:nvSpPr>
          <p:spPr>
            <a:xfrm>
              <a:off x="438654" y="780397"/>
              <a:ext cx="7431707" cy="502304"/>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217742" tIns="0" rIns="217742" bIns="0" numCol="1" spcCol="1270" anchor="ctr" anchorCtr="0">
              <a:noAutofit/>
            </a:bodyPr>
            <a:lstStyle/>
            <a:p>
              <a:pPr marL="0" lvl="0" indent="0" algn="l" defTabSz="711200">
                <a:lnSpc>
                  <a:spcPct val="90000"/>
                </a:lnSpc>
                <a:spcBef>
                  <a:spcPct val="0"/>
                </a:spcBef>
                <a:spcAft>
                  <a:spcPct val="35000"/>
                </a:spcAft>
                <a:buNone/>
              </a:pPr>
              <a:r>
                <a:rPr lang="en-US" sz="1600" b="0" kern="1200" dirty="0">
                  <a:latin typeface="Calibri" pitchFamily="34" charset="0"/>
                  <a:cs typeface="Calibri" pitchFamily="34" charset="0"/>
                </a:rPr>
                <a:t>A variable’s name must begin with a letter, the dollar sign (</a:t>
              </a:r>
              <a:r>
                <a:rPr lang="en-US" sz="1600" b="0" kern="1200" dirty="0">
                  <a:latin typeface="Courier New" pitchFamily="49" charset="0"/>
                  <a:cs typeface="Courier New" pitchFamily="49" charset="0"/>
                </a:rPr>
                <a:t>$</a:t>
              </a:r>
              <a:r>
                <a:rPr lang="en-US" sz="1600" b="0" kern="1200" dirty="0">
                  <a:latin typeface="Calibri" pitchFamily="34" charset="0"/>
                  <a:cs typeface="Calibri" pitchFamily="34" charset="0"/>
                </a:rPr>
                <a:t>), or the underscore character (</a:t>
              </a:r>
              <a:r>
                <a:rPr lang="en-US" sz="1600" b="0" kern="1200" dirty="0">
                  <a:latin typeface="Courier New" pitchFamily="49" charset="0"/>
                  <a:cs typeface="Courier New" pitchFamily="49" charset="0"/>
                </a:rPr>
                <a:t>_</a:t>
              </a:r>
              <a:r>
                <a:rPr lang="en-US" sz="1600" b="0" kern="1200" dirty="0">
                  <a:latin typeface="Calibri" pitchFamily="34" charset="0"/>
                  <a:cs typeface="Calibri" pitchFamily="34" charset="0"/>
                </a:rPr>
                <a:t>).</a:t>
              </a:r>
              <a:endParaRPr lang="en-IN" sz="1600" b="0" kern="1200" dirty="0">
                <a:latin typeface="Calibri" pitchFamily="34" charset="0"/>
                <a:cs typeface="Calibri" pitchFamily="34" charset="0"/>
              </a:endParaRPr>
            </a:p>
          </p:txBody>
        </p:sp>
      </p:grpSp>
      <p:grpSp>
        <p:nvGrpSpPr>
          <p:cNvPr id="12" name="Group 11">
            <a:extLst>
              <a:ext uri="{FF2B5EF4-FFF2-40B4-BE49-F238E27FC236}">
                <a16:creationId xmlns:a16="http://schemas.microsoft.com/office/drawing/2014/main" id="{1BEC2C3C-C319-421E-A6EC-610B1769E6EA}"/>
              </a:ext>
            </a:extLst>
          </p:cNvPr>
          <p:cNvGrpSpPr/>
          <p:nvPr/>
        </p:nvGrpSpPr>
        <p:grpSpPr>
          <a:xfrm>
            <a:off x="1281921" y="3177570"/>
            <a:ext cx="7437147" cy="442800"/>
            <a:chOff x="411480" y="2067226"/>
            <a:chExt cx="7437147" cy="442800"/>
          </a:xfrm>
          <a:scene3d>
            <a:camera prst="orthographicFront">
              <a:rot lat="0" lon="0" rev="0"/>
            </a:camera>
            <a:lightRig rig="contrasting" dir="t">
              <a:rot lat="0" lon="0" rev="1200000"/>
            </a:lightRig>
          </a:scene3d>
        </p:grpSpPr>
        <p:sp>
          <p:nvSpPr>
            <p:cNvPr id="13" name="Rectangle: Rounded Corners 12">
              <a:extLst>
                <a:ext uri="{FF2B5EF4-FFF2-40B4-BE49-F238E27FC236}">
                  <a16:creationId xmlns:a16="http://schemas.microsoft.com/office/drawing/2014/main" id="{EF1F20E7-2B09-41B5-B2CA-F60805ECAD86}"/>
                </a:ext>
              </a:extLst>
            </p:cNvPr>
            <p:cNvSpPr/>
            <p:nvPr/>
          </p:nvSpPr>
          <p:spPr>
            <a:xfrm>
              <a:off x="411480" y="2067226"/>
              <a:ext cx="7437147" cy="442800"/>
            </a:xfrm>
            <a:prstGeom prst="roundRect">
              <a:avLst/>
            </a:prstGeom>
            <a:sp3d contourW="19050" prstMaterial="metal">
              <a:bevelT w="88900" h="203200"/>
              <a:bevelB w="165100" h="254000"/>
            </a:sp3d>
          </p:spPr>
          <p:style>
            <a:lnRef idx="0">
              <a:schemeClr val="lt1">
                <a:hueOff val="0"/>
                <a:satOff val="0"/>
                <a:lumOff val="0"/>
                <a:alphaOff val="0"/>
              </a:schemeClr>
            </a:lnRef>
            <a:fillRef idx="1">
              <a:schemeClr val="accent3">
                <a:hueOff val="4500106"/>
                <a:satOff val="-6752"/>
                <a:lumOff val="-1098"/>
                <a:alphaOff val="0"/>
              </a:schemeClr>
            </a:fillRef>
            <a:effectRef idx="2">
              <a:schemeClr val="accent3">
                <a:hueOff val="4500106"/>
                <a:satOff val="-6752"/>
                <a:lumOff val="-1098"/>
                <a:alphaOff val="0"/>
              </a:schemeClr>
            </a:effectRef>
            <a:fontRef idx="minor">
              <a:schemeClr val="lt1"/>
            </a:fontRef>
          </p:style>
        </p:sp>
        <p:sp>
          <p:nvSpPr>
            <p:cNvPr id="14" name="Rectangle: Rounded Corners 4">
              <a:extLst>
                <a:ext uri="{FF2B5EF4-FFF2-40B4-BE49-F238E27FC236}">
                  <a16:creationId xmlns:a16="http://schemas.microsoft.com/office/drawing/2014/main" id="{D308ACB4-9D78-443E-B21C-BF0DE0296038}"/>
                </a:ext>
              </a:extLst>
            </p:cNvPr>
            <p:cNvSpPr txBox="1"/>
            <p:nvPr/>
          </p:nvSpPr>
          <p:spPr>
            <a:xfrm>
              <a:off x="433096" y="2088842"/>
              <a:ext cx="7393915" cy="399568"/>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217742" tIns="0" rIns="217742" bIns="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itchFamily="34" charset="0"/>
                  <a:cs typeface="Calibri" pitchFamily="34" charset="0"/>
                </a:rPr>
                <a:t>Variable names must not be a keyword or reserved word in Java.</a:t>
              </a:r>
            </a:p>
          </p:txBody>
        </p:sp>
      </p:grpSp>
      <p:grpSp>
        <p:nvGrpSpPr>
          <p:cNvPr id="15" name="Group 14">
            <a:extLst>
              <a:ext uri="{FF2B5EF4-FFF2-40B4-BE49-F238E27FC236}">
                <a16:creationId xmlns:a16="http://schemas.microsoft.com/office/drawing/2014/main" id="{1E886620-86FA-40B1-9F08-411FBBD909BE}"/>
              </a:ext>
            </a:extLst>
          </p:cNvPr>
          <p:cNvGrpSpPr/>
          <p:nvPr/>
        </p:nvGrpSpPr>
        <p:grpSpPr>
          <a:xfrm>
            <a:off x="1257410" y="4014211"/>
            <a:ext cx="7437089" cy="442800"/>
            <a:chOff x="411480" y="2747626"/>
            <a:chExt cx="7437089" cy="442800"/>
          </a:xfrm>
          <a:scene3d>
            <a:camera prst="orthographicFront">
              <a:rot lat="0" lon="0" rev="0"/>
            </a:camera>
            <a:lightRig rig="contrasting" dir="t">
              <a:rot lat="0" lon="0" rev="1200000"/>
            </a:lightRig>
          </a:scene3d>
        </p:grpSpPr>
        <p:sp>
          <p:nvSpPr>
            <p:cNvPr id="16" name="Rectangle: Rounded Corners 15">
              <a:extLst>
                <a:ext uri="{FF2B5EF4-FFF2-40B4-BE49-F238E27FC236}">
                  <a16:creationId xmlns:a16="http://schemas.microsoft.com/office/drawing/2014/main" id="{D0527FE3-7824-4175-843E-7AD270238373}"/>
                </a:ext>
              </a:extLst>
            </p:cNvPr>
            <p:cNvSpPr/>
            <p:nvPr/>
          </p:nvSpPr>
          <p:spPr>
            <a:xfrm>
              <a:off x="411480" y="2747626"/>
              <a:ext cx="7437089" cy="442800"/>
            </a:xfrm>
            <a:prstGeom prst="roundRect">
              <a:avLst/>
            </a:prstGeom>
            <a:sp3d contourW="19050" prstMaterial="metal">
              <a:bevelT w="88900" h="203200"/>
              <a:bevelB w="165100" h="254000"/>
            </a:sp3d>
          </p:spPr>
          <p:style>
            <a:lnRef idx="0">
              <a:schemeClr val="lt1">
                <a:hueOff val="0"/>
                <a:satOff val="0"/>
                <a:lumOff val="0"/>
                <a:alphaOff val="0"/>
              </a:schemeClr>
            </a:lnRef>
            <a:fillRef idx="1">
              <a:schemeClr val="accent3">
                <a:hueOff val="6750158"/>
                <a:satOff val="-10128"/>
                <a:lumOff val="-1647"/>
                <a:alphaOff val="0"/>
              </a:schemeClr>
            </a:fillRef>
            <a:effectRef idx="2">
              <a:schemeClr val="accent3">
                <a:hueOff val="6750158"/>
                <a:satOff val="-10128"/>
                <a:lumOff val="-1647"/>
                <a:alphaOff val="0"/>
              </a:schemeClr>
            </a:effectRef>
            <a:fontRef idx="minor">
              <a:schemeClr val="lt1"/>
            </a:fontRef>
          </p:style>
        </p:sp>
        <p:sp>
          <p:nvSpPr>
            <p:cNvPr id="17" name="Rectangle: Rounded Corners 4">
              <a:extLst>
                <a:ext uri="{FF2B5EF4-FFF2-40B4-BE49-F238E27FC236}">
                  <a16:creationId xmlns:a16="http://schemas.microsoft.com/office/drawing/2014/main" id="{E6811E10-7832-4456-8E22-32C47CA4D25B}"/>
                </a:ext>
              </a:extLst>
            </p:cNvPr>
            <p:cNvSpPr txBox="1"/>
            <p:nvPr/>
          </p:nvSpPr>
          <p:spPr>
            <a:xfrm>
              <a:off x="433096" y="2769242"/>
              <a:ext cx="7393857" cy="399568"/>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217742" tIns="0" rIns="217742" bIns="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itchFamily="34" charset="0"/>
                  <a:cs typeface="Calibri" pitchFamily="34" charset="0"/>
                </a:rPr>
                <a:t>Variable names in Java are case-sensitive.</a:t>
              </a:r>
            </a:p>
          </p:txBody>
        </p:sp>
      </p:grpSp>
      <p:grpSp>
        <p:nvGrpSpPr>
          <p:cNvPr id="18" name="Group 17">
            <a:extLst>
              <a:ext uri="{FF2B5EF4-FFF2-40B4-BE49-F238E27FC236}">
                <a16:creationId xmlns:a16="http://schemas.microsoft.com/office/drawing/2014/main" id="{7FE20020-F9D4-43A8-830D-B2B24ED2EA7F}"/>
              </a:ext>
            </a:extLst>
          </p:cNvPr>
          <p:cNvGrpSpPr/>
          <p:nvPr/>
        </p:nvGrpSpPr>
        <p:grpSpPr>
          <a:xfrm>
            <a:off x="1235736" y="4762077"/>
            <a:ext cx="7437147" cy="442800"/>
            <a:chOff x="411480" y="3947776"/>
            <a:chExt cx="7437147" cy="442800"/>
          </a:xfrm>
          <a:scene3d>
            <a:camera prst="orthographicFront">
              <a:rot lat="0" lon="0" rev="0"/>
            </a:camera>
            <a:lightRig rig="contrasting" dir="t">
              <a:rot lat="0" lon="0" rev="1200000"/>
            </a:lightRig>
          </a:scene3d>
        </p:grpSpPr>
        <p:sp>
          <p:nvSpPr>
            <p:cNvPr id="19" name="Rectangle: Rounded Corners 18">
              <a:extLst>
                <a:ext uri="{FF2B5EF4-FFF2-40B4-BE49-F238E27FC236}">
                  <a16:creationId xmlns:a16="http://schemas.microsoft.com/office/drawing/2014/main" id="{BB44A928-11AB-4937-B32C-646CD907EF86}"/>
                </a:ext>
              </a:extLst>
            </p:cNvPr>
            <p:cNvSpPr/>
            <p:nvPr/>
          </p:nvSpPr>
          <p:spPr>
            <a:xfrm>
              <a:off x="411480" y="3947776"/>
              <a:ext cx="7437147" cy="442800"/>
            </a:xfrm>
            <a:prstGeom prst="roundRect">
              <a:avLst/>
            </a:prstGeom>
            <a:sp3d contourW="19050" prstMaterial="metal">
              <a:bevelT w="88900" h="203200"/>
              <a:bevelB w="165100" h="254000"/>
            </a:sp3d>
          </p:spPr>
          <p:style>
            <a:lnRef idx="0">
              <a:schemeClr val="lt1">
                <a:hueOff val="0"/>
                <a:satOff val="0"/>
                <a:lumOff val="0"/>
                <a:alphaOff val="0"/>
              </a:schemeClr>
            </a:lnRef>
            <a:fillRef idx="1">
              <a:schemeClr val="accent3">
                <a:hueOff val="9000211"/>
                <a:satOff val="-13504"/>
                <a:lumOff val="-2196"/>
                <a:alphaOff val="0"/>
              </a:schemeClr>
            </a:fillRef>
            <a:effectRef idx="2">
              <a:schemeClr val="accent3">
                <a:hueOff val="9000211"/>
                <a:satOff val="-13504"/>
                <a:lumOff val="-2196"/>
                <a:alphaOff val="0"/>
              </a:schemeClr>
            </a:effectRef>
            <a:fontRef idx="minor">
              <a:schemeClr val="lt1"/>
            </a:fontRef>
          </p:style>
        </p:sp>
        <p:sp>
          <p:nvSpPr>
            <p:cNvPr id="20" name="Rectangle: Rounded Corners 4">
              <a:extLst>
                <a:ext uri="{FF2B5EF4-FFF2-40B4-BE49-F238E27FC236}">
                  <a16:creationId xmlns:a16="http://schemas.microsoft.com/office/drawing/2014/main" id="{8934AB02-7738-44A2-9A59-284ADA5B92DE}"/>
                </a:ext>
              </a:extLst>
            </p:cNvPr>
            <p:cNvSpPr txBox="1"/>
            <p:nvPr/>
          </p:nvSpPr>
          <p:spPr>
            <a:xfrm>
              <a:off x="433096" y="3969392"/>
              <a:ext cx="7393915" cy="399568"/>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217742" tIns="0" rIns="217742" bIns="0" numCol="1" spcCol="1270" anchor="ctr" anchorCtr="0">
              <a:noAutofit/>
            </a:bodyPr>
            <a:lstStyle/>
            <a:p>
              <a:pPr marL="0" lvl="0" indent="0" algn="l" defTabSz="666750">
                <a:lnSpc>
                  <a:spcPct val="90000"/>
                </a:lnSpc>
                <a:spcBef>
                  <a:spcPct val="0"/>
                </a:spcBef>
                <a:spcAft>
                  <a:spcPct val="35000"/>
                </a:spcAft>
                <a:buNone/>
              </a:pPr>
              <a:r>
                <a:rPr lang="en-US" sz="1500" kern="1200" dirty="0"/>
                <a:t>If a variable name comprises a single word, the name should be in lowercase.</a:t>
              </a:r>
            </a:p>
          </p:txBody>
        </p:sp>
      </p:grpSp>
      <p:grpSp>
        <p:nvGrpSpPr>
          <p:cNvPr id="21" name="Group 20">
            <a:extLst>
              <a:ext uri="{FF2B5EF4-FFF2-40B4-BE49-F238E27FC236}">
                <a16:creationId xmlns:a16="http://schemas.microsoft.com/office/drawing/2014/main" id="{9B7F5B90-42A3-40E0-88AF-AA0603794E4A}"/>
              </a:ext>
            </a:extLst>
          </p:cNvPr>
          <p:cNvGrpSpPr/>
          <p:nvPr/>
        </p:nvGrpSpPr>
        <p:grpSpPr>
          <a:xfrm>
            <a:off x="1306376" y="5546357"/>
            <a:ext cx="7437147" cy="442800"/>
            <a:chOff x="411480" y="4911676"/>
            <a:chExt cx="7437147" cy="442800"/>
          </a:xfrm>
          <a:scene3d>
            <a:camera prst="orthographicFront">
              <a:rot lat="0" lon="0" rev="0"/>
            </a:camera>
            <a:lightRig rig="contrasting" dir="t">
              <a:rot lat="0" lon="0" rev="1200000"/>
            </a:lightRig>
          </a:scene3d>
        </p:grpSpPr>
        <p:sp>
          <p:nvSpPr>
            <p:cNvPr id="22" name="Rectangle: Rounded Corners 21">
              <a:extLst>
                <a:ext uri="{FF2B5EF4-FFF2-40B4-BE49-F238E27FC236}">
                  <a16:creationId xmlns:a16="http://schemas.microsoft.com/office/drawing/2014/main" id="{7EC079A8-AA18-4259-993F-FCA4274606CF}"/>
                </a:ext>
              </a:extLst>
            </p:cNvPr>
            <p:cNvSpPr/>
            <p:nvPr/>
          </p:nvSpPr>
          <p:spPr>
            <a:xfrm>
              <a:off x="411480" y="4911676"/>
              <a:ext cx="7437147" cy="442800"/>
            </a:xfrm>
            <a:prstGeom prst="roundRect">
              <a:avLst/>
            </a:prstGeom>
            <a:sp3d contourW="19050" prstMaterial="metal">
              <a:bevelT w="88900" h="203200"/>
              <a:bevelB w="165100" h="254000"/>
            </a:sp3d>
          </p:spPr>
          <p:style>
            <a:lnRef idx="0">
              <a:schemeClr val="lt1">
                <a:hueOff val="0"/>
                <a:satOff val="0"/>
                <a:lumOff val="0"/>
                <a:alphaOff val="0"/>
              </a:schemeClr>
            </a:lnRef>
            <a:fillRef idx="1">
              <a:schemeClr val="accent3">
                <a:hueOff val="11250264"/>
                <a:satOff val="-16880"/>
                <a:lumOff val="-2745"/>
                <a:alphaOff val="0"/>
              </a:schemeClr>
            </a:fillRef>
            <a:effectRef idx="2">
              <a:schemeClr val="accent3">
                <a:hueOff val="11250264"/>
                <a:satOff val="-16880"/>
                <a:lumOff val="-2745"/>
                <a:alphaOff val="0"/>
              </a:schemeClr>
            </a:effectRef>
            <a:fontRef idx="minor">
              <a:schemeClr val="lt1"/>
            </a:fontRef>
          </p:style>
        </p:sp>
        <p:sp>
          <p:nvSpPr>
            <p:cNvPr id="23" name="Rectangle: Rounded Corners 4">
              <a:extLst>
                <a:ext uri="{FF2B5EF4-FFF2-40B4-BE49-F238E27FC236}">
                  <a16:creationId xmlns:a16="http://schemas.microsoft.com/office/drawing/2014/main" id="{C98AEA9A-61F1-4697-ABD2-060A7AE9C9CB}"/>
                </a:ext>
              </a:extLst>
            </p:cNvPr>
            <p:cNvSpPr txBox="1"/>
            <p:nvPr/>
          </p:nvSpPr>
          <p:spPr>
            <a:xfrm>
              <a:off x="433096" y="4933292"/>
              <a:ext cx="7393915" cy="399568"/>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217742" tIns="0" rIns="217742" bIns="0" numCol="1" spcCol="1270" anchor="ctr" anchorCtr="0">
              <a:noAutofit/>
            </a:bodyPr>
            <a:lstStyle/>
            <a:p>
              <a:pPr marL="0" lvl="0" indent="0" algn="l" defTabSz="666750">
                <a:lnSpc>
                  <a:spcPct val="90000"/>
                </a:lnSpc>
                <a:spcBef>
                  <a:spcPct val="0"/>
                </a:spcBef>
                <a:spcAft>
                  <a:spcPct val="35000"/>
                </a:spcAft>
                <a:buNone/>
              </a:pPr>
              <a:r>
                <a:rPr lang="en-US" sz="1500" kern="1200" dirty="0"/>
                <a:t>If the variable name consists of more than one word, the first letter of each subsequent word should be capitalized.</a:t>
              </a:r>
            </a:p>
          </p:txBody>
        </p:sp>
      </p:grpSp>
    </p:spTree>
    <p:extLst>
      <p:ext uri="{BB962C8B-B14F-4D97-AF65-F5344CB8AC3E}">
        <p14:creationId xmlns:p14="http://schemas.microsoft.com/office/powerpoint/2010/main" val="556607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90EC3-8C3D-4B65-85D0-9873C670165B}"/>
              </a:ext>
            </a:extLst>
          </p:cNvPr>
          <p:cNvSpPr>
            <a:spLocks noGrp="1"/>
          </p:cNvSpPr>
          <p:nvPr>
            <p:ph type="title"/>
          </p:nvPr>
        </p:nvSpPr>
        <p:spPr>
          <a:xfrm>
            <a:off x="1066800" y="393405"/>
            <a:ext cx="10058400" cy="511851"/>
          </a:xfrm>
        </p:spPr>
        <p:txBody>
          <a:bodyPr>
            <a:normAutofit fontScale="90000"/>
          </a:bodyPr>
          <a:lstStyle/>
          <a:p>
            <a:r>
              <a:rPr lang="en-US" dirty="0"/>
              <a:t>Assigning Value to a Variable 1-2</a:t>
            </a:r>
          </a:p>
        </p:txBody>
      </p:sp>
      <p:sp>
        <p:nvSpPr>
          <p:cNvPr id="3" name="Content Placeholder 2">
            <a:extLst>
              <a:ext uri="{FF2B5EF4-FFF2-40B4-BE49-F238E27FC236}">
                <a16:creationId xmlns:a16="http://schemas.microsoft.com/office/drawing/2014/main" id="{971DDA9C-44E6-48F4-A4F2-73A1E60588C3}"/>
              </a:ext>
            </a:extLst>
          </p:cNvPr>
          <p:cNvSpPr>
            <a:spLocks noGrp="1"/>
          </p:cNvSpPr>
          <p:nvPr>
            <p:ph idx="1"/>
          </p:nvPr>
        </p:nvSpPr>
        <p:spPr>
          <a:xfrm>
            <a:off x="1066800" y="905256"/>
            <a:ext cx="10058400" cy="5047488"/>
          </a:xfrm>
        </p:spPr>
        <p:txBody>
          <a:bodyPr/>
          <a:lstStyle/>
          <a:p>
            <a:pPr>
              <a:defRPr/>
            </a:pPr>
            <a:r>
              <a:rPr lang="en-US" sz="1600" dirty="0"/>
              <a:t>Values can be assigned to variables by using the assignment operator (</a:t>
            </a:r>
            <a:r>
              <a:rPr lang="en-US" sz="1600" dirty="0">
                <a:latin typeface="Courier New" pitchFamily="49" charset="0"/>
                <a:cs typeface="Courier New" pitchFamily="49" charset="0"/>
              </a:rPr>
              <a:t>=</a:t>
            </a:r>
            <a:r>
              <a:rPr lang="en-US" sz="1600" dirty="0"/>
              <a:t>). </a:t>
            </a:r>
          </a:p>
          <a:p>
            <a:pPr>
              <a:defRPr/>
            </a:pPr>
            <a:r>
              <a:rPr lang="en-US" sz="1600" dirty="0"/>
              <a:t>There are two ways to assign value to variables. These are as follows:</a:t>
            </a:r>
            <a:endParaRPr lang="en-IN" sz="1600" dirty="0"/>
          </a:p>
          <a:p>
            <a:endParaRPr lang="en-US" dirty="0"/>
          </a:p>
          <a:p>
            <a:endParaRPr lang="en-US" dirty="0"/>
          </a:p>
          <a:p>
            <a:r>
              <a:rPr lang="en-US" sz="1600" dirty="0">
                <a:latin typeface="Calibri" pitchFamily="34" charset="0"/>
              </a:rPr>
              <a:t>Following code snippet demonstrates the initialization of variables at the time of declaration:</a:t>
            </a:r>
            <a:endParaRPr lang="en-IN" sz="1600" dirty="0">
              <a:latin typeface="Calibri" pitchFamily="34" charset="0"/>
            </a:endParaRPr>
          </a:p>
          <a:p>
            <a:endParaRPr lang="en-US" dirty="0"/>
          </a:p>
          <a:p>
            <a:endParaRPr lang="en-US" dirty="0"/>
          </a:p>
          <a:p>
            <a:endParaRPr lang="en-US" dirty="0"/>
          </a:p>
          <a:p>
            <a:endParaRPr lang="en-US" dirty="0"/>
          </a:p>
          <a:p>
            <a:pPr marL="342900" lvl="0" indent="-342900" eaLnBrk="0" hangingPunct="0">
              <a:lnSpc>
                <a:spcPct val="100000"/>
              </a:lnSpc>
              <a:spcBef>
                <a:spcPct val="20000"/>
              </a:spcBef>
              <a:buClr>
                <a:srgbClr val="973735"/>
              </a:buClr>
              <a:buSzPct val="50000"/>
              <a:buFont typeface="Wingdings" pitchFamily="2" charset="2"/>
              <a:buChar char="u"/>
              <a:defRPr/>
            </a:pPr>
            <a:r>
              <a:rPr lang="en-US" sz="1600" dirty="0">
                <a:latin typeface="Calibri" pitchFamily="34" charset="0"/>
              </a:rPr>
              <a:t>In the code, variable </a:t>
            </a:r>
            <a:r>
              <a:rPr lang="en-US" sz="1600" b="1" dirty="0" err="1">
                <a:cs typeface="Courier New" pitchFamily="49" charset="0"/>
              </a:rPr>
              <a:t>rollNumber</a:t>
            </a:r>
            <a:r>
              <a:rPr lang="en-US" sz="1600" dirty="0">
                <a:latin typeface="Calibri" pitchFamily="34" charset="0"/>
              </a:rPr>
              <a:t> is an integer variable, so it has been initialized with a numeric value </a:t>
            </a:r>
            <a:r>
              <a:rPr lang="en-US" sz="1600" b="1" dirty="0">
                <a:cs typeface="Courier New" pitchFamily="49" charset="0"/>
              </a:rPr>
              <a:t>101</a:t>
            </a:r>
            <a:r>
              <a:rPr lang="en-US" sz="1600" dirty="0">
                <a:latin typeface="Calibri" pitchFamily="34" charset="0"/>
              </a:rPr>
              <a:t>. </a:t>
            </a:r>
          </a:p>
          <a:p>
            <a:pPr marL="342900" lvl="0" indent="-342900" eaLnBrk="0" hangingPunct="0">
              <a:lnSpc>
                <a:spcPct val="100000"/>
              </a:lnSpc>
              <a:spcBef>
                <a:spcPct val="20000"/>
              </a:spcBef>
              <a:buClr>
                <a:srgbClr val="973735"/>
              </a:buClr>
              <a:buSzPct val="50000"/>
              <a:buFont typeface="Wingdings" pitchFamily="2" charset="2"/>
              <a:buChar char="u"/>
              <a:defRPr/>
            </a:pPr>
            <a:r>
              <a:rPr lang="en-US" sz="1600" dirty="0">
                <a:latin typeface="Calibri" pitchFamily="34" charset="0"/>
              </a:rPr>
              <a:t>Similarly, variable </a:t>
            </a:r>
            <a:r>
              <a:rPr lang="en-US" sz="1600" b="1" dirty="0">
                <a:cs typeface="Courier New" pitchFamily="49" charset="0"/>
              </a:rPr>
              <a:t>gender</a:t>
            </a:r>
            <a:r>
              <a:rPr lang="en-US" sz="1600" dirty="0">
                <a:latin typeface="Calibri" pitchFamily="34" charset="0"/>
              </a:rPr>
              <a:t> is a character variable and is initialized with a character ‘</a:t>
            </a:r>
            <a:r>
              <a:rPr lang="en-US" sz="1600" b="1" dirty="0">
                <a:cs typeface="Courier New" pitchFamily="49" charset="0"/>
              </a:rPr>
              <a:t>M</a:t>
            </a:r>
            <a:r>
              <a:rPr lang="en-US" sz="1600" dirty="0">
                <a:latin typeface="Calibri" pitchFamily="34" charset="0"/>
              </a:rPr>
              <a:t>’.</a:t>
            </a:r>
          </a:p>
          <a:p>
            <a:pPr marL="342900" lvl="0" indent="-342900" eaLnBrk="0" hangingPunct="0">
              <a:lnSpc>
                <a:spcPct val="100000"/>
              </a:lnSpc>
              <a:spcBef>
                <a:spcPct val="20000"/>
              </a:spcBef>
              <a:buClr>
                <a:srgbClr val="973735"/>
              </a:buClr>
              <a:buSzPct val="50000"/>
              <a:buFont typeface="Wingdings" pitchFamily="2" charset="2"/>
              <a:buChar char="u"/>
              <a:defRPr/>
            </a:pPr>
            <a:r>
              <a:rPr lang="en-US" sz="1600" dirty="0">
                <a:latin typeface="Calibri" pitchFamily="34" charset="0"/>
              </a:rPr>
              <a:t>The values assigned to the variables are called as literals. </a:t>
            </a:r>
          </a:p>
          <a:p>
            <a:endParaRPr lang="en-US" dirty="0"/>
          </a:p>
        </p:txBody>
      </p:sp>
      <p:grpSp>
        <p:nvGrpSpPr>
          <p:cNvPr id="4" name="Group 3">
            <a:extLst>
              <a:ext uri="{FF2B5EF4-FFF2-40B4-BE49-F238E27FC236}">
                <a16:creationId xmlns:a16="http://schemas.microsoft.com/office/drawing/2014/main" id="{4DF26977-C987-49EF-A51D-44ABF2F982FE}"/>
              </a:ext>
            </a:extLst>
          </p:cNvPr>
          <p:cNvGrpSpPr/>
          <p:nvPr/>
        </p:nvGrpSpPr>
        <p:grpSpPr>
          <a:xfrm>
            <a:off x="1639186" y="1642730"/>
            <a:ext cx="3581400" cy="457200"/>
            <a:chOff x="0" y="267999"/>
            <a:chExt cx="6096000" cy="936000"/>
          </a:xfrm>
          <a:solidFill>
            <a:schemeClr val="accent3">
              <a:lumMod val="50000"/>
            </a:schemeClr>
          </a:solidFill>
          <a:scene3d>
            <a:camera prst="orthographicFront"/>
            <a:lightRig rig="threePt" dir="t">
              <a:rot lat="0" lon="0" rev="7500000"/>
            </a:lightRig>
          </a:scene3d>
        </p:grpSpPr>
        <p:sp>
          <p:nvSpPr>
            <p:cNvPr id="5" name="Rounded Rectangle 7">
              <a:extLst>
                <a:ext uri="{FF2B5EF4-FFF2-40B4-BE49-F238E27FC236}">
                  <a16:creationId xmlns:a16="http://schemas.microsoft.com/office/drawing/2014/main" id="{60780FC1-3BCF-4B55-9B6A-CEF2329E3DDD}"/>
                </a:ext>
              </a:extLst>
            </p:cNvPr>
            <p:cNvSpPr/>
            <p:nvPr/>
          </p:nvSpPr>
          <p:spPr>
            <a:xfrm>
              <a:off x="0" y="267999"/>
              <a:ext cx="6096000" cy="936000"/>
            </a:xfrm>
            <a:prstGeom prst="roundRect">
              <a:avLst/>
            </a:prstGeom>
          </p:spPr>
          <p:style>
            <a:lnRef idx="0">
              <a:schemeClr val="accent4"/>
            </a:lnRef>
            <a:fillRef idx="3">
              <a:schemeClr val="accent4"/>
            </a:fillRef>
            <a:effectRef idx="3">
              <a:schemeClr val="accent4"/>
            </a:effectRef>
            <a:fontRef idx="minor">
              <a:schemeClr val="lt1"/>
            </a:fontRef>
          </p:style>
        </p:sp>
        <p:sp>
          <p:nvSpPr>
            <p:cNvPr id="6" name="Rounded Rectangle 4">
              <a:extLst>
                <a:ext uri="{FF2B5EF4-FFF2-40B4-BE49-F238E27FC236}">
                  <a16:creationId xmlns:a16="http://schemas.microsoft.com/office/drawing/2014/main" id="{25497F44-EF86-4543-A404-5585AF522BA4}"/>
                </a:ext>
              </a:extLst>
            </p:cNvPr>
            <p:cNvSpPr/>
            <p:nvPr/>
          </p:nvSpPr>
          <p:spPr>
            <a:xfrm>
              <a:off x="45692" y="313691"/>
              <a:ext cx="6004616" cy="844616"/>
            </a:xfrm>
            <a:prstGeom prst="rect">
              <a:avLst/>
            </a:prstGeom>
          </p:spPr>
          <p:style>
            <a:lnRef idx="0">
              <a:schemeClr val="accent4"/>
            </a:lnRef>
            <a:fillRef idx="3">
              <a:schemeClr val="accent4"/>
            </a:fillRef>
            <a:effectRef idx="3">
              <a:schemeClr val="accent4"/>
            </a:effectRef>
            <a:fontRef idx="minor">
              <a:schemeClr val="lt1"/>
            </a:fontRef>
          </p:style>
          <p:txBody>
            <a:bodyPr spcFirstLastPara="0" vert="horz" wrap="square" lIns="152400" tIns="152400" rIns="152400" bIns="152400" numCol="1" spcCol="1270" anchor="ctr" anchorCtr="0">
              <a:noAutofit/>
            </a:bodyPr>
            <a:lstStyle/>
            <a:p>
              <a:pPr lvl="0" defTabSz="1778000">
                <a:lnSpc>
                  <a:spcPct val="90000"/>
                </a:lnSpc>
                <a:spcBef>
                  <a:spcPct val="0"/>
                </a:spcBef>
                <a:spcAft>
                  <a:spcPct val="35000"/>
                </a:spcAft>
              </a:pPr>
              <a:r>
                <a:rPr lang="en-US" sz="1800" b="1" dirty="0">
                  <a:latin typeface="Calibri" pitchFamily="34" charset="0"/>
                  <a:cs typeface="Calibri" pitchFamily="34" charset="0"/>
                </a:rPr>
                <a:t>At the time of declaring a variable</a:t>
              </a:r>
              <a:endParaRPr lang="en-IN" sz="1800" b="1" kern="1200" dirty="0">
                <a:latin typeface="Calibri" pitchFamily="34" charset="0"/>
                <a:cs typeface="Calibri" pitchFamily="34" charset="0"/>
              </a:endParaRPr>
            </a:p>
          </p:txBody>
        </p:sp>
      </p:grpSp>
      <p:sp>
        <p:nvSpPr>
          <p:cNvPr id="7" name="TextBox 6">
            <a:extLst>
              <a:ext uri="{FF2B5EF4-FFF2-40B4-BE49-F238E27FC236}">
                <a16:creationId xmlns:a16="http://schemas.microsoft.com/office/drawing/2014/main" id="{C6AD880B-E364-41C9-AAF1-03B3A16896DE}"/>
              </a:ext>
            </a:extLst>
          </p:cNvPr>
          <p:cNvSpPr txBox="1"/>
          <p:nvPr/>
        </p:nvSpPr>
        <p:spPr>
          <a:xfrm>
            <a:off x="1376916" y="2837404"/>
            <a:ext cx="8077200" cy="1034899"/>
          </a:xfrm>
          <a:prstGeom prst="rect">
            <a:avLst/>
          </a:prstGeom>
          <a:solidFill>
            <a:schemeClr val="accent6">
              <a:lumMod val="60000"/>
              <a:lumOff val="40000"/>
            </a:schemeClr>
          </a:solidFill>
          <a:ln>
            <a:solidFill>
              <a:schemeClr val="tx1"/>
            </a:solidFill>
          </a:ln>
        </p:spPr>
        <p:txBody>
          <a:bodyPr wrap="square" rtlCol="0">
            <a:spAutoFit/>
          </a:bodyPr>
          <a:lstStyle/>
          <a:p>
            <a:r>
              <a:rPr lang="en-IN" dirty="0"/>
              <a:t>...</a:t>
            </a:r>
          </a:p>
          <a:p>
            <a:r>
              <a:rPr lang="en-IN" dirty="0" err="1"/>
              <a:t>int</a:t>
            </a:r>
            <a:r>
              <a:rPr lang="en-IN" dirty="0"/>
              <a:t> </a:t>
            </a:r>
            <a:r>
              <a:rPr lang="en-IN" dirty="0" err="1"/>
              <a:t>rollNumber</a:t>
            </a:r>
            <a:r>
              <a:rPr lang="en-IN" dirty="0"/>
              <a:t> = 101;</a:t>
            </a:r>
          </a:p>
          <a:p>
            <a:r>
              <a:rPr lang="en-IN" dirty="0"/>
              <a:t>char gender = ‘M’;</a:t>
            </a:r>
          </a:p>
          <a:p>
            <a:r>
              <a:rPr lang="en-IN" dirty="0"/>
              <a:t>...</a:t>
            </a:r>
          </a:p>
        </p:txBody>
      </p:sp>
      <p:sp>
        <p:nvSpPr>
          <p:cNvPr id="8" name="Wave 7">
            <a:extLst>
              <a:ext uri="{FF2B5EF4-FFF2-40B4-BE49-F238E27FC236}">
                <a16:creationId xmlns:a16="http://schemas.microsoft.com/office/drawing/2014/main" id="{6BD1EF6D-51F2-402B-B299-DDE599795516}"/>
              </a:ext>
            </a:extLst>
          </p:cNvPr>
          <p:cNvSpPr/>
          <p:nvPr/>
        </p:nvSpPr>
        <p:spPr>
          <a:xfrm>
            <a:off x="1376916" y="5208825"/>
            <a:ext cx="7620000" cy="838200"/>
          </a:xfrm>
          <a:prstGeom prst="wav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dirty="0">
                <a:latin typeface="Calibri" pitchFamily="34" charset="0"/>
                <a:cs typeface="Calibri" pitchFamily="34" charset="0"/>
              </a:rPr>
              <a:t>Literals are constant values assigned to variables directly in the code without any computation.</a:t>
            </a:r>
          </a:p>
        </p:txBody>
      </p:sp>
    </p:spTree>
    <p:extLst>
      <p:ext uri="{BB962C8B-B14F-4D97-AF65-F5344CB8AC3E}">
        <p14:creationId xmlns:p14="http://schemas.microsoft.com/office/powerpoint/2010/main" val="1225788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68842-60CB-43A1-86A7-F21D1B1D75DA}"/>
              </a:ext>
            </a:extLst>
          </p:cNvPr>
          <p:cNvSpPr>
            <a:spLocks noGrp="1"/>
          </p:cNvSpPr>
          <p:nvPr>
            <p:ph type="title"/>
          </p:nvPr>
        </p:nvSpPr>
        <p:spPr/>
        <p:txBody>
          <a:bodyPr/>
          <a:lstStyle/>
          <a:p>
            <a:r>
              <a:rPr lang="en-US" dirty="0"/>
              <a:t>Different Types of Variables </a:t>
            </a:r>
          </a:p>
        </p:txBody>
      </p:sp>
      <p:sp>
        <p:nvSpPr>
          <p:cNvPr id="3" name="Content Placeholder 2">
            <a:extLst>
              <a:ext uri="{FF2B5EF4-FFF2-40B4-BE49-F238E27FC236}">
                <a16:creationId xmlns:a16="http://schemas.microsoft.com/office/drawing/2014/main" id="{92510CC5-209B-416A-B171-5A026CCFA910}"/>
              </a:ext>
            </a:extLst>
          </p:cNvPr>
          <p:cNvSpPr>
            <a:spLocks noGrp="1"/>
          </p:cNvSpPr>
          <p:nvPr>
            <p:ph idx="1"/>
          </p:nvPr>
        </p:nvSpPr>
        <p:spPr/>
        <p:txBody>
          <a:bodyPr/>
          <a:lstStyle/>
          <a:p>
            <a:pPr marL="342900" lvl="0" indent="-342900" eaLnBrk="0" hangingPunct="0">
              <a:lnSpc>
                <a:spcPct val="100000"/>
              </a:lnSpc>
              <a:spcBef>
                <a:spcPct val="20000"/>
              </a:spcBef>
              <a:buClr>
                <a:srgbClr val="973735"/>
              </a:buClr>
              <a:buSzPct val="50000"/>
              <a:buFont typeface="Wingdings" pitchFamily="2" charset="2"/>
              <a:buChar char="u"/>
              <a:defRPr/>
            </a:pPr>
            <a:r>
              <a:rPr lang="en-US" sz="1600" dirty="0"/>
              <a:t>Java programming language allows you to define different kind of variables that are categorized as follows:</a:t>
            </a:r>
          </a:p>
          <a:p>
            <a:pPr marL="342900" lvl="0" indent="-342900" eaLnBrk="0" hangingPunct="0">
              <a:lnSpc>
                <a:spcPct val="100000"/>
              </a:lnSpc>
              <a:spcBef>
                <a:spcPct val="20000"/>
              </a:spcBef>
              <a:buClr>
                <a:srgbClr val="973735"/>
              </a:buClr>
              <a:buSzPct val="50000"/>
              <a:buFont typeface="Wingdings" pitchFamily="2" charset="2"/>
              <a:buChar char="u"/>
              <a:defRPr/>
            </a:pPr>
            <a:r>
              <a:rPr lang="en-US" sz="1600" dirty="0"/>
              <a:t>The variables declared within the class can be instance variables or static variables.</a:t>
            </a:r>
          </a:p>
          <a:p>
            <a:endParaRPr lang="en-US" dirty="0"/>
          </a:p>
        </p:txBody>
      </p:sp>
      <p:pic>
        <p:nvPicPr>
          <p:cNvPr id="1026" name="Picture 2" descr="types of variables in java">
            <a:extLst>
              <a:ext uri="{FF2B5EF4-FFF2-40B4-BE49-F238E27FC236}">
                <a16:creationId xmlns:a16="http://schemas.microsoft.com/office/drawing/2014/main" id="{D23FE140-1731-45D6-A104-886EC482C5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8550" y="3196534"/>
            <a:ext cx="4914900" cy="3018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3931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2B5C8-78BD-40BC-B453-23D41735A7F6}"/>
              </a:ext>
            </a:extLst>
          </p:cNvPr>
          <p:cNvSpPr>
            <a:spLocks noGrp="1"/>
          </p:cNvSpPr>
          <p:nvPr>
            <p:ph type="title"/>
          </p:nvPr>
        </p:nvSpPr>
        <p:spPr>
          <a:xfrm>
            <a:off x="1066800" y="404038"/>
            <a:ext cx="10058400" cy="978196"/>
          </a:xfrm>
        </p:spPr>
        <p:txBody>
          <a:bodyPr>
            <a:noAutofit/>
          </a:bodyPr>
          <a:lstStyle/>
          <a:p>
            <a:r>
              <a:rPr lang="en-US" sz="2800" dirty="0"/>
              <a:t>Local Variable</a:t>
            </a:r>
            <a:br>
              <a:rPr lang="en-US" sz="2800" dirty="0"/>
            </a:br>
            <a:endParaRPr lang="en-US" sz="2800" dirty="0"/>
          </a:p>
        </p:txBody>
      </p:sp>
      <p:sp>
        <p:nvSpPr>
          <p:cNvPr id="3" name="Content Placeholder 2">
            <a:extLst>
              <a:ext uri="{FF2B5EF4-FFF2-40B4-BE49-F238E27FC236}">
                <a16:creationId xmlns:a16="http://schemas.microsoft.com/office/drawing/2014/main" id="{A58C76FC-9064-475C-8571-993E6C8D002E}"/>
              </a:ext>
            </a:extLst>
          </p:cNvPr>
          <p:cNvSpPr>
            <a:spLocks noGrp="1"/>
          </p:cNvSpPr>
          <p:nvPr>
            <p:ph idx="1"/>
          </p:nvPr>
        </p:nvSpPr>
        <p:spPr>
          <a:xfrm>
            <a:off x="1066800" y="1382234"/>
            <a:ext cx="10058400" cy="4912240"/>
          </a:xfrm>
        </p:spPr>
        <p:txBody>
          <a:bodyPr>
            <a:normAutofit fontScale="92500" lnSpcReduction="10000"/>
          </a:bodyPr>
          <a:lstStyle/>
          <a:p>
            <a:endParaRPr lang="en-US" sz="2000" dirty="0"/>
          </a:p>
          <a:p>
            <a:endParaRPr lang="en-US" sz="2000" dirty="0"/>
          </a:p>
          <a:p>
            <a:r>
              <a:rPr lang="en-US" sz="2000" dirty="0"/>
              <a:t>A variable declared inside the body of the method is called local variable. You can use this variable only within that method and the other methods in the class aren't even aware that the variable exists.</a:t>
            </a:r>
          </a:p>
          <a:p>
            <a:r>
              <a:rPr lang="en-US" sz="2000" dirty="0"/>
              <a:t>A local variable cannot be defined with "static" keyword.</a:t>
            </a:r>
          </a:p>
          <a:p>
            <a:r>
              <a:rPr lang="en-US" sz="2400" dirty="0"/>
              <a:t>The lifetime of these variables depends on the execution of methods. </a:t>
            </a:r>
          </a:p>
          <a:p>
            <a:r>
              <a:rPr lang="en-US" sz="2400" dirty="0"/>
              <a:t>This means memory is allocated for the variables when the method is invoked and destroyed when the method returns. </a:t>
            </a:r>
          </a:p>
          <a:p>
            <a:r>
              <a:rPr lang="en-US" sz="2400" dirty="0"/>
              <a:t>After the variables are destroyed, they are no longer in existence.</a:t>
            </a:r>
          </a:p>
          <a:p>
            <a:r>
              <a:rPr lang="en-US" sz="2400" dirty="0"/>
              <a:t>The </a:t>
            </a:r>
            <a:r>
              <a:rPr lang="en-US" sz="3000" dirty="0">
                <a:solidFill>
                  <a:srgbClr val="FF0000"/>
                </a:solidFill>
              </a:rPr>
              <a:t>parameter variables</a:t>
            </a:r>
            <a:r>
              <a:rPr lang="en-US" sz="2400" dirty="0"/>
              <a:t> are also treated as local variables which means their existence is till the method execution is completed. </a:t>
            </a:r>
          </a:p>
          <a:p>
            <a:endParaRPr lang="en-US" dirty="0"/>
          </a:p>
          <a:p>
            <a:endParaRPr lang="en-US" dirty="0"/>
          </a:p>
        </p:txBody>
      </p:sp>
      <p:grpSp>
        <p:nvGrpSpPr>
          <p:cNvPr id="4" name="Group 3">
            <a:extLst>
              <a:ext uri="{FF2B5EF4-FFF2-40B4-BE49-F238E27FC236}">
                <a16:creationId xmlns:a16="http://schemas.microsoft.com/office/drawing/2014/main" id="{ECDE9E0B-877B-438B-8EFA-920199805546}"/>
              </a:ext>
            </a:extLst>
          </p:cNvPr>
          <p:cNvGrpSpPr/>
          <p:nvPr/>
        </p:nvGrpSpPr>
        <p:grpSpPr>
          <a:xfrm>
            <a:off x="1352107" y="1465541"/>
            <a:ext cx="2133600" cy="457200"/>
            <a:chOff x="0" y="267999"/>
            <a:chExt cx="6096000" cy="936000"/>
          </a:xfrm>
          <a:solidFill>
            <a:schemeClr val="accent3">
              <a:lumMod val="50000"/>
            </a:schemeClr>
          </a:solidFill>
          <a:scene3d>
            <a:camera prst="orthographicFront"/>
            <a:lightRig rig="threePt" dir="t">
              <a:rot lat="0" lon="0" rev="7500000"/>
            </a:lightRig>
          </a:scene3d>
        </p:grpSpPr>
        <p:sp>
          <p:nvSpPr>
            <p:cNvPr id="5" name="Rounded Rectangle 7">
              <a:extLst>
                <a:ext uri="{FF2B5EF4-FFF2-40B4-BE49-F238E27FC236}">
                  <a16:creationId xmlns:a16="http://schemas.microsoft.com/office/drawing/2014/main" id="{3D59C136-DE96-4767-86CD-BDBE1F9D79E0}"/>
                </a:ext>
              </a:extLst>
            </p:cNvPr>
            <p:cNvSpPr/>
            <p:nvPr/>
          </p:nvSpPr>
          <p:spPr>
            <a:xfrm>
              <a:off x="0" y="267999"/>
              <a:ext cx="6096000" cy="936000"/>
            </a:xfrm>
            <a:prstGeom prst="roundRect">
              <a:avLst/>
            </a:prstGeom>
          </p:spPr>
          <p:style>
            <a:lnRef idx="0">
              <a:schemeClr val="accent4"/>
            </a:lnRef>
            <a:fillRef idx="3">
              <a:schemeClr val="accent4"/>
            </a:fillRef>
            <a:effectRef idx="3">
              <a:schemeClr val="accent4"/>
            </a:effectRef>
            <a:fontRef idx="minor">
              <a:schemeClr val="lt1"/>
            </a:fontRef>
          </p:style>
        </p:sp>
        <p:sp>
          <p:nvSpPr>
            <p:cNvPr id="6" name="Rounded Rectangle 4">
              <a:extLst>
                <a:ext uri="{FF2B5EF4-FFF2-40B4-BE49-F238E27FC236}">
                  <a16:creationId xmlns:a16="http://schemas.microsoft.com/office/drawing/2014/main" id="{B3E52B82-7B1D-499F-ACB8-369A5D7939A4}"/>
                </a:ext>
              </a:extLst>
            </p:cNvPr>
            <p:cNvSpPr/>
            <p:nvPr/>
          </p:nvSpPr>
          <p:spPr>
            <a:xfrm>
              <a:off x="45692" y="313691"/>
              <a:ext cx="6004616" cy="844616"/>
            </a:xfrm>
            <a:prstGeom prst="rect">
              <a:avLst/>
            </a:prstGeom>
          </p:spPr>
          <p:style>
            <a:lnRef idx="0">
              <a:schemeClr val="accent4"/>
            </a:lnRef>
            <a:fillRef idx="3">
              <a:schemeClr val="accent4"/>
            </a:fillRef>
            <a:effectRef idx="3">
              <a:schemeClr val="accent4"/>
            </a:effectRef>
            <a:fontRef idx="minor">
              <a:schemeClr val="lt1"/>
            </a:fontRef>
          </p:style>
          <p:txBody>
            <a:bodyPr spcFirstLastPara="0" vert="horz" wrap="square" lIns="152400" tIns="152400" rIns="152400" bIns="152400" numCol="1" spcCol="1270" anchor="ctr" anchorCtr="0">
              <a:noAutofit/>
            </a:bodyPr>
            <a:lstStyle/>
            <a:p>
              <a:pPr lvl="0" defTabSz="1778000">
                <a:lnSpc>
                  <a:spcPct val="90000"/>
                </a:lnSpc>
                <a:spcBef>
                  <a:spcPct val="0"/>
                </a:spcBef>
                <a:spcAft>
                  <a:spcPct val="35000"/>
                </a:spcAft>
              </a:pPr>
              <a:r>
                <a:rPr lang="en-US" sz="1800" b="1" dirty="0">
                  <a:latin typeface="Calibri" pitchFamily="34" charset="0"/>
                  <a:cs typeface="Calibri" pitchFamily="34" charset="0"/>
                </a:rPr>
                <a:t>Local variables</a:t>
              </a:r>
              <a:endParaRPr lang="en-IN" sz="1800" b="1" kern="1200" dirty="0">
                <a:latin typeface="Calibri" pitchFamily="34" charset="0"/>
                <a:cs typeface="Calibri" pitchFamily="34" charset="0"/>
              </a:endParaRPr>
            </a:p>
          </p:txBody>
        </p:sp>
      </p:grpSp>
    </p:spTree>
    <p:extLst>
      <p:ext uri="{BB962C8B-B14F-4D97-AF65-F5344CB8AC3E}">
        <p14:creationId xmlns:p14="http://schemas.microsoft.com/office/powerpoint/2010/main" val="7679241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745B92C-4D89-4324-B52D-E1F5F627B790}">
  <ds:schemaRefs>
    <ds:schemaRef ds:uri="http://schemas.microsoft.com/sharepoint/v3/contenttype/forms"/>
  </ds:schemaRefs>
</ds:datastoreItem>
</file>

<file path=customXml/itemProps2.xml><?xml version="1.0" encoding="utf-8"?>
<ds:datastoreItem xmlns:ds="http://schemas.openxmlformats.org/officeDocument/2006/customXml" ds:itemID="{E7228C0C-F774-4270-99CB-314B07EBFBE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E4487CEA-7875-4327-875F-CA3B32E800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{6D84D651-327D-484B-8D1D-4677CB17ABC4}tf78438558_wac</Template>
  <TotalTime>0</TotalTime>
  <Words>1250</Words>
  <Application>Microsoft Office PowerPoint</Application>
  <PresentationFormat>Widescreen</PresentationFormat>
  <Paragraphs>145</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vt:lpstr>
      <vt:lpstr>Century Gothic</vt:lpstr>
      <vt:lpstr>Courier New</vt:lpstr>
      <vt:lpstr>Garamond</vt:lpstr>
      <vt:lpstr>Wingdings</vt:lpstr>
      <vt:lpstr>SavonVTI</vt:lpstr>
      <vt:lpstr>Introduction to Variables &amp; Data types in java</vt:lpstr>
      <vt:lpstr>Objective </vt:lpstr>
      <vt:lpstr>Introduction</vt:lpstr>
      <vt:lpstr>Variables 1-2</vt:lpstr>
      <vt:lpstr>Variables 2-2</vt:lpstr>
      <vt:lpstr>Rules for Naming Variables 1-2</vt:lpstr>
      <vt:lpstr>Assigning Value to a Variable 1-2</vt:lpstr>
      <vt:lpstr>Different Types of Variables </vt:lpstr>
      <vt:lpstr>Local Variable </vt:lpstr>
      <vt:lpstr>PowerPoint Presentation</vt:lpstr>
      <vt:lpstr>Local Variable Example</vt:lpstr>
      <vt:lpstr>Static variable </vt:lpstr>
      <vt:lpstr>Data Types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2020-07-10T21:52:16Z</dcterms:created>
  <dcterms:modified xsi:type="dcterms:W3CDTF">2023-04-26T15:38:41Z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