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83" r:id="rId6"/>
    <p:sldId id="280" r:id="rId7"/>
    <p:sldId id="281" r:id="rId8"/>
    <p:sldId id="282" r:id="rId9"/>
    <p:sldId id="284" r:id="rId10"/>
    <p:sldId id="265" r:id="rId11"/>
    <p:sldId id="266" r:id="rId12"/>
    <p:sldId id="267" r:id="rId13"/>
    <p:sldId id="268" r:id="rId14"/>
    <p:sldId id="269" r:id="rId15"/>
    <p:sldId id="270" r:id="rId16"/>
    <p:sldId id="271" r:id="rId17"/>
    <p:sldId id="272" r:id="rId18"/>
    <p:sldId id="274" r:id="rId19"/>
    <p:sldId id="275" r:id="rId20"/>
    <p:sldId id="262" r:id="rId21"/>
    <p:sldId id="263" r:id="rId22"/>
    <p:sldId id="264" r:id="rId23"/>
    <p:sldId id="273" r:id="rId24"/>
    <p:sldId id="276" r:id="rId25"/>
    <p:sldId id="277" r:id="rId26"/>
    <p:sldId id="27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19"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4/24/2023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4/24/2023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4/24/2023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4/24/2023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4/24/2023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Introduction of Java and Computer</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Lecture 1</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FA4E-4989-4634-AAFB-FA476F38ACA5}"/>
              </a:ext>
            </a:extLst>
          </p:cNvPr>
          <p:cNvSpPr>
            <a:spLocks noGrp="1"/>
          </p:cNvSpPr>
          <p:nvPr>
            <p:ph type="title"/>
          </p:nvPr>
        </p:nvSpPr>
        <p:spPr/>
        <p:txBody>
          <a:bodyPr/>
          <a:lstStyle/>
          <a:p>
            <a:r>
              <a:rPr lang="en-GB" altLang="en-US" dirty="0"/>
              <a:t>The Central Processing Unit(CONTD)</a:t>
            </a:r>
            <a:endParaRPr lang="en-US" dirty="0"/>
          </a:p>
        </p:txBody>
      </p:sp>
      <p:sp>
        <p:nvSpPr>
          <p:cNvPr id="3" name="Content Placeholder 2">
            <a:extLst>
              <a:ext uri="{FF2B5EF4-FFF2-40B4-BE49-F238E27FC236}">
                <a16:creationId xmlns:a16="http://schemas.microsoft.com/office/drawing/2014/main" id="{672C3925-3631-4869-9B60-F13EEB329743}"/>
              </a:ext>
            </a:extLst>
          </p:cNvPr>
          <p:cNvSpPr>
            <a:spLocks noGrp="1"/>
          </p:cNvSpPr>
          <p:nvPr>
            <p:ph idx="1"/>
          </p:nvPr>
        </p:nvSpPr>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400" dirty="0"/>
              <a:t>The ALU performs calculations, billions per second</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400" dirty="0"/>
              <a:t>The CU controls or coordinates which calculations the ALU performs </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400" dirty="0"/>
              <a:t>The CPU clock determines how frequently the computer hardware executes instructions.  </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400" dirty="0"/>
              <a:t>A system’s hardware components are synchronized with the clock.  Every time the clock ticks, another hardware action occurs.  </a:t>
            </a:r>
          </a:p>
          <a:p>
            <a:endParaRPr lang="en-US" dirty="0"/>
          </a:p>
        </p:txBody>
      </p:sp>
    </p:spTree>
    <p:extLst>
      <p:ext uri="{BB962C8B-B14F-4D97-AF65-F5344CB8AC3E}">
        <p14:creationId xmlns:p14="http://schemas.microsoft.com/office/powerpoint/2010/main" val="3625367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68C5-7DDB-45EB-BCBC-2F47124BE0FA}"/>
              </a:ext>
            </a:extLst>
          </p:cNvPr>
          <p:cNvSpPr>
            <a:spLocks noGrp="1"/>
          </p:cNvSpPr>
          <p:nvPr>
            <p:ph type="title"/>
          </p:nvPr>
        </p:nvSpPr>
        <p:spPr/>
        <p:txBody>
          <a:bodyPr/>
          <a:lstStyle/>
          <a:p>
            <a:r>
              <a:rPr lang="en-GB" altLang="en-US" dirty="0"/>
              <a:t>Primary or Random Access Memory</a:t>
            </a:r>
            <a:endParaRPr lang="en-US" dirty="0"/>
          </a:p>
        </p:txBody>
      </p:sp>
      <p:sp>
        <p:nvSpPr>
          <p:cNvPr id="3" name="Content Placeholder 2">
            <a:extLst>
              <a:ext uri="{FF2B5EF4-FFF2-40B4-BE49-F238E27FC236}">
                <a16:creationId xmlns:a16="http://schemas.microsoft.com/office/drawing/2014/main" id="{19EE5A22-6D88-48F2-B795-3926869051DF}"/>
              </a:ext>
            </a:extLst>
          </p:cNvPr>
          <p:cNvSpPr>
            <a:spLocks noGrp="1"/>
          </p:cNvSpPr>
          <p:nvPr>
            <p:ph idx="1"/>
          </p:nvPr>
        </p:nvSpPr>
        <p:spPr/>
        <p:txBody>
          <a:bodyPr>
            <a:noAutofit/>
          </a:bodyPr>
          <a:lstStyle/>
          <a:p>
            <a:pPr>
              <a:lnSpc>
                <a:spcPct val="90000"/>
              </a:lnSpc>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400" dirty="0"/>
              <a:t>How Data is Stored </a:t>
            </a:r>
          </a:p>
          <a:p>
            <a:pPr>
              <a:lnSpc>
                <a:spcPct val="90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400" dirty="0"/>
              <a:t>binary format</a:t>
            </a:r>
          </a:p>
          <a:p>
            <a:pPr>
              <a:lnSpc>
                <a:spcPct val="90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400" dirty="0"/>
              <a:t>a sequence of 0’s and 1's called </a:t>
            </a:r>
            <a:r>
              <a:rPr lang="en-GB" altLang="en-US" sz="2400" i="1" dirty="0"/>
              <a:t>bits</a:t>
            </a:r>
            <a:r>
              <a:rPr lang="en-GB" altLang="en-US" sz="2400" dirty="0"/>
              <a:t>. </a:t>
            </a:r>
            <a:br>
              <a:rPr lang="en-GB" altLang="en-US" sz="2400" dirty="0"/>
            </a:br>
            <a:r>
              <a:rPr lang="en-GB" altLang="en-US" sz="2400" dirty="0"/>
              <a:t>  </a:t>
            </a:r>
          </a:p>
          <a:p>
            <a:pPr>
              <a:lnSpc>
                <a:spcPct val="90000"/>
              </a:lnSpc>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400" dirty="0"/>
              <a:t>ASCII encoding:</a:t>
            </a:r>
          </a:p>
          <a:p>
            <a:pPr>
              <a:lnSpc>
                <a:spcPct val="90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400" dirty="0"/>
              <a:t>   ‘a’ is represented by 01100001 </a:t>
            </a:r>
          </a:p>
          <a:p>
            <a:pPr>
              <a:lnSpc>
                <a:spcPct val="90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400" dirty="0"/>
              <a:t>   ‘b’ is encoded as 01100010   </a:t>
            </a:r>
          </a:p>
          <a:p>
            <a:pPr>
              <a:lnSpc>
                <a:spcPct val="90000"/>
              </a:lnSpc>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sz="2400" dirty="0"/>
          </a:p>
          <a:p>
            <a:pPr>
              <a:lnSpc>
                <a:spcPct val="90000"/>
              </a:lnSpc>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400" dirty="0"/>
              <a:t>A sequence of eight bits is called a </a:t>
            </a:r>
            <a:r>
              <a:rPr lang="en-GB" altLang="en-US" sz="2400" i="1" dirty="0"/>
              <a:t>byte</a:t>
            </a:r>
            <a:r>
              <a:rPr lang="en-GB" altLang="en-US" sz="2400" dirty="0"/>
              <a:t>.  </a:t>
            </a:r>
          </a:p>
          <a:p>
            <a:endParaRPr lang="en-US" sz="2400" dirty="0"/>
          </a:p>
        </p:txBody>
      </p:sp>
    </p:spTree>
    <p:extLst>
      <p:ext uri="{BB962C8B-B14F-4D97-AF65-F5344CB8AC3E}">
        <p14:creationId xmlns:p14="http://schemas.microsoft.com/office/powerpoint/2010/main" val="4241340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8501-45C7-40F3-A710-7711D301F391}"/>
              </a:ext>
            </a:extLst>
          </p:cNvPr>
          <p:cNvSpPr>
            <a:spLocks noGrp="1"/>
          </p:cNvSpPr>
          <p:nvPr>
            <p:ph type="title"/>
          </p:nvPr>
        </p:nvSpPr>
        <p:spPr/>
        <p:txBody>
          <a:bodyPr/>
          <a:lstStyle/>
          <a:p>
            <a:r>
              <a:rPr lang="en-GB" altLang="en-US" dirty="0"/>
              <a:t>Where Data Is Stored</a:t>
            </a:r>
            <a:endParaRPr lang="en-US" dirty="0"/>
          </a:p>
        </p:txBody>
      </p:sp>
      <p:sp>
        <p:nvSpPr>
          <p:cNvPr id="3" name="Content Placeholder 2">
            <a:extLst>
              <a:ext uri="{FF2B5EF4-FFF2-40B4-BE49-F238E27FC236}">
                <a16:creationId xmlns:a16="http://schemas.microsoft.com/office/drawing/2014/main" id="{3A5D3D2E-0672-45FF-9270-AF1A0689F0F2}"/>
              </a:ext>
            </a:extLst>
          </p:cNvPr>
          <p:cNvSpPr>
            <a:spLocks noGrp="1"/>
          </p:cNvSpPr>
          <p:nvPr>
            <p:ph idx="1"/>
          </p:nvPr>
        </p:nvSpPr>
        <p:spPr/>
        <p:txBody>
          <a:bodyPr/>
          <a:lstStyle/>
          <a:p>
            <a:pPr>
              <a:lnSpc>
                <a:spcPct val="90000"/>
              </a:lnSpc>
              <a:tabLst>
                <a:tab pos="656650" algn="l"/>
                <a:tab pos="1313299" algn="l"/>
                <a:tab pos="1969949" algn="l"/>
                <a:tab pos="2626599" algn="l"/>
                <a:tab pos="3283248" algn="l"/>
              </a:tabLst>
            </a:pPr>
            <a:r>
              <a:rPr lang="en-GB" altLang="en-US" sz="2000" dirty="0"/>
              <a:t>You can conceptualize RAM as a collection of storage cells or boxes, each capable of holding just a single byte of information.</a:t>
            </a:r>
          </a:p>
          <a:p>
            <a:pPr>
              <a:lnSpc>
                <a:spcPct val="90000"/>
              </a:lnSpc>
              <a:buNone/>
              <a:tabLst>
                <a:tab pos="656650" algn="l"/>
                <a:tab pos="1313299" algn="l"/>
                <a:tab pos="1969949" algn="l"/>
                <a:tab pos="2626599" algn="l"/>
                <a:tab pos="3283248" algn="l"/>
              </a:tabLst>
            </a:pPr>
            <a:endParaRPr lang="en-GB" altLang="en-US" sz="2000" dirty="0"/>
          </a:p>
          <a:p>
            <a:pPr>
              <a:lnSpc>
                <a:spcPct val="90000"/>
              </a:lnSpc>
              <a:tabLst>
                <a:tab pos="656650" algn="l"/>
                <a:tab pos="1313299" algn="l"/>
                <a:tab pos="1969949" algn="l"/>
                <a:tab pos="2626599" algn="l"/>
                <a:tab pos="3283248" algn="l"/>
              </a:tabLst>
            </a:pPr>
            <a:r>
              <a:rPr lang="en-GB" altLang="en-US" sz="2000" dirty="0"/>
              <a:t>A unique number, or memory address, identifies each such storage cell.</a:t>
            </a:r>
          </a:p>
          <a:p>
            <a:endParaRPr lang="en-US" dirty="0"/>
          </a:p>
        </p:txBody>
      </p:sp>
      <p:pic>
        <p:nvPicPr>
          <p:cNvPr id="4" name="Picture 6">
            <a:extLst>
              <a:ext uri="{FF2B5EF4-FFF2-40B4-BE49-F238E27FC236}">
                <a16:creationId xmlns:a16="http://schemas.microsoft.com/office/drawing/2014/main" id="{1D1AED7D-CAC2-4FE0-9C55-E74BC81DBE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040" y="3657600"/>
            <a:ext cx="5391360" cy="229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955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E1FD6-AC7C-4494-87C0-B61091D315FB}"/>
              </a:ext>
            </a:extLst>
          </p:cNvPr>
          <p:cNvSpPr>
            <a:spLocks noGrp="1"/>
          </p:cNvSpPr>
          <p:nvPr>
            <p:ph type="title"/>
          </p:nvPr>
        </p:nvSpPr>
        <p:spPr/>
        <p:txBody>
          <a:bodyPr/>
          <a:lstStyle/>
          <a:p>
            <a:r>
              <a:rPr lang="en-GB" altLang="en-US" dirty="0"/>
              <a:t>Input/output Devices </a:t>
            </a:r>
            <a:endParaRPr lang="en-US" dirty="0"/>
          </a:p>
        </p:txBody>
      </p:sp>
      <p:sp>
        <p:nvSpPr>
          <p:cNvPr id="3" name="Content Placeholder 2">
            <a:extLst>
              <a:ext uri="{FF2B5EF4-FFF2-40B4-BE49-F238E27FC236}">
                <a16:creationId xmlns:a16="http://schemas.microsoft.com/office/drawing/2014/main" id="{32E2DA3C-E3D0-436B-9477-4BAB058441F8}"/>
              </a:ext>
            </a:extLst>
          </p:cNvPr>
          <p:cNvSpPr>
            <a:spLocks noGrp="1"/>
          </p:cNvSpPr>
          <p:nvPr>
            <p:ph idx="1"/>
          </p:nvPr>
        </p:nvSpPr>
        <p:spPr/>
        <p:txBody>
          <a:bodyPr/>
          <a:lstStyle/>
          <a:p>
            <a:pPr>
              <a:buNone/>
              <a:tabLst>
                <a:tab pos="656650" algn="l"/>
                <a:tab pos="1313299" algn="l"/>
                <a:tab pos="1969949" algn="l"/>
                <a:tab pos="2626599" algn="l"/>
                <a:tab pos="3283248" algn="l"/>
              </a:tabLst>
            </a:pPr>
            <a:r>
              <a:rPr lang="en-GB" altLang="en-US" sz="2000" dirty="0"/>
              <a:t>Standard input devices:</a:t>
            </a:r>
          </a:p>
          <a:p>
            <a:pPr>
              <a:buNone/>
              <a:tabLst>
                <a:tab pos="656650" algn="l"/>
                <a:tab pos="1313299" algn="l"/>
                <a:tab pos="1969949" algn="l"/>
                <a:tab pos="2626599" algn="l"/>
                <a:tab pos="3283248" algn="l"/>
              </a:tabLst>
            </a:pPr>
            <a:endParaRPr lang="en-GB" altLang="en-US" sz="2000" dirty="0"/>
          </a:p>
          <a:p>
            <a:pPr>
              <a:tabLst>
                <a:tab pos="656650" algn="l"/>
                <a:tab pos="1313299" algn="l"/>
                <a:tab pos="1969949" algn="l"/>
                <a:tab pos="2626599" algn="l"/>
                <a:tab pos="3283248" algn="l"/>
              </a:tabLst>
            </a:pPr>
            <a:r>
              <a:rPr lang="en-GB" altLang="en-US" sz="2000" dirty="0"/>
              <a:t>keyboards</a:t>
            </a:r>
          </a:p>
          <a:p>
            <a:pPr>
              <a:tabLst>
                <a:tab pos="656650" algn="l"/>
                <a:tab pos="1313299" algn="l"/>
                <a:tab pos="1969949" algn="l"/>
                <a:tab pos="2626599" algn="l"/>
                <a:tab pos="3283248" algn="l"/>
              </a:tabLst>
            </a:pPr>
            <a:r>
              <a:rPr lang="en-GB" altLang="en-US" sz="2000" dirty="0" err="1"/>
              <a:t>mouses</a:t>
            </a:r>
            <a:r>
              <a:rPr lang="en-GB" altLang="en-US" sz="2000" dirty="0"/>
              <a:t> </a:t>
            </a:r>
          </a:p>
          <a:p>
            <a:pPr>
              <a:tabLst>
                <a:tab pos="656650" algn="l"/>
                <a:tab pos="1313299" algn="l"/>
                <a:tab pos="1969949" algn="l"/>
                <a:tab pos="2626599" algn="l"/>
                <a:tab pos="3283248" algn="l"/>
              </a:tabLst>
            </a:pPr>
            <a:r>
              <a:rPr lang="en-GB" altLang="en-US" sz="2000" dirty="0"/>
              <a:t>joysticks </a:t>
            </a:r>
          </a:p>
          <a:p>
            <a:pPr>
              <a:tabLst>
                <a:tab pos="656650" algn="l"/>
                <a:tab pos="1313299" algn="l"/>
                <a:tab pos="1969949" algn="l"/>
                <a:tab pos="2626599" algn="l"/>
                <a:tab pos="3283248" algn="l"/>
              </a:tabLst>
            </a:pPr>
            <a:r>
              <a:rPr lang="en-GB" altLang="en-US" sz="2000" dirty="0"/>
              <a:t>stylus pens </a:t>
            </a:r>
          </a:p>
          <a:p>
            <a:pPr>
              <a:tabLst>
                <a:tab pos="656650" algn="l"/>
                <a:tab pos="1313299" algn="l"/>
                <a:tab pos="1969949" algn="l"/>
                <a:tab pos="2626599" algn="l"/>
                <a:tab pos="3283248" algn="l"/>
              </a:tabLst>
            </a:pPr>
            <a:r>
              <a:rPr lang="en-GB" altLang="en-US" sz="2000" dirty="0"/>
              <a:t>cameras </a:t>
            </a:r>
          </a:p>
          <a:p>
            <a:pPr>
              <a:tabLst>
                <a:tab pos="656650" algn="l"/>
                <a:tab pos="1313299" algn="l"/>
                <a:tab pos="1969949" algn="l"/>
                <a:tab pos="2626599" algn="l"/>
                <a:tab pos="3283248" algn="l"/>
              </a:tabLst>
            </a:pPr>
            <a:r>
              <a:rPr lang="en-GB" altLang="en-US" sz="2000" dirty="0"/>
              <a:t>microphones  </a:t>
            </a:r>
          </a:p>
          <a:p>
            <a:endParaRPr lang="en-US" dirty="0"/>
          </a:p>
        </p:txBody>
      </p:sp>
      <p:sp>
        <p:nvSpPr>
          <p:cNvPr id="5" name="Rectangle 3">
            <a:extLst>
              <a:ext uri="{FF2B5EF4-FFF2-40B4-BE49-F238E27FC236}">
                <a16:creationId xmlns:a16="http://schemas.microsoft.com/office/drawing/2014/main" id="{F030B0E9-0258-4AF4-BAF7-38DEE3F478BE}"/>
              </a:ext>
            </a:extLst>
          </p:cNvPr>
          <p:cNvSpPr txBox="1">
            <a:spLocks noChangeArrowheads="1"/>
          </p:cNvSpPr>
          <p:nvPr/>
        </p:nvSpPr>
        <p:spPr>
          <a:xfrm>
            <a:off x="5303874" y="2103120"/>
            <a:ext cx="3811587" cy="2936713"/>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Font typeface="Garamond" pitchFamily="18" charset="0"/>
              <a:buNone/>
              <a:tabLst>
                <a:tab pos="656650" algn="l"/>
                <a:tab pos="1313299" algn="l"/>
                <a:tab pos="1969949" algn="l"/>
                <a:tab pos="2626599" algn="l"/>
                <a:tab pos="3283248" algn="l"/>
              </a:tabLst>
            </a:pPr>
            <a:r>
              <a:rPr lang="en-GB" altLang="en-US" sz="2400" dirty="0"/>
              <a:t>Output devices: </a:t>
            </a:r>
          </a:p>
          <a:p>
            <a:pPr>
              <a:buFont typeface="Garamond" pitchFamily="18" charset="0"/>
              <a:buNone/>
              <a:tabLst>
                <a:tab pos="656650" algn="l"/>
                <a:tab pos="1313299" algn="l"/>
                <a:tab pos="1969949" algn="l"/>
                <a:tab pos="2626599" algn="l"/>
                <a:tab pos="3283248" algn="l"/>
              </a:tabLst>
            </a:pPr>
            <a:endParaRPr lang="en-GB" altLang="en-US" sz="2400" dirty="0"/>
          </a:p>
          <a:p>
            <a:pPr>
              <a:tabLst>
                <a:tab pos="656650" algn="l"/>
                <a:tab pos="1313299" algn="l"/>
                <a:tab pos="1969949" algn="l"/>
                <a:tab pos="2626599" algn="l"/>
                <a:tab pos="3283248" algn="l"/>
              </a:tabLst>
            </a:pPr>
            <a:r>
              <a:rPr lang="en-GB" altLang="en-US" sz="2400" dirty="0"/>
              <a:t>monitors</a:t>
            </a:r>
          </a:p>
          <a:p>
            <a:pPr>
              <a:tabLst>
                <a:tab pos="656650" algn="l"/>
                <a:tab pos="1313299" algn="l"/>
                <a:tab pos="1969949" algn="l"/>
                <a:tab pos="2626599" algn="l"/>
                <a:tab pos="3283248" algn="l"/>
              </a:tabLst>
            </a:pPr>
            <a:r>
              <a:rPr lang="en-GB" altLang="en-US" sz="2400" dirty="0"/>
              <a:t>printers</a:t>
            </a:r>
          </a:p>
          <a:p>
            <a:pPr>
              <a:tabLst>
                <a:tab pos="656650" algn="l"/>
                <a:tab pos="1313299" algn="l"/>
                <a:tab pos="1969949" algn="l"/>
                <a:tab pos="2626599" algn="l"/>
                <a:tab pos="3283248" algn="l"/>
              </a:tabLst>
            </a:pPr>
            <a:r>
              <a:rPr lang="en-GB" altLang="en-US" sz="2400" dirty="0"/>
              <a:t>speakers</a:t>
            </a:r>
          </a:p>
          <a:p>
            <a:pPr>
              <a:buFont typeface="Garamond" pitchFamily="18" charset="0"/>
              <a:buNone/>
              <a:tabLst>
                <a:tab pos="656650" algn="l"/>
                <a:tab pos="1313299" algn="l"/>
                <a:tab pos="1969949" algn="l"/>
                <a:tab pos="2626599" algn="l"/>
                <a:tab pos="3283248" algn="l"/>
              </a:tabLst>
            </a:pPr>
            <a:r>
              <a:rPr lang="en-GB" altLang="en-US" sz="2400" dirty="0"/>
              <a:t> </a:t>
            </a:r>
          </a:p>
        </p:txBody>
      </p:sp>
    </p:spTree>
    <p:extLst>
      <p:ext uri="{BB962C8B-B14F-4D97-AF65-F5344CB8AC3E}">
        <p14:creationId xmlns:p14="http://schemas.microsoft.com/office/powerpoint/2010/main" val="24122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3811-37AC-498D-9617-5CCBE75B3630}"/>
              </a:ext>
            </a:extLst>
          </p:cNvPr>
          <p:cNvSpPr>
            <a:spLocks noGrp="1"/>
          </p:cNvSpPr>
          <p:nvPr>
            <p:ph type="title"/>
          </p:nvPr>
        </p:nvSpPr>
        <p:spPr/>
        <p:txBody>
          <a:bodyPr/>
          <a:lstStyle/>
          <a:p>
            <a:r>
              <a:rPr lang="en-GB" altLang="en-US" dirty="0"/>
              <a:t>The Software </a:t>
            </a:r>
            <a:endParaRPr lang="en-US" dirty="0"/>
          </a:p>
        </p:txBody>
      </p:sp>
      <p:sp>
        <p:nvSpPr>
          <p:cNvPr id="3" name="Content Placeholder 2">
            <a:extLst>
              <a:ext uri="{FF2B5EF4-FFF2-40B4-BE49-F238E27FC236}">
                <a16:creationId xmlns:a16="http://schemas.microsoft.com/office/drawing/2014/main" id="{2A5E6D2A-4169-4BDA-807C-5D9CDEC866D6}"/>
              </a:ext>
            </a:extLst>
          </p:cNvPr>
          <p:cNvSpPr>
            <a:spLocks noGrp="1"/>
          </p:cNvSpPr>
          <p:nvPr>
            <p:ph idx="1"/>
          </p:nvPr>
        </p:nvSpPr>
        <p:spPr/>
        <p:txBody>
          <a:bodyPr>
            <a:normAutofit fontScale="85000" lnSpcReduction="20000"/>
          </a:bodyPr>
          <a:lstStyle/>
          <a:p>
            <a:pPr marL="0" indent="0">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400" b="1" dirty="0"/>
              <a:t>Software</a:t>
            </a:r>
            <a:r>
              <a:rPr lang="en-US" sz="2400" dirty="0"/>
              <a:t> is a set of instructions, data or programs used to operate computers and execute specific tasks. Opposite of hardware, which describes the physical aspects of a computer, </a:t>
            </a:r>
            <a:r>
              <a:rPr lang="en-US" sz="2400" b="1" dirty="0"/>
              <a:t>software</a:t>
            </a:r>
            <a:r>
              <a:rPr lang="en-US" sz="2400" dirty="0"/>
              <a:t> is a generic term used to refer to applications, scripts and programs that run on a device.</a:t>
            </a:r>
          </a:p>
          <a:p>
            <a:pPr marL="0" indent="0">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400" dirty="0"/>
              <a:t>The programs that run on a computer are collectively known as software.  Word processors, internet browsers, editors, database management systems, computer games, and spreadsheets are all part of your computer's software library.</a:t>
            </a:r>
          </a:p>
          <a:p>
            <a:pPr>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sz="2400" dirty="0"/>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400" dirty="0"/>
              <a:t>When you turn on or boot your computer, a program called the operating system automatically runs.  This special program provides an interface between you and your computer. </a:t>
            </a:r>
          </a:p>
          <a:p>
            <a:endParaRPr lang="en-US" dirty="0"/>
          </a:p>
        </p:txBody>
      </p:sp>
    </p:spTree>
    <p:extLst>
      <p:ext uri="{BB962C8B-B14F-4D97-AF65-F5344CB8AC3E}">
        <p14:creationId xmlns:p14="http://schemas.microsoft.com/office/powerpoint/2010/main" val="205750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DF1C3-65B6-401D-96C9-CDD8CE7E7C14}"/>
              </a:ext>
            </a:extLst>
          </p:cNvPr>
          <p:cNvSpPr>
            <a:spLocks noGrp="1"/>
          </p:cNvSpPr>
          <p:nvPr>
            <p:ph type="title"/>
          </p:nvPr>
        </p:nvSpPr>
        <p:spPr/>
        <p:txBody>
          <a:bodyPr/>
          <a:lstStyle/>
          <a:p>
            <a:r>
              <a:rPr lang="en-US" dirty="0"/>
              <a:t>Types Of Languages	</a:t>
            </a:r>
          </a:p>
        </p:txBody>
      </p:sp>
      <p:sp>
        <p:nvSpPr>
          <p:cNvPr id="3" name="Content Placeholder 2">
            <a:extLst>
              <a:ext uri="{FF2B5EF4-FFF2-40B4-BE49-F238E27FC236}">
                <a16:creationId xmlns:a16="http://schemas.microsoft.com/office/drawing/2014/main" id="{BEAC1E6A-DC7E-4330-A9EC-DBEB52DE9648}"/>
              </a:ext>
            </a:extLst>
          </p:cNvPr>
          <p:cNvSpPr>
            <a:spLocks noGrp="1"/>
          </p:cNvSpPr>
          <p:nvPr>
            <p:ph idx="1"/>
          </p:nvPr>
        </p:nvSpPr>
        <p:spPr/>
        <p:txBody>
          <a:bodyPr/>
          <a:lstStyle/>
          <a:p>
            <a:r>
              <a:rPr lang="en-US" sz="1800" dirty="0">
                <a:latin typeface="Century Gothic (Body)"/>
              </a:rPr>
              <a:t>Procedural Language</a:t>
            </a:r>
          </a:p>
          <a:p>
            <a:pPr marL="0" indent="0" algn="ctr">
              <a:buNone/>
            </a:pPr>
            <a:r>
              <a:rPr lang="en-US" sz="1800" dirty="0">
                <a:latin typeface="Century Gothic (Body)"/>
              </a:rPr>
              <a:t>In procedural languages, the program code is written as a sequence of instructions. User has to specify “what to do” and also “how to do” (step by step procedure). These instructions are executed in the sequential order. These instructions are written to solve specific problems.</a:t>
            </a:r>
          </a:p>
          <a:p>
            <a:pPr marL="0" indent="0">
              <a:buNone/>
            </a:pPr>
            <a:r>
              <a:rPr lang="en-US" altLang="en-US" sz="1800" b="1" dirty="0">
                <a:latin typeface="Century Gothic (Body)"/>
              </a:rPr>
              <a:t>Examples of Procedural languages:</a:t>
            </a:r>
          </a:p>
          <a:p>
            <a:pPr>
              <a:buFont typeface="Wingdings" panose="05000000000000000000" pitchFamily="2" charset="2"/>
              <a:buChar char="v"/>
            </a:pPr>
            <a:r>
              <a:rPr lang="en-US" altLang="en-US" sz="1800" dirty="0">
                <a:latin typeface="Century Gothic (Body)"/>
              </a:rPr>
              <a:t>FORTRAN</a:t>
            </a:r>
          </a:p>
          <a:p>
            <a:pPr>
              <a:buFont typeface="Wingdings" panose="05000000000000000000" pitchFamily="2" charset="2"/>
              <a:buChar char="v"/>
            </a:pPr>
            <a:r>
              <a:rPr lang="en-US" altLang="en-US" sz="1800" dirty="0">
                <a:latin typeface="Century Gothic (Body)"/>
              </a:rPr>
              <a:t>COBOL</a:t>
            </a:r>
          </a:p>
          <a:p>
            <a:pPr>
              <a:buFont typeface="Wingdings" panose="05000000000000000000" pitchFamily="2" charset="2"/>
              <a:buChar char="v"/>
            </a:pPr>
            <a:r>
              <a:rPr lang="en-US" altLang="en-US" sz="1800" dirty="0">
                <a:latin typeface="Century Gothic (Body)"/>
              </a:rPr>
              <a:t>JAVA</a:t>
            </a:r>
          </a:p>
          <a:p>
            <a:pPr>
              <a:buFont typeface="Wingdings" panose="05000000000000000000" pitchFamily="2" charset="2"/>
              <a:buChar char="v"/>
            </a:pPr>
            <a:r>
              <a:rPr lang="en-US" altLang="en-US" sz="1800" dirty="0">
                <a:latin typeface="Century Gothic (Body)"/>
              </a:rPr>
              <a:t>C++</a:t>
            </a:r>
          </a:p>
          <a:p>
            <a:pPr marL="0" indent="0">
              <a:buNone/>
            </a:pPr>
            <a:endParaRPr lang="en-US" dirty="0"/>
          </a:p>
        </p:txBody>
      </p:sp>
    </p:spTree>
    <p:extLst>
      <p:ext uri="{BB962C8B-B14F-4D97-AF65-F5344CB8AC3E}">
        <p14:creationId xmlns:p14="http://schemas.microsoft.com/office/powerpoint/2010/main" val="1777374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D23E-9FCD-453C-95FE-F3089658677C}"/>
              </a:ext>
            </a:extLst>
          </p:cNvPr>
          <p:cNvSpPr>
            <a:spLocks noGrp="1"/>
          </p:cNvSpPr>
          <p:nvPr>
            <p:ph type="title"/>
          </p:nvPr>
        </p:nvSpPr>
        <p:spPr/>
        <p:txBody>
          <a:bodyPr/>
          <a:lstStyle/>
          <a:p>
            <a:r>
              <a:rPr lang="en-US" dirty="0"/>
              <a:t>Types Of Languages	</a:t>
            </a:r>
          </a:p>
        </p:txBody>
      </p:sp>
      <p:sp>
        <p:nvSpPr>
          <p:cNvPr id="3" name="Content Placeholder 2">
            <a:extLst>
              <a:ext uri="{FF2B5EF4-FFF2-40B4-BE49-F238E27FC236}">
                <a16:creationId xmlns:a16="http://schemas.microsoft.com/office/drawing/2014/main" id="{67FCD612-031D-4602-BDB2-3CF68021CA29}"/>
              </a:ext>
            </a:extLst>
          </p:cNvPr>
          <p:cNvSpPr>
            <a:spLocks noGrp="1"/>
          </p:cNvSpPr>
          <p:nvPr>
            <p:ph idx="1"/>
          </p:nvPr>
        </p:nvSpPr>
        <p:spPr/>
        <p:txBody>
          <a:bodyPr>
            <a:normAutofit/>
          </a:bodyPr>
          <a:lstStyle/>
          <a:p>
            <a:r>
              <a:rPr lang="en-US" sz="2000" dirty="0">
                <a:latin typeface="Century Gothic (Body)"/>
              </a:rPr>
              <a:t>Non-Procedural Language:</a:t>
            </a:r>
            <a:br>
              <a:rPr lang="en-US" sz="2000" dirty="0">
                <a:latin typeface="Century Gothic (Body)"/>
              </a:rPr>
            </a:br>
            <a:r>
              <a:rPr lang="en-US" sz="2000" dirty="0">
                <a:latin typeface="Century Gothic (Body)"/>
              </a:rPr>
              <a:t>In the non-procedural languages, the user has to specify only “what to do” and not “how to do”. It is also known as an applicative or functional language. It involves the development of the functions from other functions to construct more complex functions.</a:t>
            </a:r>
          </a:p>
          <a:p>
            <a:r>
              <a:rPr lang="en-US" sz="2000" dirty="0">
                <a:latin typeface="Century Gothic (Body)"/>
              </a:rPr>
              <a:t>Examples of Non-Procedural languages:</a:t>
            </a:r>
          </a:p>
          <a:p>
            <a:r>
              <a:rPr lang="en-US" sz="2000" dirty="0">
                <a:latin typeface="Century Gothic (Body)"/>
              </a:rPr>
              <a:t>SQL</a:t>
            </a:r>
          </a:p>
          <a:p>
            <a:r>
              <a:rPr lang="en-US" sz="2000" dirty="0">
                <a:latin typeface="Century Gothic (Body)"/>
              </a:rPr>
              <a:t> PROLOG</a:t>
            </a:r>
          </a:p>
          <a:p>
            <a:r>
              <a:rPr lang="en-US" sz="2000" dirty="0">
                <a:latin typeface="Century Gothic (Body)"/>
              </a:rPr>
              <a:t> LISP.</a:t>
            </a:r>
          </a:p>
          <a:p>
            <a:endParaRPr lang="en-US" sz="2000" dirty="0">
              <a:latin typeface="Century Gothic (Body)"/>
            </a:endParaRPr>
          </a:p>
        </p:txBody>
      </p:sp>
    </p:spTree>
    <p:extLst>
      <p:ext uri="{BB962C8B-B14F-4D97-AF65-F5344CB8AC3E}">
        <p14:creationId xmlns:p14="http://schemas.microsoft.com/office/powerpoint/2010/main" val="2676352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FE836-7D56-4D34-9448-04076CD696E1}"/>
              </a:ext>
            </a:extLst>
          </p:cNvPr>
          <p:cNvSpPr>
            <a:spLocks noGrp="1"/>
          </p:cNvSpPr>
          <p:nvPr>
            <p:ph type="title"/>
          </p:nvPr>
        </p:nvSpPr>
        <p:spPr/>
        <p:txBody>
          <a:bodyPr/>
          <a:lstStyle/>
          <a:p>
            <a:r>
              <a:rPr lang="en-US" dirty="0"/>
              <a:t>What is Programming Languages?</a:t>
            </a:r>
          </a:p>
        </p:txBody>
      </p:sp>
      <p:sp>
        <p:nvSpPr>
          <p:cNvPr id="3" name="Content Placeholder 2">
            <a:extLst>
              <a:ext uri="{FF2B5EF4-FFF2-40B4-BE49-F238E27FC236}">
                <a16:creationId xmlns:a16="http://schemas.microsoft.com/office/drawing/2014/main" id="{D4FF7FD7-8052-4642-9D24-67D3F07EC47F}"/>
              </a:ext>
            </a:extLst>
          </p:cNvPr>
          <p:cNvSpPr>
            <a:spLocks noGrp="1"/>
          </p:cNvSpPr>
          <p:nvPr>
            <p:ph idx="1"/>
          </p:nvPr>
        </p:nvSpPr>
        <p:spPr/>
        <p:txBody>
          <a:bodyPr/>
          <a:lstStyle/>
          <a:p>
            <a:r>
              <a:rPr lang="en-US" dirty="0"/>
              <a:t>A </a:t>
            </a:r>
            <a:r>
              <a:rPr lang="en-US" b="1" dirty="0"/>
              <a:t>programming language</a:t>
            </a:r>
            <a:r>
              <a:rPr lang="en-US" dirty="0"/>
              <a:t> is a computer language programmers use to develop </a:t>
            </a:r>
          </a:p>
          <a:p>
            <a:r>
              <a:rPr lang="en-US" dirty="0"/>
              <a:t>software programs,</a:t>
            </a:r>
          </a:p>
          <a:p>
            <a:r>
              <a:rPr lang="en-US" dirty="0"/>
              <a:t> scripts</a:t>
            </a:r>
          </a:p>
          <a:p>
            <a:r>
              <a:rPr lang="en-US" dirty="0"/>
              <a:t>sets of instructions for computers to  execute.</a:t>
            </a:r>
            <a:br>
              <a:rPr lang="en-US" dirty="0"/>
            </a:br>
            <a:endParaRPr lang="en-US" dirty="0"/>
          </a:p>
          <a:p>
            <a:pPr marL="2271400" lvl="8" indent="0">
              <a:buNone/>
            </a:pPr>
            <a:r>
              <a:rPr lang="en-US" dirty="0"/>
              <a:t>		</a:t>
            </a:r>
            <a:r>
              <a:rPr lang="en-US" sz="2400" dirty="0"/>
              <a:t> OR</a:t>
            </a:r>
          </a:p>
          <a:p>
            <a:endParaRPr lang="en-US" dirty="0"/>
          </a:p>
          <a:p>
            <a:r>
              <a:rPr lang="en-US" dirty="0"/>
              <a:t>like writing a paragraph of instruction or creating a to-do list to computers. Unlike us humans, the to-do list and instructions you write for the computer has to be extremely detailed and written in some logic.</a:t>
            </a:r>
            <a:endParaRPr lang="en-US" sz="3200" dirty="0"/>
          </a:p>
        </p:txBody>
      </p:sp>
    </p:spTree>
    <p:extLst>
      <p:ext uri="{BB962C8B-B14F-4D97-AF65-F5344CB8AC3E}">
        <p14:creationId xmlns:p14="http://schemas.microsoft.com/office/powerpoint/2010/main" val="3762732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53A6C-C920-497E-89C6-1FD13D1ACFB8}"/>
              </a:ext>
            </a:extLst>
          </p:cNvPr>
          <p:cNvSpPr>
            <a:spLocks noGrp="1"/>
          </p:cNvSpPr>
          <p:nvPr>
            <p:ph type="title"/>
          </p:nvPr>
        </p:nvSpPr>
        <p:spPr/>
        <p:txBody>
          <a:bodyPr/>
          <a:lstStyle/>
          <a:p>
            <a:r>
              <a:rPr lang="en-US" dirty="0"/>
              <a:t>Uses of Programming Languages</a:t>
            </a:r>
            <a:br>
              <a:rPr lang="en-US" dirty="0"/>
            </a:br>
            <a:endParaRPr lang="en-US" dirty="0"/>
          </a:p>
        </p:txBody>
      </p:sp>
      <p:sp>
        <p:nvSpPr>
          <p:cNvPr id="3" name="Content Placeholder 2">
            <a:extLst>
              <a:ext uri="{FF2B5EF4-FFF2-40B4-BE49-F238E27FC236}">
                <a16:creationId xmlns:a16="http://schemas.microsoft.com/office/drawing/2014/main" id="{16E99B41-9523-41B7-B326-B80BAFF96F02}"/>
              </a:ext>
            </a:extLst>
          </p:cNvPr>
          <p:cNvSpPr>
            <a:spLocks noGrp="1"/>
          </p:cNvSpPr>
          <p:nvPr>
            <p:ph idx="1"/>
          </p:nvPr>
        </p:nvSpPr>
        <p:spPr>
          <a:xfrm>
            <a:off x="1066800" y="2103120"/>
            <a:ext cx="10448260" cy="4112286"/>
          </a:xfrm>
        </p:spPr>
        <p:txBody>
          <a:bodyPr>
            <a:normAutofit lnSpcReduction="10000"/>
          </a:bodyPr>
          <a:lstStyle/>
          <a:p>
            <a:br>
              <a:rPr lang="en-US" dirty="0"/>
            </a:br>
            <a:r>
              <a:rPr lang="en-US" dirty="0"/>
              <a:t>Web Development</a:t>
            </a:r>
          </a:p>
          <a:p>
            <a:pPr marL="0" indent="0">
              <a:buNone/>
            </a:pPr>
            <a:r>
              <a:rPr lang="en-US" dirty="0"/>
              <a:t>First, there’s </a:t>
            </a:r>
            <a:r>
              <a:rPr lang="en-US" b="1" dirty="0"/>
              <a:t>front-end development</a:t>
            </a:r>
          </a:p>
          <a:p>
            <a:pPr marL="0" indent="0">
              <a:buNone/>
            </a:pPr>
            <a:r>
              <a:rPr lang="en-US" sz="1800" dirty="0"/>
              <a:t>which is the part of web development that creates the application that runs on your browser and adjusts the styling, the colors, the interactions. Front-end basics start with HTML and CSS with use of JavaScript Angular &amp; React etc.</a:t>
            </a:r>
          </a:p>
          <a:p>
            <a:pPr marL="0" indent="0">
              <a:buNone/>
            </a:pPr>
            <a:r>
              <a:rPr lang="en-US" sz="1800" dirty="0"/>
              <a:t>Secondly , there’s </a:t>
            </a:r>
            <a:r>
              <a:rPr lang="en-US" sz="1800" b="1" dirty="0"/>
              <a:t>backend-end development</a:t>
            </a:r>
          </a:p>
          <a:p>
            <a:pPr marL="0" indent="0">
              <a:buNone/>
            </a:pPr>
            <a:r>
              <a:rPr lang="en-US" sz="1800" dirty="0"/>
              <a:t>which is related to the server, the computer that runs the website software and serves it to the world. It’s mostly concerned with routing, which pages to deliver to the user when they visit a certain URL, it also communicates with the database that stores the website’s information and sends this data over to the user.</a:t>
            </a:r>
          </a:p>
          <a:p>
            <a:pPr marL="0" indent="0">
              <a:buNone/>
            </a:pPr>
            <a:r>
              <a:rPr lang="en-US" sz="1800" b="1" dirty="0"/>
              <a:t>Java ,Php or Python  etc.</a:t>
            </a:r>
          </a:p>
          <a:p>
            <a:pPr marL="0" indent="0">
              <a:buNone/>
            </a:pPr>
            <a:endParaRPr lang="en-US" sz="1800" b="1" dirty="0"/>
          </a:p>
          <a:p>
            <a:pPr marL="0" indent="0">
              <a:buNone/>
            </a:pPr>
            <a:endParaRPr lang="en-US" sz="1800" dirty="0"/>
          </a:p>
          <a:p>
            <a:endParaRPr lang="en-US" dirty="0"/>
          </a:p>
        </p:txBody>
      </p:sp>
    </p:spTree>
    <p:extLst>
      <p:ext uri="{BB962C8B-B14F-4D97-AF65-F5344CB8AC3E}">
        <p14:creationId xmlns:p14="http://schemas.microsoft.com/office/powerpoint/2010/main" val="2628366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02C5-01B0-4B83-9231-996285C50729}"/>
              </a:ext>
            </a:extLst>
          </p:cNvPr>
          <p:cNvSpPr>
            <a:spLocks noGrp="1"/>
          </p:cNvSpPr>
          <p:nvPr>
            <p:ph type="title"/>
          </p:nvPr>
        </p:nvSpPr>
        <p:spPr/>
        <p:txBody>
          <a:bodyPr/>
          <a:lstStyle/>
          <a:p>
            <a:r>
              <a:rPr lang="en-US" dirty="0"/>
              <a:t>Uses of Programming Languages</a:t>
            </a:r>
            <a:br>
              <a:rPr lang="en-US" dirty="0"/>
            </a:br>
            <a:r>
              <a:rPr lang="en-US" dirty="0"/>
              <a:t>continue</a:t>
            </a:r>
          </a:p>
        </p:txBody>
      </p:sp>
      <p:sp>
        <p:nvSpPr>
          <p:cNvPr id="3" name="Content Placeholder 2">
            <a:extLst>
              <a:ext uri="{FF2B5EF4-FFF2-40B4-BE49-F238E27FC236}">
                <a16:creationId xmlns:a16="http://schemas.microsoft.com/office/drawing/2014/main" id="{E92D0324-8CE2-47E1-A1E9-83D5489ED565}"/>
              </a:ext>
            </a:extLst>
          </p:cNvPr>
          <p:cNvSpPr>
            <a:spLocks noGrp="1"/>
          </p:cNvSpPr>
          <p:nvPr>
            <p:ph idx="1"/>
          </p:nvPr>
        </p:nvSpPr>
        <p:spPr/>
        <p:txBody>
          <a:bodyPr>
            <a:normAutofit/>
          </a:bodyPr>
          <a:lstStyle/>
          <a:p>
            <a:r>
              <a:rPr lang="en-US" sz="2400" dirty="0"/>
              <a:t>Mobile Development</a:t>
            </a:r>
          </a:p>
          <a:p>
            <a:endParaRPr lang="en-US" sz="2400" dirty="0"/>
          </a:p>
          <a:p>
            <a:r>
              <a:rPr lang="en-US" sz="2400" dirty="0"/>
              <a:t>The most two common operating systems are Android and IOS. Android is most commonly used in Samsung while IOS is used in Apple. To create Android apps, you’d need either Java or Kotlin, and for creating IOS applications you’d need Objective-C or Swift. Recently, it became possible to create mobile applications for both Android and IOS using JavaScript or Dart.</a:t>
            </a:r>
          </a:p>
        </p:txBody>
      </p:sp>
    </p:spTree>
    <p:extLst>
      <p:ext uri="{BB962C8B-B14F-4D97-AF65-F5344CB8AC3E}">
        <p14:creationId xmlns:p14="http://schemas.microsoft.com/office/powerpoint/2010/main" val="2717889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Java &amp; why it is so important?</a:t>
            </a:r>
          </a:p>
        </p:txBody>
      </p:sp>
      <p:sp>
        <p:nvSpPr>
          <p:cNvPr id="3" name="Content Placeholder 2"/>
          <p:cNvSpPr>
            <a:spLocks noGrp="1"/>
          </p:cNvSpPr>
          <p:nvPr>
            <p:ph idx="1"/>
          </p:nvPr>
        </p:nvSpPr>
        <p:spPr/>
        <p:txBody>
          <a:bodyPr>
            <a:normAutofit/>
          </a:bodyPr>
          <a:lstStyle/>
          <a:p>
            <a:r>
              <a:rPr lang="en-US" sz="2000" dirty="0"/>
              <a:t>Java is a programming language and computing platform first released by Sun Microsystems in 1995. </a:t>
            </a:r>
          </a:p>
          <a:p>
            <a:r>
              <a:rPr lang="en-US" sz="2000" dirty="0"/>
              <a:t>There are lots of applications and websites that will not work unless you have Java installed, and more are created every day. </a:t>
            </a:r>
          </a:p>
          <a:p>
            <a:r>
              <a:rPr lang="en-US" sz="2000" dirty="0"/>
              <a:t>Java is fast, secure, and reliable. </a:t>
            </a:r>
          </a:p>
          <a:p>
            <a:r>
              <a:rPr lang="en-US" sz="2000" dirty="0"/>
              <a:t>From laptops to datacenters, game consoles to scientific supercomputers, cell phones to the Internet, Java is everywhere!</a:t>
            </a:r>
          </a:p>
        </p:txBody>
      </p:sp>
    </p:spTree>
    <p:extLst>
      <p:ext uri="{BB962C8B-B14F-4D97-AF65-F5344CB8AC3E}">
        <p14:creationId xmlns:p14="http://schemas.microsoft.com/office/powerpoint/2010/main" val="3831826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85F51-40B8-4EEC-9A93-D904C2E677F4}"/>
              </a:ext>
            </a:extLst>
          </p:cNvPr>
          <p:cNvSpPr>
            <a:spLocks noGrp="1"/>
          </p:cNvSpPr>
          <p:nvPr>
            <p:ph type="title"/>
          </p:nvPr>
        </p:nvSpPr>
        <p:spPr/>
        <p:txBody>
          <a:bodyPr/>
          <a:lstStyle/>
          <a:p>
            <a:r>
              <a:rPr lang="en-US" altLang="en-US" dirty="0"/>
              <a:t>Programming Languages Types</a:t>
            </a:r>
            <a:endParaRPr lang="en-US" dirty="0"/>
          </a:p>
        </p:txBody>
      </p:sp>
      <p:sp>
        <p:nvSpPr>
          <p:cNvPr id="3" name="Content Placeholder 2">
            <a:extLst>
              <a:ext uri="{FF2B5EF4-FFF2-40B4-BE49-F238E27FC236}">
                <a16:creationId xmlns:a16="http://schemas.microsoft.com/office/drawing/2014/main" id="{BF19891E-5078-467A-B252-D3D5CE289672}"/>
              </a:ext>
            </a:extLst>
          </p:cNvPr>
          <p:cNvSpPr>
            <a:spLocks noGrp="1"/>
          </p:cNvSpPr>
          <p:nvPr>
            <p:ph idx="1"/>
          </p:nvPr>
        </p:nvSpPr>
        <p:spPr/>
        <p:txBody>
          <a:bodyPr/>
          <a:lstStyle/>
          <a:p>
            <a:r>
              <a:rPr lang="en-US" sz="2400" b="1" dirty="0">
                <a:latin typeface="Century Gothic (Body)"/>
              </a:rPr>
              <a:t>Machine languages</a:t>
            </a:r>
          </a:p>
          <a:p>
            <a:endParaRPr lang="en-US" sz="2400" b="1" dirty="0">
              <a:latin typeface="Century Gothic (Body)"/>
            </a:endParaRPr>
          </a:p>
          <a:p>
            <a:endParaRPr lang="en-US" sz="2400" b="1" dirty="0">
              <a:latin typeface="Century Gothic (Body)"/>
            </a:endParaRPr>
          </a:p>
          <a:p>
            <a:r>
              <a:rPr lang="en-US" sz="2400" b="1" dirty="0">
                <a:latin typeface="Century Gothic (Body)"/>
              </a:rPr>
              <a:t>Assembly languages </a:t>
            </a:r>
          </a:p>
          <a:p>
            <a:endParaRPr lang="en-US" sz="2400" b="1" dirty="0">
              <a:latin typeface="Century Gothic (Body)"/>
            </a:endParaRPr>
          </a:p>
          <a:p>
            <a:r>
              <a:rPr lang="en-US" sz="2400" b="1" dirty="0">
                <a:latin typeface="Century Gothic (Body)"/>
              </a:rPr>
              <a:t>High-level languages </a:t>
            </a:r>
          </a:p>
          <a:p>
            <a:endParaRPr lang="en-US" dirty="0"/>
          </a:p>
        </p:txBody>
      </p:sp>
    </p:spTree>
    <p:extLst>
      <p:ext uri="{BB962C8B-B14F-4D97-AF65-F5344CB8AC3E}">
        <p14:creationId xmlns:p14="http://schemas.microsoft.com/office/powerpoint/2010/main" val="781737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8DAC-19B3-4F87-9BA7-BAF0183BFFF9}"/>
              </a:ext>
            </a:extLst>
          </p:cNvPr>
          <p:cNvSpPr>
            <a:spLocks noGrp="1"/>
          </p:cNvSpPr>
          <p:nvPr>
            <p:ph type="title"/>
          </p:nvPr>
        </p:nvSpPr>
        <p:spPr/>
        <p:txBody>
          <a:bodyPr/>
          <a:lstStyle/>
          <a:p>
            <a:r>
              <a:rPr lang="en-US" b="1" dirty="0">
                <a:latin typeface="Century Gothic (Body)"/>
              </a:rPr>
              <a:t>Machine languages</a:t>
            </a:r>
            <a:endParaRPr lang="en-US" dirty="0"/>
          </a:p>
        </p:txBody>
      </p:sp>
      <p:sp>
        <p:nvSpPr>
          <p:cNvPr id="3" name="Content Placeholder 2">
            <a:extLst>
              <a:ext uri="{FF2B5EF4-FFF2-40B4-BE49-F238E27FC236}">
                <a16:creationId xmlns:a16="http://schemas.microsoft.com/office/drawing/2014/main" id="{EBC682E7-A72B-4A4C-ACDC-614E9C3C5338}"/>
              </a:ext>
            </a:extLst>
          </p:cNvPr>
          <p:cNvSpPr>
            <a:spLocks noGrp="1"/>
          </p:cNvSpPr>
          <p:nvPr>
            <p:ph idx="1"/>
          </p:nvPr>
        </p:nvSpPr>
        <p:spPr/>
        <p:txBody>
          <a:bodyPr/>
          <a:lstStyle/>
          <a:p>
            <a:pPr>
              <a:spcAft>
                <a:spcPts val="1633"/>
              </a:spcAft>
              <a:buClr>
                <a:schemeClr val="tx2"/>
              </a:buClr>
              <a:buSzPct val="75000"/>
            </a:pPr>
            <a:r>
              <a:rPr lang="en-US" altLang="en-US" sz="2500" dirty="0">
                <a:solidFill>
                  <a:schemeClr val="tx2"/>
                </a:solidFill>
              </a:rPr>
              <a:t>Machine language </a:t>
            </a:r>
            <a:r>
              <a:rPr lang="en-US" altLang="en-US" sz="2500" dirty="0">
                <a:solidFill>
                  <a:schemeClr val="tx2"/>
                </a:solidFill>
                <a:cs typeface="Times New Roman" pitchFamily="18" charset="0"/>
              </a:rPr>
              <a:t>is a set of primitive instructions built into every computer. The instructions are in the form of binary code, so you have to enter binary codes for various instructions.</a:t>
            </a:r>
            <a:r>
              <a:rPr lang="en-US" altLang="en-US" sz="2500" dirty="0">
                <a:solidFill>
                  <a:schemeClr val="tx2"/>
                </a:solidFill>
              </a:rPr>
              <a:t> </a:t>
            </a:r>
            <a:r>
              <a:rPr lang="en-US" altLang="en-US" sz="2500" dirty="0">
                <a:solidFill>
                  <a:schemeClr val="tx2"/>
                </a:solidFill>
                <a:cs typeface="Times New Roman" pitchFamily="18" charset="0"/>
              </a:rPr>
              <a:t>Program with native machine language is a tedious process. Moreover the programs are highly difficult to read and modify. For example, to add two numbers, you might write an instruction in binary like this:</a:t>
            </a:r>
          </a:p>
          <a:p>
            <a:pPr lvl="1">
              <a:spcAft>
                <a:spcPts val="544"/>
              </a:spcAft>
              <a:buClr>
                <a:schemeClr val="tx1"/>
              </a:buClr>
            </a:pPr>
            <a:r>
              <a:rPr lang="en-US" altLang="en-US" sz="2500" dirty="0">
                <a:solidFill>
                  <a:schemeClr val="tx2"/>
                </a:solidFill>
                <a:latin typeface="Courier New" pitchFamily="49" charset="0"/>
                <a:cs typeface="Times New Roman" pitchFamily="18" charset="0"/>
              </a:rPr>
              <a:t>1101101010011010</a:t>
            </a:r>
            <a:endParaRPr lang="en-US" altLang="en-US" sz="2500" dirty="0">
              <a:solidFill>
                <a:schemeClr val="tx2"/>
              </a:solidFill>
              <a:latin typeface="Courier New" pitchFamily="49" charset="0"/>
            </a:endParaRPr>
          </a:p>
          <a:p>
            <a:endParaRPr lang="en-US" dirty="0"/>
          </a:p>
        </p:txBody>
      </p:sp>
    </p:spTree>
    <p:extLst>
      <p:ext uri="{BB962C8B-B14F-4D97-AF65-F5344CB8AC3E}">
        <p14:creationId xmlns:p14="http://schemas.microsoft.com/office/powerpoint/2010/main" val="1728992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9547-4F4A-41E2-BA27-8D53B47B0B37}"/>
              </a:ext>
            </a:extLst>
          </p:cNvPr>
          <p:cNvSpPr>
            <a:spLocks noGrp="1"/>
          </p:cNvSpPr>
          <p:nvPr>
            <p:ph type="title"/>
          </p:nvPr>
        </p:nvSpPr>
        <p:spPr/>
        <p:txBody>
          <a:bodyPr/>
          <a:lstStyle/>
          <a:p>
            <a:r>
              <a:rPr lang="en-US" b="1" dirty="0">
                <a:latin typeface="Century Gothic (Body)"/>
              </a:rPr>
              <a:t>Assembly languages</a:t>
            </a:r>
            <a:endParaRPr lang="en-US" dirty="0"/>
          </a:p>
        </p:txBody>
      </p:sp>
      <p:sp>
        <p:nvSpPr>
          <p:cNvPr id="3" name="Content Placeholder 2">
            <a:extLst>
              <a:ext uri="{FF2B5EF4-FFF2-40B4-BE49-F238E27FC236}">
                <a16:creationId xmlns:a16="http://schemas.microsoft.com/office/drawing/2014/main" id="{5AEA6D7E-0783-47A7-8042-250815FAFA12}"/>
              </a:ext>
            </a:extLst>
          </p:cNvPr>
          <p:cNvSpPr>
            <a:spLocks noGrp="1"/>
          </p:cNvSpPr>
          <p:nvPr>
            <p:ph idx="1"/>
          </p:nvPr>
        </p:nvSpPr>
        <p:spPr/>
        <p:txBody>
          <a:bodyPr/>
          <a:lstStyle/>
          <a:p>
            <a:pPr>
              <a:spcAft>
                <a:spcPts val="1633"/>
              </a:spcAft>
              <a:buClr>
                <a:schemeClr val="tx2"/>
              </a:buClr>
              <a:buSzPct val="75000"/>
            </a:pPr>
            <a:r>
              <a:rPr lang="en-US" altLang="en-US" sz="2400" dirty="0">
                <a:solidFill>
                  <a:schemeClr val="tx2"/>
                </a:solidFill>
                <a:cs typeface="Times New Roman" pitchFamily="18" charset="0"/>
              </a:rPr>
              <a:t>Assembly languages were developed to make programming easy. Since the computer cannot understand assembly language, however, a program called assembler is used to convert assembly language programs into machine code. For example, to add two numbers, you might write an instruction in assembly code like this:</a:t>
            </a:r>
          </a:p>
          <a:p>
            <a:pPr>
              <a:spcAft>
                <a:spcPts val="544"/>
              </a:spcAft>
              <a:buClr>
                <a:schemeClr val="tx2"/>
              </a:buClr>
              <a:buSzPct val="75000"/>
            </a:pPr>
            <a:r>
              <a:rPr lang="en-US" altLang="en-US" sz="2400" dirty="0">
                <a:solidFill>
                  <a:schemeClr val="tx2"/>
                </a:solidFill>
                <a:cs typeface="Times New Roman" pitchFamily="18" charset="0"/>
              </a:rPr>
              <a:t>      ADDF3 R1, R2, R3</a:t>
            </a:r>
          </a:p>
          <a:p>
            <a:endParaRPr lang="en-US" dirty="0"/>
          </a:p>
        </p:txBody>
      </p:sp>
    </p:spTree>
    <p:extLst>
      <p:ext uri="{BB962C8B-B14F-4D97-AF65-F5344CB8AC3E}">
        <p14:creationId xmlns:p14="http://schemas.microsoft.com/office/powerpoint/2010/main" val="384541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709E-F7BB-4E7A-9456-169E905B07E2}"/>
              </a:ext>
            </a:extLst>
          </p:cNvPr>
          <p:cNvSpPr>
            <a:spLocks noGrp="1"/>
          </p:cNvSpPr>
          <p:nvPr>
            <p:ph type="title"/>
          </p:nvPr>
        </p:nvSpPr>
        <p:spPr/>
        <p:txBody>
          <a:bodyPr/>
          <a:lstStyle/>
          <a:p>
            <a:r>
              <a:rPr lang="en-US" b="1" dirty="0">
                <a:latin typeface="Century Gothic (Body)"/>
              </a:rPr>
              <a:t>High-level languages</a:t>
            </a:r>
            <a:endParaRPr lang="en-US" dirty="0"/>
          </a:p>
        </p:txBody>
      </p:sp>
      <p:sp>
        <p:nvSpPr>
          <p:cNvPr id="3" name="Content Placeholder 2">
            <a:extLst>
              <a:ext uri="{FF2B5EF4-FFF2-40B4-BE49-F238E27FC236}">
                <a16:creationId xmlns:a16="http://schemas.microsoft.com/office/drawing/2014/main" id="{804B680A-06AA-4E74-8E24-2EC23559E3E3}"/>
              </a:ext>
            </a:extLst>
          </p:cNvPr>
          <p:cNvSpPr>
            <a:spLocks noGrp="1"/>
          </p:cNvSpPr>
          <p:nvPr>
            <p:ph idx="1"/>
          </p:nvPr>
        </p:nvSpPr>
        <p:spPr/>
        <p:txBody>
          <a:bodyPr/>
          <a:lstStyle/>
          <a:p>
            <a:pPr>
              <a:spcAft>
                <a:spcPts val="544"/>
              </a:spcAft>
              <a:buClr>
                <a:schemeClr val="tx2"/>
              </a:buClr>
              <a:buSzPct val="75000"/>
            </a:pPr>
            <a:r>
              <a:rPr lang="en-US" altLang="en-US" sz="2800" dirty="0">
                <a:solidFill>
                  <a:schemeClr val="tx2"/>
                </a:solidFill>
                <a:cs typeface="Times New Roman" pitchFamily="18" charset="0"/>
              </a:rPr>
              <a:t>The high-level languages are English-like and easy to learn and program. For example, the following is a high-level language statement that adds two numbers:</a:t>
            </a:r>
          </a:p>
          <a:p>
            <a:pPr>
              <a:spcAft>
                <a:spcPts val="544"/>
              </a:spcAft>
              <a:buClr>
                <a:schemeClr val="tx2"/>
              </a:buClr>
              <a:buSzPct val="75000"/>
            </a:pPr>
            <a:endParaRPr lang="en-US" altLang="en-US" sz="2800" dirty="0">
              <a:solidFill>
                <a:schemeClr val="tx2"/>
              </a:solidFill>
              <a:cs typeface="Times New Roman" pitchFamily="18" charset="0"/>
            </a:endParaRPr>
          </a:p>
          <a:p>
            <a:pPr>
              <a:spcAft>
                <a:spcPts val="544"/>
              </a:spcAft>
              <a:buClr>
                <a:schemeClr val="tx2"/>
              </a:buClr>
              <a:buSzPct val="75000"/>
            </a:pPr>
            <a:r>
              <a:rPr lang="en-US" altLang="en-US" sz="2800" dirty="0">
                <a:solidFill>
                  <a:schemeClr val="tx2"/>
                </a:solidFill>
                <a:cs typeface="Times New Roman" pitchFamily="18" charset="0"/>
              </a:rPr>
              <a:t>         total = 3 + 4;</a:t>
            </a:r>
          </a:p>
          <a:p>
            <a:pPr marL="0" indent="0">
              <a:spcAft>
                <a:spcPts val="544"/>
              </a:spcAft>
              <a:buClr>
                <a:schemeClr val="tx2"/>
              </a:buClr>
              <a:buSzPct val="75000"/>
              <a:buNone/>
            </a:pPr>
            <a:r>
              <a:rPr lang="en-US" altLang="en-US" sz="1600" dirty="0">
                <a:solidFill>
                  <a:schemeClr val="tx2"/>
                </a:solidFill>
                <a:cs typeface="Times New Roman" pitchFamily="18" charset="0"/>
              </a:rPr>
              <a:t> </a:t>
            </a:r>
          </a:p>
          <a:p>
            <a:pPr>
              <a:spcAft>
                <a:spcPts val="544"/>
              </a:spcAft>
              <a:buClr>
                <a:schemeClr val="tx2"/>
              </a:buClr>
              <a:buSzPct val="75000"/>
            </a:pPr>
            <a:endParaRPr lang="en-US" altLang="en-US" sz="1600" dirty="0">
              <a:solidFill>
                <a:schemeClr val="tx2"/>
              </a:solidFill>
              <a:cs typeface="Times New Roman" pitchFamily="18" charset="0"/>
            </a:endParaRPr>
          </a:p>
          <a:p>
            <a:endParaRPr lang="en-US" dirty="0"/>
          </a:p>
        </p:txBody>
      </p:sp>
    </p:spTree>
    <p:extLst>
      <p:ext uri="{BB962C8B-B14F-4D97-AF65-F5344CB8AC3E}">
        <p14:creationId xmlns:p14="http://schemas.microsoft.com/office/powerpoint/2010/main" val="2824962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97F7C-E8CF-4E82-A8D6-537A3DA0F64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1140C41-99E0-49DC-81F5-9276B784DA9B}"/>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4800" dirty="0"/>
              <a:t>Thank You For Today </a:t>
            </a:r>
          </a:p>
          <a:p>
            <a:pPr marL="0" indent="0" algn="ctr">
              <a:buNone/>
            </a:pPr>
            <a:r>
              <a:rPr lang="en-US" sz="4800"/>
              <a:t>Class</a:t>
            </a:r>
            <a:endParaRPr lang="en-US" sz="4800" dirty="0"/>
          </a:p>
        </p:txBody>
      </p:sp>
    </p:spTree>
    <p:extLst>
      <p:ext uri="{BB962C8B-B14F-4D97-AF65-F5344CB8AC3E}">
        <p14:creationId xmlns:p14="http://schemas.microsoft.com/office/powerpoint/2010/main" val="1926820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you  feel to learn Java?</a:t>
            </a:r>
          </a:p>
        </p:txBody>
      </p:sp>
      <p:sp>
        <p:nvSpPr>
          <p:cNvPr id="3" name="Content Placeholder 2"/>
          <p:cNvSpPr>
            <a:spLocks noGrp="1"/>
          </p:cNvSpPr>
          <p:nvPr>
            <p:ph idx="1"/>
          </p:nvPr>
        </p:nvSpPr>
        <p:spPr/>
        <p:txBody>
          <a:bodyPr/>
          <a:lstStyle/>
          <a:p>
            <a:r>
              <a:rPr lang="en-US" dirty="0"/>
              <a:t>Here are my couple of reasons why I think Java is the right programming language to start learning to code.</a:t>
            </a:r>
          </a:p>
          <a:p>
            <a:r>
              <a:rPr lang="en-US" b="1" dirty="0"/>
              <a:t>It's Simpler</a:t>
            </a:r>
          </a:p>
          <a:p>
            <a:endParaRPr lang="en-US" dirty="0"/>
          </a:p>
          <a:p>
            <a:endParaRPr lang="en-US" dirty="0"/>
          </a:p>
          <a:p>
            <a:r>
              <a:rPr lang="en-US" b="1" dirty="0"/>
              <a:t>Java is Easy to Learn: </a:t>
            </a:r>
            <a:r>
              <a:rPr lang="en-US" dirty="0"/>
              <a:t>Java is quite easy to learn and can be understood in a short span of time as it has a syntax similar to English</a:t>
            </a:r>
            <a:endParaRPr lang="en-US" b="1" dirty="0"/>
          </a:p>
          <a:p>
            <a:r>
              <a:rPr lang="en-US" b="1" dirty="0"/>
              <a:t>Java has a Large Community: </a:t>
            </a:r>
            <a:r>
              <a:rPr lang="en-US" dirty="0"/>
              <a:t>There is a large online community of Java users ranging from beginner, advanced and even expert levels that are particularly helpful in case any support is required.</a:t>
            </a:r>
          </a:p>
          <a:p>
            <a:r>
              <a:rPr lang="en-US" b="1" dirty="0"/>
              <a:t>Java has multiple Open Source </a:t>
            </a:r>
            <a:r>
              <a:rPr lang="en-US" b="1" dirty="0" err="1"/>
              <a:t>Libraries:</a:t>
            </a:r>
            <a:r>
              <a:rPr lang="en-US" dirty="0" err="1"/>
              <a:t>Open</a:t>
            </a:r>
            <a:r>
              <a:rPr lang="en-US" dirty="0"/>
              <a:t> source libraries have resources that can be copied, studied, changed, shared, etc. There are multiple open source libraries in Java such as </a:t>
            </a:r>
            <a:r>
              <a:rPr lang="en-US" b="1" i="1" dirty="0"/>
              <a:t>Maven, Apache Commons</a:t>
            </a:r>
            <a:r>
              <a:rPr lang="en-US" dirty="0"/>
              <a:t>, </a:t>
            </a:r>
            <a:r>
              <a:rPr lang="en-US" dirty="0" err="1"/>
              <a:t>etc</a:t>
            </a:r>
            <a:endParaRPr lang="en-US" dirty="0"/>
          </a:p>
        </p:txBody>
      </p:sp>
      <p:sp>
        <p:nvSpPr>
          <p:cNvPr id="4" name="Rectangle 3"/>
          <p:cNvSpPr/>
          <p:nvPr/>
        </p:nvSpPr>
        <p:spPr>
          <a:xfrm>
            <a:off x="1223493" y="3193961"/>
            <a:ext cx="9994006" cy="369332"/>
          </a:xfrm>
          <a:prstGeom prst="rect">
            <a:avLst/>
          </a:prstGeom>
        </p:spPr>
        <p:txBody>
          <a:bodyPr wrap="square">
            <a:spAutoFit/>
          </a:bodyPr>
          <a:lstStyle/>
          <a:p>
            <a:r>
              <a:rPr lang="en-US" dirty="0">
                <a:solidFill>
                  <a:srgbClr val="222635"/>
                </a:solidFill>
                <a:latin typeface="Cambria" panose="02040503050406030204" pitchFamily="18" charset="0"/>
              </a:rPr>
              <a:t>Java is simpler. The syntax is much more readable than C, C++, or any other language.</a:t>
            </a:r>
            <a:endParaRPr lang="en-US" dirty="0"/>
          </a:p>
        </p:txBody>
      </p:sp>
    </p:spTree>
    <p:extLst>
      <p:ext uri="{BB962C8B-B14F-4D97-AF65-F5344CB8AC3E}">
        <p14:creationId xmlns:p14="http://schemas.microsoft.com/office/powerpoint/2010/main" val="3936959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you  feel to learn Java?( Cont’d)</a:t>
            </a:r>
          </a:p>
        </p:txBody>
      </p:sp>
      <p:sp>
        <p:nvSpPr>
          <p:cNvPr id="3" name="Content Placeholder 2"/>
          <p:cNvSpPr>
            <a:spLocks noGrp="1"/>
          </p:cNvSpPr>
          <p:nvPr>
            <p:ph idx="1"/>
          </p:nvPr>
        </p:nvSpPr>
        <p:spPr/>
        <p:txBody>
          <a:bodyPr/>
          <a:lstStyle/>
          <a:p>
            <a:r>
              <a:rPr lang="en-US" b="1" dirty="0"/>
              <a:t>Java has Powerful Development Tools : </a:t>
            </a:r>
            <a:r>
              <a:rPr lang="en-US" dirty="0"/>
              <a:t>There are many Integrated development environments (IDE’s) in Java that provides various facilities for software development to programmers. Powerful Java IDE’s such as </a:t>
            </a:r>
            <a:r>
              <a:rPr lang="en-US" b="1" dirty="0"/>
              <a:t>Eclipse, Net Beans, </a:t>
            </a:r>
            <a:r>
              <a:rPr lang="en-US" b="1" dirty="0" err="1"/>
              <a:t>IntelliJ</a:t>
            </a:r>
            <a:r>
              <a:rPr lang="en-US" b="1" dirty="0"/>
              <a:t> IDEA, etc.</a:t>
            </a:r>
            <a:r>
              <a:rPr lang="en-US" dirty="0"/>
              <a:t> play a big role in the success of Java.</a:t>
            </a:r>
          </a:p>
          <a:p>
            <a:r>
              <a:rPr lang="en-US" b="1" dirty="0"/>
              <a:t>Java is Free of Cost : </a:t>
            </a:r>
            <a:r>
              <a:rPr lang="en-US" dirty="0"/>
              <a:t>One of the reasons Java is very popular among individual programmers is that it is available under the Oracle Binary Code License (BCL) free of charge. This means that Java is free for development and test environments, but for commercial purposes, a small fee is required.</a:t>
            </a:r>
          </a:p>
          <a:p>
            <a:r>
              <a:rPr lang="en-US" b="1" dirty="0"/>
              <a:t>Java is Platform Independent : </a:t>
            </a:r>
            <a:r>
              <a:rPr lang="en-US" dirty="0"/>
              <a:t>Java is platform independent as the Java source code is converted to byte code by the compiler which can then be executed on any platform using the Java Virtual Machine.</a:t>
            </a:r>
          </a:p>
          <a:p>
            <a:r>
              <a:rPr lang="en-US" b="1" dirty="0"/>
              <a:t>Java’s Popularity and High Salary</a:t>
            </a:r>
          </a:p>
          <a:p>
            <a:r>
              <a:rPr lang="en-US" dirty="0"/>
              <a:t>Java developers are the ones who acquire high paying jobs in the industry. The average Java developer earns around $</a:t>
            </a:r>
            <a:r>
              <a:rPr lang="en-US" b="1" dirty="0"/>
              <a:t>110,000 per year</a:t>
            </a:r>
            <a:r>
              <a:rPr lang="en-US" dirty="0"/>
              <a:t> in the United States. And also best Salary packages in PAKISTAN .its totally depends upon your skills.</a:t>
            </a:r>
          </a:p>
        </p:txBody>
      </p:sp>
    </p:spTree>
    <p:extLst>
      <p:ext uri="{BB962C8B-B14F-4D97-AF65-F5344CB8AC3E}">
        <p14:creationId xmlns:p14="http://schemas.microsoft.com/office/powerpoint/2010/main" val="174213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Java is Used?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9403" y="2103438"/>
            <a:ext cx="9350062" cy="3849687"/>
          </a:xfrm>
        </p:spPr>
      </p:pic>
    </p:spTree>
    <p:extLst>
      <p:ext uri="{BB962C8B-B14F-4D97-AF65-F5344CB8AC3E}">
        <p14:creationId xmlns:p14="http://schemas.microsoft.com/office/powerpoint/2010/main" val="210686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070296"/>
          </a:xfrm>
        </p:spPr>
        <p:txBody>
          <a:bodyPr/>
          <a:lstStyle/>
          <a:p>
            <a:r>
              <a:rPr lang="en-US" dirty="0"/>
              <a:t>How to learn Java?</a:t>
            </a:r>
          </a:p>
        </p:txBody>
      </p:sp>
      <p:sp>
        <p:nvSpPr>
          <p:cNvPr id="3" name="Content Placeholder 2"/>
          <p:cNvSpPr>
            <a:spLocks noGrp="1"/>
          </p:cNvSpPr>
          <p:nvPr>
            <p:ph idx="1"/>
          </p:nvPr>
        </p:nvSpPr>
        <p:spPr>
          <a:xfrm>
            <a:off x="1066800" y="1712890"/>
            <a:ext cx="10058400" cy="4239854"/>
          </a:xfrm>
        </p:spPr>
        <p:txBody>
          <a:bodyPr>
            <a:normAutofit fontScale="92500"/>
          </a:bodyPr>
          <a:lstStyle/>
          <a:p>
            <a:r>
              <a:rPr lang="en-US" dirty="0"/>
              <a:t>If you want to learn Java, be sure you are ready to devote at least 3 to 6months to self-education. Your practicing should be daily or close to this.</a:t>
            </a:r>
          </a:p>
          <a:p>
            <a:r>
              <a:rPr lang="en-US" dirty="0"/>
              <a:t>The main point: programming is like swimming. It is all about practice. You can’t learn how to swim just by reading a proper book “Swimming for beginners”. You must swim to master it. The same story is with programming.</a:t>
            </a:r>
          </a:p>
          <a:p>
            <a:r>
              <a:rPr lang="en-US" dirty="0"/>
              <a:t>here are some tips for you of how to learn Java fast:</a:t>
            </a:r>
          </a:p>
          <a:p>
            <a:r>
              <a:rPr lang="en-US" dirty="0"/>
              <a:t>Set your goals in a career by answering a question “Why exactly do I need Java”.</a:t>
            </a:r>
          </a:p>
          <a:p>
            <a:r>
              <a:rPr lang="en-US" dirty="0"/>
              <a:t>With this context, create your personal educational plan with a schedule.</a:t>
            </a:r>
          </a:p>
          <a:p>
            <a:r>
              <a:rPr lang="en-US" dirty="0"/>
              <a:t>Choose tools to help your needs: books, courses, coding platforms, etc.</a:t>
            </a:r>
          </a:p>
          <a:p>
            <a:r>
              <a:rPr lang="en-US" dirty="0"/>
              <a:t>Find additional sources of information: media, forums, Java communities — everything to keep you up to date.</a:t>
            </a:r>
          </a:p>
          <a:p>
            <a:r>
              <a:rPr lang="en-US" dirty="0"/>
              <a:t>Practice a lot: you need hundreds of hours of coding before it becomes your habit.</a:t>
            </a:r>
          </a:p>
          <a:p>
            <a:r>
              <a:rPr lang="en-US" dirty="0"/>
              <a:t>Don’t get stuck on something you don’t quite understand — go on with your study and practice.</a:t>
            </a:r>
          </a:p>
          <a:p>
            <a:r>
              <a:rPr lang="en-US" dirty="0"/>
              <a:t>Never stop learning: this is what successful programmers do.</a:t>
            </a:r>
          </a:p>
          <a:p>
            <a:endParaRPr lang="en-US" dirty="0"/>
          </a:p>
        </p:txBody>
      </p:sp>
    </p:spTree>
    <p:extLst>
      <p:ext uri="{BB962C8B-B14F-4D97-AF65-F5344CB8AC3E}">
        <p14:creationId xmlns:p14="http://schemas.microsoft.com/office/powerpoint/2010/main" val="3855961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C0B0-ED5E-450A-97A7-92182DABB7C2}"/>
              </a:ext>
            </a:extLst>
          </p:cNvPr>
          <p:cNvSpPr>
            <a:spLocks noGrp="1"/>
          </p:cNvSpPr>
          <p:nvPr>
            <p:ph type="title"/>
          </p:nvPr>
        </p:nvSpPr>
        <p:spPr/>
        <p:txBody>
          <a:bodyPr/>
          <a:lstStyle/>
          <a:p>
            <a:r>
              <a:rPr lang="en-GB" dirty="0"/>
              <a:t>What is a Computer?</a:t>
            </a:r>
            <a:endParaRPr lang="en-US" dirty="0"/>
          </a:p>
        </p:txBody>
      </p:sp>
      <p:sp>
        <p:nvSpPr>
          <p:cNvPr id="3" name="Content Placeholder 2">
            <a:extLst>
              <a:ext uri="{FF2B5EF4-FFF2-40B4-BE49-F238E27FC236}">
                <a16:creationId xmlns:a16="http://schemas.microsoft.com/office/drawing/2014/main" id="{62208B48-EA69-4B95-9522-ED56B54AEE99}"/>
              </a:ext>
            </a:extLst>
          </p:cNvPr>
          <p:cNvSpPr>
            <a:spLocks noGrp="1"/>
          </p:cNvSpPr>
          <p:nvPr>
            <p:ph idx="1"/>
          </p:nvPr>
        </p:nvSpPr>
        <p:spPr>
          <a:xfrm>
            <a:off x="1066799" y="2103120"/>
            <a:ext cx="10150549" cy="3532136"/>
          </a:xfrm>
        </p:spPr>
        <p:txBody>
          <a:bodyPr>
            <a:normAutofit fontScale="85000" lnSpcReduction="20000"/>
          </a:bodyPr>
          <a:lstStyle/>
          <a:p>
            <a:pPr>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t>	</a:t>
            </a:r>
            <a:r>
              <a:rPr lang="en-GB" altLang="en-US" sz="2800" dirty="0"/>
              <a:t>A </a:t>
            </a:r>
            <a:r>
              <a:rPr lang="en-GB" altLang="en-US" sz="2800" i="1" dirty="0"/>
              <a:t>computer</a:t>
            </a:r>
            <a:r>
              <a:rPr lang="en-GB" altLang="en-US" sz="2800" dirty="0"/>
              <a:t> is a machine that performs computations, logical operations, or more generally, data manipulation according to some prescribed sequence of instructions called a computer program.  </a:t>
            </a:r>
          </a:p>
          <a:p>
            <a:pPr>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sz="2800" dirty="0"/>
          </a:p>
          <a:p>
            <a:pPr>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800" dirty="0"/>
              <a:t> 	The physical components of a computer are termed </a:t>
            </a:r>
            <a:r>
              <a:rPr lang="en-GB" altLang="en-US" sz="2800" i="1" dirty="0"/>
              <a:t>hardware</a:t>
            </a:r>
            <a:r>
              <a:rPr lang="en-GB" altLang="en-US" sz="2800" dirty="0"/>
              <a:t> and the programs </a:t>
            </a:r>
            <a:r>
              <a:rPr lang="en-GB" altLang="en-US" sz="2800" i="1" dirty="0"/>
              <a:t>software</a:t>
            </a:r>
            <a:r>
              <a:rPr lang="en-GB" altLang="en-US" sz="2800" dirty="0"/>
              <a:t>. </a:t>
            </a:r>
          </a:p>
          <a:p>
            <a:pPr>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sz="2800" dirty="0"/>
          </a:p>
          <a:p>
            <a:pPr>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800" dirty="0"/>
              <a:t> </a:t>
            </a:r>
          </a:p>
          <a:p>
            <a:endParaRPr lang="en-US" dirty="0"/>
          </a:p>
        </p:txBody>
      </p:sp>
    </p:spTree>
    <p:extLst>
      <p:ext uri="{BB962C8B-B14F-4D97-AF65-F5344CB8AC3E}">
        <p14:creationId xmlns:p14="http://schemas.microsoft.com/office/powerpoint/2010/main" val="3550640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8F4A-387A-48FC-90DC-E55F9BCFB998}"/>
              </a:ext>
            </a:extLst>
          </p:cNvPr>
          <p:cNvSpPr>
            <a:spLocks noGrp="1"/>
          </p:cNvSpPr>
          <p:nvPr>
            <p:ph type="title"/>
          </p:nvPr>
        </p:nvSpPr>
        <p:spPr/>
        <p:txBody>
          <a:bodyPr/>
          <a:lstStyle/>
          <a:p>
            <a:r>
              <a:rPr lang="en-GB" altLang="en-US" dirty="0"/>
              <a:t>The Hardware</a:t>
            </a:r>
            <a:endParaRPr lang="en-US" dirty="0"/>
          </a:p>
        </p:txBody>
      </p:sp>
      <p:sp>
        <p:nvSpPr>
          <p:cNvPr id="3" name="Content Placeholder 2">
            <a:extLst>
              <a:ext uri="{FF2B5EF4-FFF2-40B4-BE49-F238E27FC236}">
                <a16:creationId xmlns:a16="http://schemas.microsoft.com/office/drawing/2014/main" id="{68F228E4-FF6C-430C-A5E7-67BA6F113A77}"/>
              </a:ext>
            </a:extLst>
          </p:cNvPr>
          <p:cNvSpPr>
            <a:spLocks noGrp="1"/>
          </p:cNvSpPr>
          <p:nvPr>
            <p:ph idx="1"/>
          </p:nvPr>
        </p:nvSpPr>
        <p:spPr/>
        <p:txBody>
          <a:bodyPr>
            <a:normAutofit/>
          </a:bodyPr>
          <a:lstStyle/>
          <a:p>
            <a:pPr>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800" dirty="0">
                <a:latin typeface="Century Gothic (Body)"/>
              </a:rPr>
              <a:t>The  major hardware components:</a:t>
            </a:r>
          </a:p>
          <a:p>
            <a:pPr>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sz="2800" dirty="0">
              <a:latin typeface="Century Gothic (Body)"/>
            </a:endParaRP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800" dirty="0">
                <a:latin typeface="Century Gothic (Body)"/>
              </a:rPr>
              <a:t>    The central processing unit (CPU)</a:t>
            </a:r>
            <a:r>
              <a:rPr lang="ar-SA" altLang="en-US" sz="2800" dirty="0">
                <a:latin typeface="Century Gothic (Body)"/>
              </a:rPr>
              <a:t>‏</a:t>
            </a:r>
            <a:endParaRPr lang="en-GB" altLang="en-US" sz="2800" dirty="0">
              <a:latin typeface="Century Gothic (Body)"/>
            </a:endParaRP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800" dirty="0">
                <a:latin typeface="Century Gothic (Body)"/>
              </a:rPr>
              <a:t>    Primary or random access memory (RAM)</a:t>
            </a:r>
            <a:r>
              <a:rPr lang="ar-SA" altLang="en-US" sz="2800" dirty="0">
                <a:latin typeface="Century Gothic (Body)"/>
              </a:rPr>
              <a:t>‏</a:t>
            </a:r>
            <a:endParaRPr lang="en-GB" altLang="en-US" sz="2800" dirty="0">
              <a:latin typeface="Century Gothic (Body)"/>
            </a:endParaRP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800" dirty="0">
                <a:latin typeface="Century Gothic (Body)"/>
              </a:rPr>
              <a:t>    Secondary or long term memory</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800" dirty="0">
                <a:latin typeface="Century Gothic (Body)"/>
              </a:rPr>
              <a:t>    Input and output devices (I/O devices)</a:t>
            </a:r>
            <a:r>
              <a:rPr lang="ar-SA" altLang="en-US" sz="2800" dirty="0">
                <a:latin typeface="Century Gothic (Body)"/>
              </a:rPr>
              <a:t>‏</a:t>
            </a:r>
            <a:endParaRPr lang="en-GB" altLang="en-US" sz="2800" dirty="0">
              <a:latin typeface="Century Gothic (Body)"/>
            </a:endParaRPr>
          </a:p>
          <a:p>
            <a:pPr>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sz="2800" dirty="0">
              <a:latin typeface="Century Gothic (Body)"/>
            </a:endParaRPr>
          </a:p>
          <a:p>
            <a:endParaRPr lang="en-US" sz="2800" dirty="0">
              <a:latin typeface="Century Gothic (Body)"/>
            </a:endParaRPr>
          </a:p>
        </p:txBody>
      </p:sp>
    </p:spTree>
    <p:extLst>
      <p:ext uri="{BB962C8B-B14F-4D97-AF65-F5344CB8AC3E}">
        <p14:creationId xmlns:p14="http://schemas.microsoft.com/office/powerpoint/2010/main" val="4254673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F9AF-DC0C-47D8-B654-CDE215055C0E}"/>
              </a:ext>
            </a:extLst>
          </p:cNvPr>
          <p:cNvSpPr>
            <a:spLocks noGrp="1"/>
          </p:cNvSpPr>
          <p:nvPr>
            <p:ph type="title"/>
          </p:nvPr>
        </p:nvSpPr>
        <p:spPr/>
        <p:txBody>
          <a:bodyPr/>
          <a:lstStyle/>
          <a:p>
            <a:r>
              <a:rPr lang="en-GB" altLang="en-US" dirty="0"/>
              <a:t>The Central Processing Unit</a:t>
            </a:r>
            <a:endParaRPr lang="en-US" dirty="0"/>
          </a:p>
        </p:txBody>
      </p:sp>
      <p:sp>
        <p:nvSpPr>
          <p:cNvPr id="3" name="Content Placeholder 2">
            <a:extLst>
              <a:ext uri="{FF2B5EF4-FFF2-40B4-BE49-F238E27FC236}">
                <a16:creationId xmlns:a16="http://schemas.microsoft.com/office/drawing/2014/main" id="{81A6B19F-B4D2-428D-8DE6-D7B1F264159B}"/>
              </a:ext>
            </a:extLst>
          </p:cNvPr>
          <p:cNvSpPr>
            <a:spLocks noGrp="1"/>
          </p:cNvSpPr>
          <p:nvPr>
            <p:ph idx="1"/>
          </p:nvPr>
        </p:nvSpPr>
        <p:spPr/>
        <p:txBody>
          <a:bodyPr>
            <a:normAutofit/>
          </a:bodyPr>
          <a:lstStyle/>
          <a:p>
            <a:pPr>
              <a:lnSpc>
                <a:spcPct val="90000"/>
              </a:lnSpc>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000" dirty="0"/>
              <a:t>The CPU does: </a:t>
            </a:r>
          </a:p>
          <a:p>
            <a:pPr>
              <a:lnSpc>
                <a:spcPct val="90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000" dirty="0"/>
              <a:t>the computing </a:t>
            </a:r>
          </a:p>
          <a:p>
            <a:pPr>
              <a:lnSpc>
                <a:spcPct val="90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000" dirty="0"/>
              <a:t>the processing</a:t>
            </a:r>
          </a:p>
          <a:p>
            <a:pPr>
              <a:lnSpc>
                <a:spcPct val="90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000" dirty="0"/>
              <a:t>the majority of the work </a:t>
            </a:r>
          </a:p>
          <a:p>
            <a:pPr>
              <a:lnSpc>
                <a:spcPct val="90000"/>
              </a:lnSpc>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000" dirty="0"/>
              <a:t> </a:t>
            </a:r>
          </a:p>
          <a:p>
            <a:pPr>
              <a:lnSpc>
                <a:spcPct val="90000"/>
              </a:lnSpc>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000" dirty="0"/>
              <a:t>Important components of the CPU: </a:t>
            </a:r>
          </a:p>
          <a:p>
            <a:pPr>
              <a:lnSpc>
                <a:spcPct val="90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000" dirty="0"/>
              <a:t>arithmetic and logic unit (ALU)</a:t>
            </a:r>
            <a:r>
              <a:rPr lang="ar-SA" altLang="en-US" sz="2000" dirty="0"/>
              <a:t>‏</a:t>
            </a:r>
            <a:endParaRPr lang="en-GB" altLang="en-US" sz="2000" dirty="0"/>
          </a:p>
          <a:p>
            <a:pPr>
              <a:lnSpc>
                <a:spcPct val="90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000" dirty="0"/>
              <a:t>control unit (CU)</a:t>
            </a:r>
            <a:r>
              <a:rPr lang="ar-SA" altLang="en-US" sz="2000" dirty="0"/>
              <a:t>‏</a:t>
            </a:r>
            <a:endParaRPr lang="en-GB" altLang="en-US" sz="2000" dirty="0"/>
          </a:p>
          <a:p>
            <a:pPr>
              <a:lnSpc>
                <a:spcPct val="90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000" dirty="0"/>
              <a:t>clock</a:t>
            </a:r>
          </a:p>
          <a:p>
            <a:endParaRPr lang="en-US" sz="2000" dirty="0"/>
          </a:p>
        </p:txBody>
      </p:sp>
    </p:spTree>
    <p:extLst>
      <p:ext uri="{BB962C8B-B14F-4D97-AF65-F5344CB8AC3E}">
        <p14:creationId xmlns:p14="http://schemas.microsoft.com/office/powerpoint/2010/main" val="1229698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3.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{9DA43BF5-A02B-404C-AB8B-535E6EDA712B}tf78438558_wac</Template>
  <TotalTime>0</TotalTime>
  <Words>1717</Words>
  <Application>Microsoft Office PowerPoint</Application>
  <PresentationFormat>Widescreen</PresentationFormat>
  <Paragraphs>153</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Cambria</vt:lpstr>
      <vt:lpstr>Century Gothic</vt:lpstr>
      <vt:lpstr>Century Gothic (Body)</vt:lpstr>
      <vt:lpstr>Courier New</vt:lpstr>
      <vt:lpstr>Garamond</vt:lpstr>
      <vt:lpstr>Times New Roman</vt:lpstr>
      <vt:lpstr>Wingdings</vt:lpstr>
      <vt:lpstr>SavonVTI</vt:lpstr>
      <vt:lpstr>Introduction of Java and Computer</vt:lpstr>
      <vt:lpstr>What is Java &amp; why it is so important?</vt:lpstr>
      <vt:lpstr>Why you  feel to learn Java?</vt:lpstr>
      <vt:lpstr>Why you  feel to learn Java?( Cont’d)</vt:lpstr>
      <vt:lpstr>Where Java is Used?</vt:lpstr>
      <vt:lpstr>How to learn Java?</vt:lpstr>
      <vt:lpstr>What is a Computer?</vt:lpstr>
      <vt:lpstr>The Hardware</vt:lpstr>
      <vt:lpstr>The Central Processing Unit</vt:lpstr>
      <vt:lpstr>The Central Processing Unit(CONTD)</vt:lpstr>
      <vt:lpstr>Primary or Random Access Memory</vt:lpstr>
      <vt:lpstr>Where Data Is Stored</vt:lpstr>
      <vt:lpstr>Input/output Devices </vt:lpstr>
      <vt:lpstr>The Software </vt:lpstr>
      <vt:lpstr>Types Of Languages </vt:lpstr>
      <vt:lpstr>Types Of Languages </vt:lpstr>
      <vt:lpstr>What is Programming Languages?</vt:lpstr>
      <vt:lpstr>Uses of Programming Languages </vt:lpstr>
      <vt:lpstr>Uses of Programming Languages continue</vt:lpstr>
      <vt:lpstr>Programming Languages Types</vt:lpstr>
      <vt:lpstr>Machine languages</vt:lpstr>
      <vt:lpstr>Assembly languages</vt:lpstr>
      <vt:lpstr>High-level languages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2020-07-03T08:15:09Z</dcterms:created>
  <dcterms:modified xsi:type="dcterms:W3CDTF">2023-04-24T17:40:11Z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