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3" r:id="rId7"/>
    <p:sldId id="264" r:id="rId8"/>
    <p:sldId id="267" r:id="rId9"/>
    <p:sldId id="269" r:id="rId10"/>
    <p:sldId id="270" r:id="rId11"/>
    <p:sldId id="271" r:id="rId12"/>
    <p:sldId id="265" r:id="rId13"/>
    <p:sldId id="268"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36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tree, rug&#10;&#10;Description automatically generated">
            <a:extLst>
              <a:ext uri="{FF2B5EF4-FFF2-40B4-BE49-F238E27FC236}">
                <a16:creationId xmlns:a16="http://schemas.microsoft.com/office/drawing/2014/main" id="{E77DD3A1-BD15-4AE7-9D3B-97465D593D8D}"/>
              </a:ext>
            </a:extLst>
          </p:cNvPr>
          <p:cNvPicPr>
            <a:picLocks noChangeAspect="1"/>
          </p:cNvPicPr>
          <p:nvPr/>
        </p:nvPicPr>
        <p:blipFill>
          <a:blip r:embed="rId2"/>
          <a:stretch>
            <a:fillRect/>
          </a:stretch>
        </p:blipFill>
        <p:spPr>
          <a:xfrm>
            <a:off x="838199" y="800100"/>
            <a:ext cx="10515602" cy="5257801"/>
          </a:xfrm>
          <a:prstGeom prst="rect">
            <a:avLst/>
          </a:prstGeom>
        </p:spPr>
      </p:pic>
    </p:spTree>
    <p:extLst>
      <p:ext uri="{BB962C8B-B14F-4D97-AF65-F5344CB8AC3E}">
        <p14:creationId xmlns:p14="http://schemas.microsoft.com/office/powerpoint/2010/main" val="294609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5330-FB17-4F42-AB68-4B452E6DE3B2}"/>
              </a:ext>
            </a:extLst>
          </p:cNvPr>
          <p:cNvSpPr>
            <a:spLocks noGrp="1"/>
          </p:cNvSpPr>
          <p:nvPr>
            <p:ph type="title"/>
          </p:nvPr>
        </p:nvSpPr>
        <p:spPr>
          <a:xfrm>
            <a:off x="1371600" y="685800"/>
            <a:ext cx="9601200" cy="761260"/>
          </a:xfrm>
        </p:spPr>
        <p:txBody>
          <a:bodyPr>
            <a:normAutofit/>
          </a:bodyPr>
          <a:lstStyle/>
          <a:p>
            <a:r>
              <a:rPr lang="en-US" b="0" i="0" dirty="0">
                <a:solidFill>
                  <a:srgbClr val="444444"/>
                </a:solidFill>
                <a:effectLst/>
                <a:latin typeface="Georgia" panose="02040502050405020303" pitchFamily="18" charset="0"/>
              </a:rPr>
              <a:t>Advantages of Java</a:t>
            </a:r>
            <a:r>
              <a:rPr lang="en-US" sz="1400" b="0" i="0" dirty="0">
                <a:solidFill>
                  <a:srgbClr val="444444"/>
                </a:solidFill>
                <a:effectLst/>
                <a:latin typeface="Georgia" panose="02040502050405020303" pitchFamily="18" charset="0"/>
              </a:rPr>
              <a:t>(CONT)</a:t>
            </a:r>
            <a:endParaRPr lang="en-US" dirty="0"/>
          </a:p>
        </p:txBody>
      </p:sp>
      <p:sp>
        <p:nvSpPr>
          <p:cNvPr id="3" name="Content Placeholder 2">
            <a:extLst>
              <a:ext uri="{FF2B5EF4-FFF2-40B4-BE49-F238E27FC236}">
                <a16:creationId xmlns:a16="http://schemas.microsoft.com/office/drawing/2014/main" id="{C9947CB8-BDEB-4B6D-8A51-2EFA7E6F1C9E}"/>
              </a:ext>
            </a:extLst>
          </p:cNvPr>
          <p:cNvSpPr>
            <a:spLocks noGrp="1"/>
          </p:cNvSpPr>
          <p:nvPr>
            <p:ph idx="1"/>
          </p:nvPr>
        </p:nvSpPr>
        <p:spPr>
          <a:xfrm>
            <a:off x="1371600" y="1447060"/>
            <a:ext cx="9601200" cy="4420340"/>
          </a:xfrm>
        </p:spPr>
        <p:txBody>
          <a:bodyPr/>
          <a:lstStyle/>
          <a:p>
            <a:r>
              <a:rPr lang="en-US" b="0" i="0" dirty="0">
                <a:solidFill>
                  <a:srgbClr val="444444"/>
                </a:solidFill>
                <a:effectLst/>
                <a:latin typeface="Georgia" panose="02040502050405020303" pitchFamily="18" charset="0"/>
              </a:rPr>
              <a:t>Java is platform-independent</a:t>
            </a:r>
          </a:p>
          <a:p>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Java provides Automatic Garbage Collection</a:t>
            </a:r>
          </a:p>
          <a:p>
            <a:pPr lvl="2"/>
            <a:r>
              <a:rPr lang="en-US" b="0" i="0" dirty="0">
                <a:solidFill>
                  <a:srgbClr val="444444"/>
                </a:solidFill>
                <a:effectLst/>
                <a:latin typeface="Georgia" panose="02040502050405020303" pitchFamily="18" charset="0"/>
              </a:rPr>
              <a:t>Whenever the objects are not used by programs anymore and they do not refer to anything that they do not need to be dereferenced or removed by the explicit programming.</a:t>
            </a:r>
          </a:p>
          <a:p>
            <a:endParaRPr lang="en-US" b="0" i="0" dirty="0">
              <a:solidFill>
                <a:srgbClr val="444444"/>
              </a:solidFill>
              <a:effectLst/>
              <a:latin typeface="Georgia" panose="02040502050405020303" pitchFamily="18" charset="0"/>
            </a:endParaRPr>
          </a:p>
          <a:p>
            <a:endParaRPr lang="en-US" dirty="0"/>
          </a:p>
        </p:txBody>
      </p:sp>
      <p:pic>
        <p:nvPicPr>
          <p:cNvPr id="5" name="Picture 4" descr="Diagram&#10;&#10;Description automatically generated">
            <a:extLst>
              <a:ext uri="{FF2B5EF4-FFF2-40B4-BE49-F238E27FC236}">
                <a16:creationId xmlns:a16="http://schemas.microsoft.com/office/drawing/2014/main" id="{4D6074E6-3648-4E59-B7CF-8D12A503643B}"/>
              </a:ext>
            </a:extLst>
          </p:cNvPr>
          <p:cNvPicPr>
            <a:picLocks noChangeAspect="1"/>
          </p:cNvPicPr>
          <p:nvPr/>
        </p:nvPicPr>
        <p:blipFill>
          <a:blip r:embed="rId2"/>
          <a:stretch>
            <a:fillRect/>
          </a:stretch>
        </p:blipFill>
        <p:spPr>
          <a:xfrm>
            <a:off x="1371600" y="1754912"/>
            <a:ext cx="8782050" cy="2124074"/>
          </a:xfrm>
          <a:prstGeom prst="rect">
            <a:avLst/>
          </a:prstGeom>
        </p:spPr>
      </p:pic>
    </p:spTree>
    <p:extLst>
      <p:ext uri="{BB962C8B-B14F-4D97-AF65-F5344CB8AC3E}">
        <p14:creationId xmlns:p14="http://schemas.microsoft.com/office/powerpoint/2010/main" val="411527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706B-51D6-4BE0-A279-C9453A830BD3}"/>
              </a:ext>
            </a:extLst>
          </p:cNvPr>
          <p:cNvSpPr>
            <a:spLocks noGrp="1"/>
          </p:cNvSpPr>
          <p:nvPr>
            <p:ph type="title"/>
          </p:nvPr>
        </p:nvSpPr>
        <p:spPr>
          <a:xfrm>
            <a:off x="1371600" y="685800"/>
            <a:ext cx="9601200" cy="921058"/>
          </a:xfrm>
        </p:spPr>
        <p:txBody>
          <a:bodyPr/>
          <a:lstStyle/>
          <a:p>
            <a:r>
              <a:rPr lang="en-US" dirty="0">
                <a:solidFill>
                  <a:srgbClr val="444444"/>
                </a:solidFill>
                <a:latin typeface="Georgia" panose="02040502050405020303" pitchFamily="18" charset="0"/>
              </a:rPr>
              <a:t>Dis</a:t>
            </a:r>
            <a:r>
              <a:rPr lang="en-US" b="0" i="0" dirty="0">
                <a:solidFill>
                  <a:srgbClr val="444444"/>
                </a:solidFill>
                <a:effectLst/>
                <a:latin typeface="Georgia" panose="02040502050405020303" pitchFamily="18" charset="0"/>
              </a:rPr>
              <a:t>advantages of Java</a:t>
            </a:r>
            <a:endParaRPr lang="en-US" dirty="0"/>
          </a:p>
        </p:txBody>
      </p:sp>
      <p:sp>
        <p:nvSpPr>
          <p:cNvPr id="3" name="Content Placeholder 2">
            <a:extLst>
              <a:ext uri="{FF2B5EF4-FFF2-40B4-BE49-F238E27FC236}">
                <a16:creationId xmlns:a16="http://schemas.microsoft.com/office/drawing/2014/main" id="{4035977D-DC93-4EC7-A8E1-62334E138400}"/>
              </a:ext>
            </a:extLst>
          </p:cNvPr>
          <p:cNvSpPr>
            <a:spLocks noGrp="1"/>
          </p:cNvSpPr>
          <p:nvPr>
            <p:ph idx="1"/>
          </p:nvPr>
        </p:nvSpPr>
        <p:spPr>
          <a:xfrm>
            <a:off x="1371600" y="1606859"/>
            <a:ext cx="9601200" cy="5033638"/>
          </a:xfrm>
        </p:spPr>
        <p:txBody>
          <a:bodyPr>
            <a:normAutofit fontScale="92500" lnSpcReduction="20000"/>
          </a:bodyPr>
          <a:lstStyle/>
          <a:p>
            <a:r>
              <a:rPr lang="en-US" b="0" i="0" dirty="0">
                <a:solidFill>
                  <a:srgbClr val="444444"/>
                </a:solidFill>
                <a:effectLst/>
                <a:latin typeface="Georgia" panose="02040502050405020303" pitchFamily="18" charset="0"/>
              </a:rPr>
              <a:t>Java provides not so attractive look and feels of the GUI</a:t>
            </a:r>
          </a:p>
          <a:p>
            <a:pPr lvl="1"/>
            <a:r>
              <a:rPr lang="en-US" b="0" i="0" dirty="0">
                <a:solidFill>
                  <a:srgbClr val="444444"/>
                </a:solidFill>
                <a:effectLst/>
                <a:latin typeface="Georgia" panose="02040502050405020303" pitchFamily="18" charset="0"/>
              </a:rPr>
              <a:t>There are many popular frameworks such as Swing, SWT, JavaFX, JSF for creating GUI. But they are not mature enough to develop a complex UI. Choosing one of them which can be suitable for you may require additional research.</a:t>
            </a:r>
          </a:p>
          <a:p>
            <a:r>
              <a:rPr lang="en-US" b="0" i="0" dirty="0">
                <a:solidFill>
                  <a:srgbClr val="444444"/>
                </a:solidFill>
                <a:effectLst/>
                <a:latin typeface="Georgia" panose="02040502050405020303" pitchFamily="18" charset="0"/>
              </a:rPr>
              <a:t> Java provides no backup facility</a:t>
            </a:r>
          </a:p>
          <a:p>
            <a:pPr lvl="1"/>
            <a:r>
              <a:rPr lang="en-US" b="0" i="0" dirty="0">
                <a:solidFill>
                  <a:srgbClr val="444444"/>
                </a:solidFill>
                <a:effectLst/>
                <a:latin typeface="Georgia" panose="02040502050405020303" pitchFamily="18" charset="0"/>
              </a:rPr>
              <a:t>Java mainly works on storage and not focuses on the backup of data. This is a major drawback that makes it lose the interest and ratings among users.</a:t>
            </a:r>
          </a:p>
          <a:p>
            <a:r>
              <a:rPr lang="en-US" b="0" i="0" dirty="0">
                <a:solidFill>
                  <a:srgbClr val="444444"/>
                </a:solidFill>
                <a:effectLst/>
                <a:latin typeface="Georgia" panose="02040502050405020303" pitchFamily="18" charset="0"/>
              </a:rPr>
              <a:t>Java requires significant memory space</a:t>
            </a:r>
          </a:p>
          <a:p>
            <a:pPr lvl="1"/>
            <a:r>
              <a:rPr lang="en-US" b="0" i="0" dirty="0">
                <a:solidFill>
                  <a:srgbClr val="444444"/>
                </a:solidFill>
                <a:effectLst/>
                <a:latin typeface="Georgia" panose="02040502050405020303" pitchFamily="18" charset="0"/>
              </a:rPr>
              <a:t>Java requires a significant or major amount of memory space as compared to other languages like C and C++. During the execution of garbage collection, the memory efficiency and the performance of the system may be adversely affected.</a:t>
            </a:r>
          </a:p>
          <a:p>
            <a:pPr algn="l" fontAlgn="base"/>
            <a:r>
              <a:rPr lang="en-US" b="0" i="0" dirty="0">
                <a:solidFill>
                  <a:srgbClr val="444444"/>
                </a:solidFill>
                <a:effectLst/>
                <a:latin typeface="Georgia" panose="02040502050405020303" pitchFamily="18" charset="0"/>
              </a:rPr>
              <a:t>Java is slow and has a poor performance</a:t>
            </a:r>
          </a:p>
          <a:p>
            <a:pPr lvl="1" fontAlgn="base"/>
            <a:r>
              <a:rPr lang="en-US" b="0" i="0" dirty="0">
                <a:solidFill>
                  <a:srgbClr val="444444"/>
                </a:solidFill>
                <a:effectLst/>
                <a:latin typeface="Georgia" panose="02040502050405020303" pitchFamily="18" charset="0"/>
              </a:rPr>
              <a:t>Java is memory-consuming and significantly slower than native languages such as C or C++. It is also slow compared to other languages like C and C++ because each code has to be interpreted to the machine level code.</a:t>
            </a:r>
          </a:p>
          <a:p>
            <a:endParaRPr lang="en-US" b="0" i="0" dirty="0">
              <a:solidFill>
                <a:srgbClr val="444444"/>
              </a:solidFill>
              <a:effectLst/>
              <a:latin typeface="Georgia" panose="02040502050405020303" pitchFamily="18" charset="0"/>
            </a:endParaRPr>
          </a:p>
          <a:p>
            <a:endParaRPr lang="en-US"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396760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Content Placeholder 27">
            <a:extLst>
              <a:ext uri="{FF2B5EF4-FFF2-40B4-BE49-F238E27FC236}">
                <a16:creationId xmlns:a16="http://schemas.microsoft.com/office/drawing/2014/main" id="{CE967DD1-23DC-46DF-A219-11DBFC3C6DB6}"/>
              </a:ext>
            </a:extLst>
          </p:cNvPr>
          <p:cNvSpPr>
            <a:spLocks noGrp="1"/>
          </p:cNvSpPr>
          <p:nvPr>
            <p:ph idx="1"/>
          </p:nvPr>
        </p:nvSpPr>
        <p:spPr>
          <a:xfrm>
            <a:off x="800100" y="466725"/>
            <a:ext cx="4381500" cy="6019800"/>
          </a:xfrm>
        </p:spPr>
        <p:txBody>
          <a:bodyPr>
            <a:normAutofit/>
          </a:bodyPr>
          <a:lstStyle/>
          <a:p>
            <a:pPr algn="l" fontAlgn="base">
              <a:buFont typeface="Arial" panose="020B0604020202020204" pitchFamily="34" charset="0"/>
              <a:buChar char="•"/>
            </a:pPr>
            <a:r>
              <a:rPr lang="en-US" b="0" i="0" dirty="0">
                <a:solidFill>
                  <a:srgbClr val="161616"/>
                </a:solidFill>
                <a:effectLst/>
                <a:latin typeface="inherit"/>
              </a:rPr>
              <a:t>Java is easy to learn.</a:t>
            </a:r>
          </a:p>
          <a:p>
            <a:pPr algn="l" fontAlgn="base">
              <a:buFont typeface="Arial" panose="020B0604020202020204" pitchFamily="34" charset="0"/>
              <a:buChar char="•"/>
            </a:pPr>
            <a:r>
              <a:rPr lang="en-US" b="0" i="0" dirty="0">
                <a:solidFill>
                  <a:srgbClr val="161616"/>
                </a:solidFill>
                <a:effectLst/>
                <a:latin typeface="inherit"/>
              </a:rPr>
              <a:t> Java was designed to be easy to use and is therefore easy to write, compile, debug, and learn than other programming languages.</a:t>
            </a:r>
          </a:p>
          <a:p>
            <a:pPr algn="l" fontAlgn="base">
              <a:buFont typeface="Arial" panose="020B0604020202020204" pitchFamily="34" charset="0"/>
              <a:buChar char="•"/>
            </a:pPr>
            <a:r>
              <a:rPr lang="en-US" b="0" i="0" dirty="0">
                <a:solidFill>
                  <a:srgbClr val="161616"/>
                </a:solidFill>
                <a:effectLst/>
                <a:latin typeface="inherit"/>
              </a:rPr>
              <a:t>Java is object-oriented . This allows you to create modular programs and reusable code.</a:t>
            </a:r>
          </a:p>
          <a:p>
            <a:pPr algn="l" fontAlgn="base">
              <a:buFont typeface="Arial" panose="020B0604020202020204" pitchFamily="34" charset="0"/>
              <a:buChar char="•"/>
            </a:pPr>
            <a:r>
              <a:rPr lang="en-US" b="0" i="0" dirty="0">
                <a:solidFill>
                  <a:srgbClr val="161616"/>
                </a:solidFill>
                <a:effectLst/>
                <a:latin typeface="inherit"/>
              </a:rPr>
              <a:t>Java is platform-independent . One of the most significant advantages of Java is its ability to move easily from one computer system to another. The ability to run the same program on many different systems is crucial to World Wide Web software, and Java succeeds at this by being platform-independent at both the source and binary levels.</a:t>
            </a:r>
          </a:p>
          <a:p>
            <a:endParaRPr lang="en-US" dirty="0"/>
          </a:p>
        </p:txBody>
      </p:sp>
      <p:pic>
        <p:nvPicPr>
          <p:cNvPr id="4" name="object 2">
            <a:extLst>
              <a:ext uri="{FF2B5EF4-FFF2-40B4-BE49-F238E27FC236}">
                <a16:creationId xmlns:a16="http://schemas.microsoft.com/office/drawing/2014/main" id="{BFE98325-44F5-4CF9-B248-6989A4A3763D}"/>
              </a:ext>
            </a:extLst>
          </p:cNvPr>
          <p:cNvPicPr>
            <a:picLocks/>
          </p:cNvPicPr>
          <p:nvPr/>
        </p:nvPicPr>
        <p:blipFill rotWithShape="1">
          <a:blip r:embed="rId2" cstate="print"/>
          <a:srcRect r="-2" b="-2"/>
          <a:stretch/>
        </p:blipFill>
        <p:spPr>
          <a:xfrm>
            <a:off x="5469617" y="400050"/>
            <a:ext cx="6517065" cy="5867400"/>
          </a:xfrm>
          <a:prstGeom prst="rect">
            <a:avLst/>
          </a:prstGeom>
        </p:spPr>
      </p:pic>
    </p:spTree>
    <p:extLst>
      <p:ext uri="{BB962C8B-B14F-4D97-AF65-F5344CB8AC3E}">
        <p14:creationId xmlns:p14="http://schemas.microsoft.com/office/powerpoint/2010/main" val="99298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FF5D-E6E7-458F-BBBA-41939C45DD73}"/>
              </a:ext>
            </a:extLst>
          </p:cNvPr>
          <p:cNvSpPr>
            <a:spLocks noGrp="1"/>
          </p:cNvSpPr>
          <p:nvPr>
            <p:ph type="title"/>
          </p:nvPr>
        </p:nvSpPr>
        <p:spPr>
          <a:xfrm>
            <a:off x="1371600" y="685800"/>
            <a:ext cx="9601200" cy="638175"/>
          </a:xfrm>
        </p:spPr>
        <p:txBody>
          <a:bodyPr>
            <a:normAutofit fontScale="90000"/>
          </a:bodyPr>
          <a:lstStyle/>
          <a:p>
            <a:r>
              <a:rPr lang="en-US" dirty="0"/>
              <a:t>Where is java used ?</a:t>
            </a:r>
          </a:p>
        </p:txBody>
      </p:sp>
      <p:pic>
        <p:nvPicPr>
          <p:cNvPr id="4" name="object 2">
            <a:extLst>
              <a:ext uri="{FF2B5EF4-FFF2-40B4-BE49-F238E27FC236}">
                <a16:creationId xmlns:a16="http://schemas.microsoft.com/office/drawing/2014/main" id="{0326C6CB-CF65-4178-AD5A-AB71D151AEE0}"/>
              </a:ext>
            </a:extLst>
          </p:cNvPr>
          <p:cNvPicPr/>
          <p:nvPr/>
        </p:nvPicPr>
        <p:blipFill>
          <a:blip r:embed="rId2" cstate="print"/>
          <a:stretch>
            <a:fillRect/>
          </a:stretch>
        </p:blipFill>
        <p:spPr>
          <a:xfrm>
            <a:off x="1371600" y="1457325"/>
            <a:ext cx="10601325" cy="4838700"/>
          </a:xfrm>
          <a:prstGeom prst="rect">
            <a:avLst/>
          </a:prstGeom>
        </p:spPr>
      </p:pic>
    </p:spTree>
    <p:extLst>
      <p:ext uri="{BB962C8B-B14F-4D97-AF65-F5344CB8AC3E}">
        <p14:creationId xmlns:p14="http://schemas.microsoft.com/office/powerpoint/2010/main" val="288951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EF5C0-C039-47F1-97B3-6D95A1B53D7C}"/>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800" cap="all"/>
              <a:t>Most popular java Frameworks 2021</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descr="Chart&#10;&#10;Description automatically generated">
            <a:extLst>
              <a:ext uri="{FF2B5EF4-FFF2-40B4-BE49-F238E27FC236}">
                <a16:creationId xmlns:a16="http://schemas.microsoft.com/office/drawing/2014/main" id="{31587AC1-962F-4BAC-A0BF-A0D0B59E4CC1}"/>
              </a:ext>
            </a:extLst>
          </p:cNvPr>
          <p:cNvPicPr>
            <a:picLocks noChangeAspect="1"/>
          </p:cNvPicPr>
          <p:nvPr/>
        </p:nvPicPr>
        <p:blipFill>
          <a:blip r:embed="rId2"/>
          <a:stretch>
            <a:fillRect/>
          </a:stretch>
        </p:blipFill>
        <p:spPr>
          <a:xfrm>
            <a:off x="1379023" y="1114424"/>
            <a:ext cx="5659222" cy="4783002"/>
          </a:xfrm>
          <a:prstGeom prst="rect">
            <a:avLst/>
          </a:prstGeom>
        </p:spPr>
      </p:pic>
    </p:spTree>
    <p:extLst>
      <p:ext uri="{BB962C8B-B14F-4D97-AF65-F5344CB8AC3E}">
        <p14:creationId xmlns:p14="http://schemas.microsoft.com/office/powerpoint/2010/main" val="150041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8ACEC-7EE5-4D93-82D7-513F26B335F1}"/>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dirty="0"/>
              <a:t>most popular Ids for Java</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Table&#10;&#10;Description automatically generated">
            <a:extLst>
              <a:ext uri="{FF2B5EF4-FFF2-40B4-BE49-F238E27FC236}">
                <a16:creationId xmlns:a16="http://schemas.microsoft.com/office/drawing/2014/main" id="{042495F9-2D85-4122-807C-52C45787A673}"/>
              </a:ext>
            </a:extLst>
          </p:cNvPr>
          <p:cNvPicPr>
            <a:picLocks noGrp="1" noChangeAspect="1"/>
          </p:cNvPicPr>
          <p:nvPr>
            <p:ph idx="1"/>
          </p:nvPr>
        </p:nvPicPr>
        <p:blipFill>
          <a:blip r:embed="rId2"/>
          <a:stretch>
            <a:fillRect/>
          </a:stretch>
        </p:blipFill>
        <p:spPr>
          <a:xfrm>
            <a:off x="1379023" y="1276351"/>
            <a:ext cx="5659222" cy="4510634"/>
          </a:xfrm>
          <a:prstGeom prst="rect">
            <a:avLst/>
          </a:prstGeom>
        </p:spPr>
      </p:pic>
    </p:spTree>
    <p:extLst>
      <p:ext uri="{BB962C8B-B14F-4D97-AF65-F5344CB8AC3E}">
        <p14:creationId xmlns:p14="http://schemas.microsoft.com/office/powerpoint/2010/main" val="395409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2C9B-1EE0-4DFC-8A09-8A11BFBEA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5213A-AA37-4E1B-84B8-A8D53E25B357}"/>
              </a:ext>
            </a:extLst>
          </p:cNvPr>
          <p:cNvSpPr>
            <a:spLocks noGrp="1"/>
          </p:cNvSpPr>
          <p:nvPr>
            <p:ph idx="1"/>
          </p:nvPr>
        </p:nvSpPr>
        <p:spPr/>
        <p:txBody>
          <a:bodyPr/>
          <a:lstStyle/>
          <a:p>
            <a:endParaRPr lang="en-US"/>
          </a:p>
        </p:txBody>
      </p:sp>
      <p:pic>
        <p:nvPicPr>
          <p:cNvPr id="4" name="object 2">
            <a:extLst>
              <a:ext uri="{FF2B5EF4-FFF2-40B4-BE49-F238E27FC236}">
                <a16:creationId xmlns:a16="http://schemas.microsoft.com/office/drawing/2014/main" id="{A9C493DF-129F-439C-ABF5-5F1780EB7F13}"/>
              </a:ext>
            </a:extLst>
          </p:cNvPr>
          <p:cNvPicPr/>
          <p:nvPr/>
        </p:nvPicPr>
        <p:blipFill>
          <a:blip r:embed="rId2" cstate="print"/>
          <a:stretch>
            <a:fillRect/>
          </a:stretch>
        </p:blipFill>
        <p:spPr>
          <a:xfrm>
            <a:off x="0" y="0"/>
            <a:ext cx="12188952" cy="6858000"/>
          </a:xfrm>
          <a:prstGeom prst="rect">
            <a:avLst/>
          </a:prstGeom>
        </p:spPr>
      </p:pic>
    </p:spTree>
    <p:extLst>
      <p:ext uri="{BB962C8B-B14F-4D97-AF65-F5344CB8AC3E}">
        <p14:creationId xmlns:p14="http://schemas.microsoft.com/office/powerpoint/2010/main" val="259796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8" name="Rectangle 1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24049D38-31C0-4DDD-809F-B2A4DAD9DAED}"/>
              </a:ext>
            </a:extLst>
          </p:cNvPr>
          <p:cNvPicPr>
            <a:picLocks noGrp="1" noChangeAspect="1"/>
          </p:cNvPicPr>
          <p:nvPr>
            <p:ph idx="1"/>
          </p:nvPr>
        </p:nvPicPr>
        <p:blipFill>
          <a:blip r:embed="rId2"/>
          <a:stretch>
            <a:fillRect/>
          </a:stretch>
        </p:blipFill>
        <p:spPr>
          <a:xfrm>
            <a:off x="1680170" y="1106392"/>
            <a:ext cx="8820149" cy="4617824"/>
          </a:xfrm>
          <a:prstGeom prst="rect">
            <a:avLst/>
          </a:prstGeom>
        </p:spPr>
      </p:pic>
    </p:spTree>
    <p:extLst>
      <p:ext uri="{BB962C8B-B14F-4D97-AF65-F5344CB8AC3E}">
        <p14:creationId xmlns:p14="http://schemas.microsoft.com/office/powerpoint/2010/main" val="272470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7" name="Rectangle 16">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2">
            <a:extLst>
              <a:ext uri="{FF2B5EF4-FFF2-40B4-BE49-F238E27FC236}">
                <a16:creationId xmlns:a16="http://schemas.microsoft.com/office/drawing/2014/main" id="{7A52CE62-7C0D-4121-9E63-7DC795454243}"/>
              </a:ext>
            </a:extLst>
          </p:cNvPr>
          <p:cNvPicPr>
            <a:picLocks noGrp="1"/>
          </p:cNvPicPr>
          <p:nvPr>
            <p:ph idx="1"/>
          </p:nvPr>
        </p:nvPicPr>
        <p:blipFill>
          <a:blip r:embed="rId2" cstate="print"/>
          <a:stretch>
            <a:fillRect/>
          </a:stretch>
        </p:blipFill>
        <p:spPr>
          <a:xfrm>
            <a:off x="2326060" y="1289918"/>
            <a:ext cx="7542849" cy="4242853"/>
          </a:xfrm>
          <a:prstGeom prst="rect">
            <a:avLst/>
          </a:prstGeom>
        </p:spPr>
      </p:pic>
    </p:spTree>
    <p:extLst>
      <p:ext uri="{BB962C8B-B14F-4D97-AF65-F5344CB8AC3E}">
        <p14:creationId xmlns:p14="http://schemas.microsoft.com/office/powerpoint/2010/main" val="35996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C582-B1FD-4294-A26D-7B27666ABB4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C13A96A-C2B7-4323-BD57-87F1D9331BD3}"/>
              </a:ext>
            </a:extLst>
          </p:cNvPr>
          <p:cNvSpPr>
            <a:spLocks noGrp="1"/>
          </p:cNvSpPr>
          <p:nvPr>
            <p:ph idx="1"/>
          </p:nvPr>
        </p:nvSpPr>
        <p:spPr/>
        <p:txBody>
          <a:bodyPr/>
          <a:lstStyle/>
          <a:p>
            <a:r>
              <a:rPr lang="en-US" dirty="0"/>
              <a:t>Welcome to this Live Session  which is arranged for Freshers and Students.</a:t>
            </a:r>
          </a:p>
          <a:p>
            <a:r>
              <a:rPr lang="en-US" dirty="0"/>
              <a:t> This Live Session is arranged for choosing your way according your Degree Computer Science and Information Technology. </a:t>
            </a:r>
          </a:p>
          <a:p>
            <a:r>
              <a:rPr lang="en-US" dirty="0"/>
              <a:t>Do not waste your time. If you want to waste your time, then must think about your Future. </a:t>
            </a:r>
          </a:p>
          <a:p>
            <a:r>
              <a:rPr lang="en-US" dirty="0"/>
              <a:t>Let's think about this how Money comes into a student's pocket.</a:t>
            </a:r>
          </a:p>
          <a:p>
            <a:r>
              <a:rPr lang="en-US" dirty="0"/>
              <a:t>Our Parents do hard work , day and night for our Successful Future and Life. Then they spend money on our wishes like you  want to do BS in IT, CS or other Degrees  but Mostly in PAKISTAN  at the end of Degree ,we have not any thing without a paper of Degree.</a:t>
            </a:r>
          </a:p>
        </p:txBody>
      </p:sp>
    </p:spTree>
    <p:extLst>
      <p:ext uri="{BB962C8B-B14F-4D97-AF65-F5344CB8AC3E}">
        <p14:creationId xmlns:p14="http://schemas.microsoft.com/office/powerpoint/2010/main" val="131492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B94E-A883-43FC-BA17-B06832DB5B83}"/>
              </a:ext>
            </a:extLst>
          </p:cNvPr>
          <p:cNvSpPr>
            <a:spLocks noGrp="1"/>
          </p:cNvSpPr>
          <p:nvPr>
            <p:ph type="title"/>
          </p:nvPr>
        </p:nvSpPr>
        <p:spPr/>
        <p:txBody>
          <a:bodyPr/>
          <a:lstStyle/>
          <a:p>
            <a:r>
              <a:rPr lang="en-US" dirty="0"/>
              <a:t>		Session Objective </a:t>
            </a:r>
          </a:p>
        </p:txBody>
      </p:sp>
      <p:sp>
        <p:nvSpPr>
          <p:cNvPr id="3" name="Content Placeholder 2">
            <a:extLst>
              <a:ext uri="{FF2B5EF4-FFF2-40B4-BE49-F238E27FC236}">
                <a16:creationId xmlns:a16="http://schemas.microsoft.com/office/drawing/2014/main" id="{BD89A5A1-2B08-4C42-B6AF-EA04C19E2D4D}"/>
              </a:ext>
            </a:extLst>
          </p:cNvPr>
          <p:cNvSpPr>
            <a:spLocks noGrp="1"/>
          </p:cNvSpPr>
          <p:nvPr>
            <p:ph idx="1"/>
          </p:nvPr>
        </p:nvSpPr>
        <p:spPr/>
        <p:txBody>
          <a:bodyPr>
            <a:normAutofit fontScale="92500"/>
          </a:bodyPr>
          <a:lstStyle/>
          <a:p>
            <a:r>
              <a:rPr lang="en-US" sz="3200" dirty="0"/>
              <a:t>Identify the  of your degree &amp; also  Identify your Skills.</a:t>
            </a:r>
          </a:p>
          <a:p>
            <a:r>
              <a:rPr lang="en-US" sz="3200" dirty="0"/>
              <a:t>Identify Market Expectations From you.</a:t>
            </a:r>
          </a:p>
          <a:p>
            <a:r>
              <a:rPr lang="en-US" sz="3200" dirty="0"/>
              <a:t>What is Java ? </a:t>
            </a:r>
          </a:p>
          <a:p>
            <a:r>
              <a:rPr lang="en-US" sz="3200" dirty="0"/>
              <a:t>History of Java</a:t>
            </a:r>
          </a:p>
          <a:p>
            <a:r>
              <a:rPr lang="en-US" sz="3200" dirty="0"/>
              <a:t>Why use Java?</a:t>
            </a:r>
          </a:p>
          <a:p>
            <a:r>
              <a:rPr lang="en-US" sz="3200" dirty="0"/>
              <a:t>Where is Java used?</a:t>
            </a:r>
          </a:p>
          <a:p>
            <a:pPr marL="0" indent="0">
              <a:buNone/>
            </a:pPr>
            <a:endParaRPr lang="en-US" dirty="0"/>
          </a:p>
          <a:p>
            <a:endParaRPr lang="en-US" dirty="0"/>
          </a:p>
          <a:p>
            <a:pPr lvl="6"/>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9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EA00-F935-40B1-BBBD-EC643FCA80A8}"/>
              </a:ext>
            </a:extLst>
          </p:cNvPr>
          <p:cNvSpPr>
            <a:spLocks noGrp="1"/>
          </p:cNvSpPr>
          <p:nvPr>
            <p:ph type="title"/>
          </p:nvPr>
        </p:nvSpPr>
        <p:spPr/>
        <p:txBody>
          <a:bodyPr/>
          <a:lstStyle/>
          <a:p>
            <a:r>
              <a:rPr lang="en-US" dirty="0"/>
              <a:t>Identify your Degree &amp; Skills </a:t>
            </a:r>
          </a:p>
        </p:txBody>
      </p:sp>
      <p:sp>
        <p:nvSpPr>
          <p:cNvPr id="3" name="Content Placeholder 2">
            <a:extLst>
              <a:ext uri="{FF2B5EF4-FFF2-40B4-BE49-F238E27FC236}">
                <a16:creationId xmlns:a16="http://schemas.microsoft.com/office/drawing/2014/main" id="{2003FF68-CE5A-47C3-8348-0B6E345A969B}"/>
              </a:ext>
            </a:extLst>
          </p:cNvPr>
          <p:cNvSpPr>
            <a:spLocks noGrp="1"/>
          </p:cNvSpPr>
          <p:nvPr>
            <p:ph idx="1"/>
          </p:nvPr>
        </p:nvSpPr>
        <p:spPr/>
        <p:txBody>
          <a:bodyPr>
            <a:normAutofit fontScale="85000" lnSpcReduction="20000"/>
          </a:bodyPr>
          <a:lstStyle/>
          <a:p>
            <a:r>
              <a:rPr lang="en-US" b="0" i="0" dirty="0">
                <a:solidFill>
                  <a:srgbClr val="474747"/>
                </a:solidFill>
                <a:effectLst/>
                <a:latin typeface="Arial" panose="020B0604020202020204" pitchFamily="34" charset="0"/>
                <a:cs typeface="Arial" panose="020B0604020202020204" pitchFamily="34" charset="0"/>
              </a:rPr>
              <a:t>In Programming Field,  it does not matter which degree you have b/w CS &amp; IT.</a:t>
            </a:r>
          </a:p>
          <a:p>
            <a:r>
              <a:rPr lang="en-US" b="0" i="0" dirty="0">
                <a:solidFill>
                  <a:srgbClr val="474747"/>
                </a:solidFill>
                <a:effectLst/>
                <a:latin typeface="Arial" panose="020B0604020202020204" pitchFamily="34" charset="0"/>
                <a:cs typeface="Arial" panose="020B0604020202020204" pitchFamily="34" charset="0"/>
              </a:rPr>
              <a:t>But When you have chosen a good way according to your Degree then you have a good Profile in Society.</a:t>
            </a:r>
          </a:p>
          <a:p>
            <a:r>
              <a:rPr lang="en-US" b="0" i="0" dirty="0">
                <a:solidFill>
                  <a:srgbClr val="474747"/>
                </a:solidFill>
                <a:effectLst/>
                <a:latin typeface="Arial" panose="020B0604020202020204" pitchFamily="34" charset="0"/>
                <a:cs typeface="Arial" panose="020B0604020202020204" pitchFamily="34" charset="0"/>
              </a:rPr>
              <a:t>You have learned from your Lectures in which provide some basic knowledge of Programming Languages and other techniques.</a:t>
            </a:r>
          </a:p>
          <a:p>
            <a:r>
              <a:rPr lang="en-US" b="0" i="0" dirty="0">
                <a:solidFill>
                  <a:srgbClr val="474747"/>
                </a:solidFill>
                <a:effectLst/>
                <a:latin typeface="Arial" panose="020B0604020202020204" pitchFamily="34" charset="0"/>
                <a:cs typeface="Arial" panose="020B0604020202020204" pitchFamily="34" charset="0"/>
              </a:rPr>
              <a:t>These degrees help new software developers in two key areas by improving their problem-solving skills and ability to learn new techniques and technologies. </a:t>
            </a:r>
          </a:p>
          <a:p>
            <a:r>
              <a:rPr lang="en-US" b="0" i="0" dirty="0">
                <a:solidFill>
                  <a:srgbClr val="474747"/>
                </a:solidFill>
                <a:effectLst/>
                <a:latin typeface="Arial" panose="020B0604020202020204" pitchFamily="34" charset="0"/>
                <a:cs typeface="Arial" panose="020B0604020202020204" pitchFamily="34" charset="0"/>
              </a:rPr>
              <a:t>The skills and techniques students pick up while studying topics like data structures, algorithms and computing fundamentals directly translate to making developers better at this process.</a:t>
            </a:r>
          </a:p>
          <a:p>
            <a:r>
              <a:rPr lang="en-US" dirty="0">
                <a:latin typeface="Arial" panose="020B0604020202020204" pitchFamily="34" charset="0"/>
                <a:cs typeface="Arial" panose="020B0604020202020204" pitchFamily="34" charset="0"/>
              </a:rPr>
              <a:t>If you have these skills which is defined above, then you picked y A Good Company </a:t>
            </a:r>
          </a:p>
          <a:p>
            <a:r>
              <a:rPr lang="en-US" dirty="0">
                <a:latin typeface="Arial" panose="020B0604020202020204" pitchFamily="34" charset="0"/>
                <a:cs typeface="Arial" panose="020B0604020202020204" pitchFamily="34" charset="0"/>
              </a:rPr>
              <a:t>You Put your Skills and They Give You a lot of things.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74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A0A3-1E70-4E2F-B59C-29F88B063B4D}"/>
              </a:ext>
            </a:extLst>
          </p:cNvPr>
          <p:cNvSpPr>
            <a:spLocks noGrp="1"/>
          </p:cNvSpPr>
          <p:nvPr>
            <p:ph type="title"/>
          </p:nvPr>
        </p:nvSpPr>
        <p:spPr>
          <a:xfrm>
            <a:off x="1371600" y="417250"/>
            <a:ext cx="9601200" cy="674703"/>
          </a:xfrm>
        </p:spPr>
        <p:txBody>
          <a:bodyPr>
            <a:normAutofit fontScale="90000"/>
          </a:bodyPr>
          <a:lstStyle/>
          <a:p>
            <a:r>
              <a:rPr lang="en-US" sz="4400" dirty="0"/>
              <a:t>		Market Expectations</a:t>
            </a:r>
            <a:endParaRPr lang="en-US" dirty="0"/>
          </a:p>
        </p:txBody>
      </p:sp>
      <p:sp>
        <p:nvSpPr>
          <p:cNvPr id="3" name="Content Placeholder 2">
            <a:extLst>
              <a:ext uri="{FF2B5EF4-FFF2-40B4-BE49-F238E27FC236}">
                <a16:creationId xmlns:a16="http://schemas.microsoft.com/office/drawing/2014/main" id="{4730EE3D-A2F3-47A9-9AD6-319F45456400}"/>
              </a:ext>
            </a:extLst>
          </p:cNvPr>
          <p:cNvSpPr>
            <a:spLocks noGrp="1"/>
          </p:cNvSpPr>
          <p:nvPr>
            <p:ph idx="1"/>
          </p:nvPr>
        </p:nvSpPr>
        <p:spPr>
          <a:xfrm>
            <a:off x="1371600" y="1091952"/>
            <a:ext cx="9601200" cy="5149049"/>
          </a:xfrm>
        </p:spPr>
        <p:txBody>
          <a:bodyPr>
            <a:normAutofit fontScale="77500" lnSpcReduction="20000"/>
          </a:bodyPr>
          <a:lstStyle/>
          <a:p>
            <a:r>
              <a:rPr lang="en-US" b="0" i="0" dirty="0">
                <a:solidFill>
                  <a:srgbClr val="222222"/>
                </a:solidFill>
                <a:effectLst/>
                <a:latin typeface="Poppins" panose="020B0502040204020203" pitchFamily="2" charset="0"/>
              </a:rPr>
              <a:t>1. Artificial Intelligence &amp; Machine Learning</a:t>
            </a:r>
          </a:p>
          <a:p>
            <a:pPr lvl="8"/>
            <a:r>
              <a:rPr lang="en-US" b="0" i="0" dirty="0">
                <a:solidFill>
                  <a:srgbClr val="444444"/>
                </a:solidFill>
                <a:effectLst/>
                <a:latin typeface="Roboto" panose="02000000000000000000" pitchFamily="2" charset="0"/>
              </a:rPr>
              <a:t>J.A.R.V.I.S from Iron Man</a:t>
            </a:r>
            <a:endParaRPr lang="en-US" b="0" i="0" dirty="0">
              <a:solidFill>
                <a:srgbClr val="222222"/>
              </a:solidFill>
              <a:effectLst/>
              <a:latin typeface="Poppins" panose="020B0502040204020203" pitchFamily="2" charset="0"/>
            </a:endParaRPr>
          </a:p>
          <a:p>
            <a:r>
              <a:rPr lang="en-US" b="0" i="0" dirty="0">
                <a:solidFill>
                  <a:srgbClr val="222222"/>
                </a:solidFill>
                <a:effectLst/>
                <a:latin typeface="Poppins" panose="00000500000000000000" pitchFamily="2" charset="0"/>
              </a:rPr>
              <a:t>Back-End Development  </a:t>
            </a:r>
          </a:p>
          <a:p>
            <a:pPr lvl="8"/>
            <a:r>
              <a:rPr lang="en-US" b="0" i="0" dirty="0">
                <a:solidFill>
                  <a:srgbClr val="222222"/>
                </a:solidFill>
                <a:effectLst/>
                <a:latin typeface="Poppins" panose="00000500000000000000" pitchFamily="2" charset="0"/>
              </a:rPr>
              <a:t>Python</a:t>
            </a:r>
          </a:p>
          <a:p>
            <a:pPr lvl="8"/>
            <a:r>
              <a:rPr lang="en-US" b="0" i="0" dirty="0">
                <a:solidFill>
                  <a:srgbClr val="222222"/>
                </a:solidFill>
                <a:effectLst/>
                <a:latin typeface="Poppins" panose="00000500000000000000" pitchFamily="2" charset="0"/>
              </a:rPr>
              <a:t>Java</a:t>
            </a:r>
          </a:p>
          <a:p>
            <a:pPr lvl="8"/>
            <a:r>
              <a:rPr lang="en-US" b="0" i="0" dirty="0">
                <a:solidFill>
                  <a:srgbClr val="222222"/>
                </a:solidFill>
                <a:effectLst/>
                <a:latin typeface="Poppins" panose="00000500000000000000" pitchFamily="2" charset="0"/>
              </a:rPr>
              <a:t>JavaScript</a:t>
            </a:r>
          </a:p>
          <a:p>
            <a:pPr lvl="8"/>
            <a:r>
              <a:rPr lang="en-US" b="0" i="0" dirty="0">
                <a:solidFill>
                  <a:srgbClr val="222222"/>
                </a:solidFill>
                <a:effectLst/>
                <a:latin typeface="Poppins" panose="00000500000000000000" pitchFamily="2" charset="0"/>
              </a:rPr>
              <a:t>Node.js</a:t>
            </a:r>
          </a:p>
          <a:p>
            <a:pPr lvl="8"/>
            <a:r>
              <a:rPr lang="en-US" b="0" i="0" dirty="0">
                <a:solidFill>
                  <a:srgbClr val="222222"/>
                </a:solidFill>
                <a:effectLst/>
                <a:latin typeface="Poppins" panose="00000500000000000000" pitchFamily="2" charset="0"/>
              </a:rPr>
              <a:t>PHP</a:t>
            </a:r>
          </a:p>
          <a:p>
            <a:r>
              <a:rPr lang="en-US" b="0" i="0" dirty="0">
                <a:solidFill>
                  <a:srgbClr val="222222"/>
                </a:solidFill>
                <a:effectLst/>
                <a:latin typeface="Poppins" panose="00000500000000000000" pitchFamily="2" charset="0"/>
              </a:rPr>
              <a:t>Front-End Development</a:t>
            </a:r>
          </a:p>
          <a:p>
            <a:pPr lvl="8"/>
            <a:r>
              <a:rPr lang="en-US" b="0" i="0" dirty="0">
                <a:solidFill>
                  <a:srgbClr val="222222"/>
                </a:solidFill>
                <a:effectLst/>
                <a:latin typeface="Poppins" panose="00000500000000000000" pitchFamily="2" charset="0"/>
              </a:rPr>
              <a:t>HTML5</a:t>
            </a:r>
          </a:p>
          <a:p>
            <a:pPr lvl="8"/>
            <a:r>
              <a:rPr lang="en-US" b="0" i="0" dirty="0">
                <a:solidFill>
                  <a:srgbClr val="222222"/>
                </a:solidFill>
                <a:effectLst/>
                <a:latin typeface="Poppins" panose="00000500000000000000" pitchFamily="2" charset="0"/>
              </a:rPr>
              <a:t>CSS3</a:t>
            </a:r>
          </a:p>
          <a:p>
            <a:pPr lvl="8"/>
            <a:r>
              <a:rPr lang="en-US" b="0" i="0" dirty="0">
                <a:solidFill>
                  <a:srgbClr val="222222"/>
                </a:solidFill>
                <a:effectLst/>
                <a:latin typeface="Poppins" panose="00000500000000000000" pitchFamily="2" charset="0"/>
              </a:rPr>
              <a:t>JavaScript</a:t>
            </a:r>
          </a:p>
          <a:p>
            <a:pPr lvl="8"/>
            <a:r>
              <a:rPr lang="en-US" b="0" i="0" dirty="0">
                <a:solidFill>
                  <a:srgbClr val="222222"/>
                </a:solidFill>
                <a:effectLst/>
                <a:latin typeface="Poppins" panose="00000500000000000000" pitchFamily="2" charset="0"/>
              </a:rPr>
              <a:t>Angular.js</a:t>
            </a:r>
          </a:p>
          <a:p>
            <a:pPr lvl="8"/>
            <a:r>
              <a:rPr lang="en-US" b="0" i="0" dirty="0">
                <a:solidFill>
                  <a:srgbClr val="222222"/>
                </a:solidFill>
                <a:effectLst/>
                <a:latin typeface="Poppins" panose="00000500000000000000" pitchFamily="2" charset="0"/>
              </a:rPr>
              <a:t>React.js</a:t>
            </a:r>
          </a:p>
          <a:p>
            <a:r>
              <a:rPr lang="en-US" b="0" i="0" dirty="0">
                <a:solidFill>
                  <a:srgbClr val="222222"/>
                </a:solidFill>
                <a:effectLst/>
                <a:latin typeface="Poppins" panose="00000500000000000000" pitchFamily="2" charset="0"/>
              </a:rPr>
              <a:t>UX/UI Design</a:t>
            </a:r>
          </a:p>
          <a:p>
            <a:r>
              <a:rPr lang="en-US" b="0" i="0" dirty="0">
                <a:solidFill>
                  <a:srgbClr val="222222"/>
                </a:solidFill>
                <a:effectLst/>
                <a:latin typeface="Poppins" panose="00000500000000000000" pitchFamily="2" charset="0"/>
              </a:rPr>
              <a:t>Full Stack Engineers</a:t>
            </a:r>
          </a:p>
          <a:p>
            <a:r>
              <a:rPr lang="en-US" b="0" i="0" dirty="0">
                <a:solidFill>
                  <a:srgbClr val="222222"/>
                </a:solidFill>
                <a:effectLst/>
                <a:latin typeface="Poppins" panose="00000500000000000000" pitchFamily="2" charset="0"/>
              </a:rPr>
              <a:t>IT Managers</a:t>
            </a:r>
          </a:p>
          <a:p>
            <a:r>
              <a:rPr lang="en-US" dirty="0">
                <a:solidFill>
                  <a:srgbClr val="222222"/>
                </a:solidFill>
                <a:latin typeface="Poppins" panose="00000500000000000000" pitchFamily="2" charset="0"/>
              </a:rPr>
              <a:t>Networking</a:t>
            </a:r>
            <a:endParaRPr lang="en-US" b="0" i="0" dirty="0">
              <a:solidFill>
                <a:srgbClr val="222222"/>
              </a:solidFill>
              <a:effectLst/>
              <a:latin typeface="Poppins" panose="00000500000000000000" pitchFamily="2" charset="0"/>
            </a:endParaRPr>
          </a:p>
          <a:p>
            <a:r>
              <a:rPr lang="en-US" b="0" i="0" dirty="0">
                <a:solidFill>
                  <a:srgbClr val="222222"/>
                </a:solidFill>
                <a:effectLst/>
                <a:latin typeface="Poppins" panose="00000500000000000000" pitchFamily="2" charset="0"/>
              </a:rPr>
              <a:t>Quality Assurance Experts</a:t>
            </a:r>
          </a:p>
          <a:p>
            <a:pPr lvl="8"/>
            <a:endParaRPr lang="en-US" b="0" i="0" dirty="0">
              <a:solidFill>
                <a:srgbClr val="222222"/>
              </a:solidFill>
              <a:effectLst/>
              <a:latin typeface="Poppins" panose="00000500000000000000" pitchFamily="2" charset="0"/>
            </a:endParaRPr>
          </a:p>
        </p:txBody>
      </p:sp>
    </p:spTree>
    <p:extLst>
      <p:ext uri="{BB962C8B-B14F-4D97-AF65-F5344CB8AC3E}">
        <p14:creationId xmlns:p14="http://schemas.microsoft.com/office/powerpoint/2010/main" val="288920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4472-9CBA-4342-8DBB-BB250A289C6E}"/>
              </a:ext>
            </a:extLst>
          </p:cNvPr>
          <p:cNvSpPr>
            <a:spLocks noGrp="1"/>
          </p:cNvSpPr>
          <p:nvPr>
            <p:ph type="title"/>
          </p:nvPr>
        </p:nvSpPr>
        <p:spPr>
          <a:xfrm>
            <a:off x="1371600" y="685799"/>
            <a:ext cx="9601200" cy="1076325"/>
          </a:xfrm>
        </p:spPr>
        <p:txBody>
          <a:bodyPr/>
          <a:lstStyle/>
          <a:p>
            <a:r>
              <a:rPr lang="en-US" sz="4400" dirty="0"/>
              <a:t>What is Java ? </a:t>
            </a:r>
            <a:endParaRPr lang="en-US" dirty="0"/>
          </a:p>
        </p:txBody>
      </p:sp>
      <p:sp>
        <p:nvSpPr>
          <p:cNvPr id="3" name="Content Placeholder 2">
            <a:extLst>
              <a:ext uri="{FF2B5EF4-FFF2-40B4-BE49-F238E27FC236}">
                <a16:creationId xmlns:a16="http://schemas.microsoft.com/office/drawing/2014/main" id="{E3C29BA4-0DCF-4691-9AB4-FAE305943C5E}"/>
              </a:ext>
            </a:extLst>
          </p:cNvPr>
          <p:cNvSpPr>
            <a:spLocks noGrp="1"/>
          </p:cNvSpPr>
          <p:nvPr>
            <p:ph idx="1"/>
          </p:nvPr>
        </p:nvSpPr>
        <p:spPr>
          <a:xfrm>
            <a:off x="1371600" y="2019300"/>
            <a:ext cx="9601200" cy="3848100"/>
          </a:xfrm>
        </p:spPr>
        <p:txBody>
          <a:bodyPr/>
          <a:lstStyle/>
          <a:p>
            <a:r>
              <a:rPr lang="en-US" b="1" i="0" dirty="0">
                <a:solidFill>
                  <a:srgbClr val="222222"/>
                </a:solidFill>
                <a:effectLst/>
                <a:latin typeface="Source Sans Pro" panose="020B0604020202020204" pitchFamily="34" charset="0"/>
              </a:rPr>
              <a:t>Java</a:t>
            </a:r>
            <a:r>
              <a:rPr lang="en-US" b="0" i="0" dirty="0">
                <a:solidFill>
                  <a:srgbClr val="222222"/>
                </a:solidFill>
                <a:effectLst/>
                <a:latin typeface="Source Sans Pro" panose="020B0604020202020204" pitchFamily="34" charset="0"/>
              </a:rPr>
              <a:t> is a general-purpose, class-based, object-oriented programming language designed for having lesser implementation dependencies. It is a computing platform for application development. </a:t>
            </a:r>
          </a:p>
          <a:p>
            <a:r>
              <a:rPr lang="en-US" b="1" i="0" dirty="0">
                <a:solidFill>
                  <a:srgbClr val="222222"/>
                </a:solidFill>
                <a:effectLst/>
                <a:latin typeface="Source Sans Pro" panose="020B0503030403020204" pitchFamily="34" charset="0"/>
              </a:rPr>
              <a:t>Java Platform</a:t>
            </a:r>
            <a:r>
              <a:rPr lang="en-US" b="0" i="0" dirty="0">
                <a:solidFill>
                  <a:srgbClr val="222222"/>
                </a:solidFill>
                <a:effectLst/>
                <a:latin typeface="Source Sans Pro" panose="020B0503030403020204" pitchFamily="34" charset="0"/>
              </a:rPr>
              <a:t> is a collection of programs that help programmers to develop and run Java programming applications efficiently. It includes an execution engine, a compiler, and a set of libraries in it. It is a set of computer software and specifications.</a:t>
            </a:r>
            <a:endParaRPr lang="en-US" dirty="0"/>
          </a:p>
        </p:txBody>
      </p:sp>
      <p:pic>
        <p:nvPicPr>
          <p:cNvPr id="5" name="Picture 4" descr="Icon&#10;&#10;Description automatically generated">
            <a:extLst>
              <a:ext uri="{FF2B5EF4-FFF2-40B4-BE49-F238E27FC236}">
                <a16:creationId xmlns:a16="http://schemas.microsoft.com/office/drawing/2014/main" id="{04367B0C-F8AB-4A93-9908-56A87DFFEBB8}"/>
              </a:ext>
            </a:extLst>
          </p:cNvPr>
          <p:cNvPicPr>
            <a:picLocks noChangeAspect="1"/>
          </p:cNvPicPr>
          <p:nvPr/>
        </p:nvPicPr>
        <p:blipFill>
          <a:blip r:embed="rId2"/>
          <a:stretch>
            <a:fillRect/>
          </a:stretch>
        </p:blipFill>
        <p:spPr>
          <a:xfrm>
            <a:off x="4286250" y="4314825"/>
            <a:ext cx="5456684" cy="1809751"/>
          </a:xfrm>
          <a:prstGeom prst="rect">
            <a:avLst/>
          </a:prstGeom>
        </p:spPr>
      </p:pic>
    </p:spTree>
    <p:extLst>
      <p:ext uri="{BB962C8B-B14F-4D97-AF65-F5344CB8AC3E}">
        <p14:creationId xmlns:p14="http://schemas.microsoft.com/office/powerpoint/2010/main" val="220605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033A-E35F-49B8-8BC1-F0EB95876F26}"/>
              </a:ext>
            </a:extLst>
          </p:cNvPr>
          <p:cNvSpPr>
            <a:spLocks noGrp="1"/>
          </p:cNvSpPr>
          <p:nvPr>
            <p:ph type="title"/>
          </p:nvPr>
        </p:nvSpPr>
        <p:spPr/>
        <p:txBody>
          <a:bodyPr/>
          <a:lstStyle/>
          <a:p>
            <a:r>
              <a:rPr lang="en-US" sz="4400" dirty="0"/>
              <a:t>History of Java</a:t>
            </a:r>
            <a:br>
              <a:rPr lang="en-US" sz="4400" dirty="0"/>
            </a:br>
            <a:endParaRPr lang="en-US" dirty="0"/>
          </a:p>
        </p:txBody>
      </p:sp>
      <p:sp>
        <p:nvSpPr>
          <p:cNvPr id="3" name="Content Placeholder 2">
            <a:extLst>
              <a:ext uri="{FF2B5EF4-FFF2-40B4-BE49-F238E27FC236}">
                <a16:creationId xmlns:a16="http://schemas.microsoft.com/office/drawing/2014/main" id="{CB09817C-C683-445C-B980-720E6E187F4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Language Designed By              James Gosling in 1991</a:t>
            </a:r>
          </a:p>
          <a:p>
            <a:r>
              <a:rPr lang="en-US" dirty="0">
                <a:latin typeface="Arial" panose="020B0604020202020204" pitchFamily="34" charset="0"/>
                <a:cs typeface="Arial" panose="020B0604020202020204" pitchFamily="34" charset="0"/>
              </a:rPr>
              <a:t>Developed By		     Sun Microsystems (ORACLE CO OPERATION)</a:t>
            </a:r>
          </a:p>
          <a:p>
            <a:r>
              <a:rPr lang="en-US" dirty="0">
                <a:latin typeface="Arial" panose="020B0604020202020204" pitchFamily="34" charset="0"/>
                <a:cs typeface="Arial" panose="020B0604020202020204" pitchFamily="34" charset="0"/>
              </a:rPr>
              <a:t>First Version			     May 23</a:t>
            </a:r>
            <a:r>
              <a:rPr lang="en-US" baseline="30000" dirty="0">
                <a:latin typeface="Arial" panose="020B0604020202020204" pitchFamily="34" charset="0"/>
                <a:cs typeface="Arial" panose="020B0604020202020204" pitchFamily="34" charset="0"/>
              </a:rPr>
              <a:t>rd</a:t>
            </a:r>
            <a:r>
              <a:rPr lang="en-US" dirty="0">
                <a:latin typeface="Arial" panose="020B0604020202020204" pitchFamily="34" charset="0"/>
                <a:cs typeface="Arial" panose="020B0604020202020204" pitchFamily="34" charset="0"/>
              </a:rPr>
              <a:t>, 1995 (JAVA 1.0)</a:t>
            </a:r>
          </a:p>
          <a:p>
            <a:r>
              <a:rPr lang="en-US" dirty="0">
                <a:latin typeface="Arial" panose="020B0604020202020204" pitchFamily="34" charset="0"/>
                <a:cs typeface="Arial" panose="020B0604020202020204" pitchFamily="34" charset="0"/>
              </a:rPr>
              <a:t>Latest Version		     </a:t>
            </a:r>
            <a:r>
              <a:rPr lang="en-US" b="1" i="0" dirty="0">
                <a:solidFill>
                  <a:srgbClr val="202124"/>
                </a:solidFill>
                <a:effectLst/>
                <a:latin typeface="Arial" panose="020B0604020202020204" pitchFamily="34" charset="0"/>
                <a:cs typeface="Arial" panose="020B0604020202020204" pitchFamily="34" charset="0"/>
              </a:rPr>
              <a:t>March 16th, 2021, </a:t>
            </a:r>
            <a:r>
              <a:rPr lang="en-US" dirty="0">
                <a:latin typeface="Arial" panose="020B0604020202020204" pitchFamily="34" charset="0"/>
                <a:cs typeface="Arial" panose="020B0604020202020204" pitchFamily="34" charset="0"/>
              </a:rPr>
              <a:t>(JAVA 16.0.2)</a:t>
            </a:r>
          </a:p>
          <a:p>
            <a:r>
              <a:rPr lang="en-US" dirty="0">
                <a:latin typeface="Arial" panose="020B0604020202020204" pitchFamily="34" charset="0"/>
                <a:cs typeface="Arial" panose="020B0604020202020204" pitchFamily="34" charset="0"/>
              </a:rPr>
              <a:t>File Ext			     .java , .class , .jar</a:t>
            </a:r>
          </a:p>
          <a:p>
            <a:r>
              <a:rPr lang="en-US" dirty="0">
                <a:latin typeface="Arial" panose="020B0604020202020204" pitchFamily="34" charset="0"/>
                <a:cs typeface="Arial" panose="020B0604020202020204" pitchFamily="34" charset="0"/>
              </a:rPr>
              <a:t>Java was known As  		     “OAK”</a:t>
            </a:r>
          </a:p>
        </p:txBody>
      </p:sp>
    </p:spTree>
    <p:extLst>
      <p:ext uri="{BB962C8B-B14F-4D97-AF65-F5344CB8AC3E}">
        <p14:creationId xmlns:p14="http://schemas.microsoft.com/office/powerpoint/2010/main" val="102279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649C4527-32B4-4548-8062-493D38B7DCB0}"/>
              </a:ext>
            </a:extLst>
          </p:cNvPr>
          <p:cNvPicPr>
            <a:picLocks noGrp="1" noChangeAspect="1"/>
          </p:cNvPicPr>
          <p:nvPr>
            <p:ph idx="1"/>
          </p:nvPr>
        </p:nvPicPr>
        <p:blipFill>
          <a:blip r:embed="rId2"/>
          <a:stretch>
            <a:fillRect/>
          </a:stretch>
        </p:blipFill>
        <p:spPr>
          <a:xfrm>
            <a:off x="2768278" y="800100"/>
            <a:ext cx="6655444" cy="5257801"/>
          </a:xfrm>
          <a:prstGeom prst="rect">
            <a:avLst/>
          </a:prstGeom>
        </p:spPr>
      </p:pic>
    </p:spTree>
    <p:extLst>
      <p:ext uri="{BB962C8B-B14F-4D97-AF65-F5344CB8AC3E}">
        <p14:creationId xmlns:p14="http://schemas.microsoft.com/office/powerpoint/2010/main" val="59626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447-C6CD-482B-A2D5-0B7C7BA2DD23}"/>
              </a:ext>
            </a:extLst>
          </p:cNvPr>
          <p:cNvSpPr>
            <a:spLocks noGrp="1"/>
          </p:cNvSpPr>
          <p:nvPr>
            <p:ph type="title"/>
          </p:nvPr>
        </p:nvSpPr>
        <p:spPr>
          <a:xfrm>
            <a:off x="1371600" y="685800"/>
            <a:ext cx="8935375" cy="619217"/>
          </a:xfrm>
        </p:spPr>
        <p:txBody>
          <a:bodyPr>
            <a:normAutofit fontScale="90000"/>
          </a:bodyPr>
          <a:lstStyle/>
          <a:p>
            <a:r>
              <a:rPr lang="en-US" b="0" i="0" dirty="0">
                <a:solidFill>
                  <a:srgbClr val="444444"/>
                </a:solidFill>
                <a:effectLst/>
                <a:latin typeface="Georgia" panose="02040502050405020303" pitchFamily="18" charset="0"/>
              </a:rPr>
              <a:t>Advantages of Java</a:t>
            </a:r>
            <a:br>
              <a:rPr lang="en-US" b="0" i="0" dirty="0">
                <a:solidFill>
                  <a:srgbClr val="444444"/>
                </a:solidFill>
                <a:effectLst/>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800A0764-1710-4DD7-95D8-496D1370F5C2}"/>
              </a:ext>
            </a:extLst>
          </p:cNvPr>
          <p:cNvSpPr>
            <a:spLocks noGrp="1"/>
          </p:cNvSpPr>
          <p:nvPr>
            <p:ph idx="1"/>
          </p:nvPr>
        </p:nvSpPr>
        <p:spPr>
          <a:xfrm>
            <a:off x="1371600" y="1305017"/>
            <a:ext cx="9601200" cy="5024762"/>
          </a:xfrm>
        </p:spPr>
        <p:txBody>
          <a:bodyPr>
            <a:normAutofit/>
          </a:bodyPr>
          <a:lstStyle/>
          <a:p>
            <a:r>
              <a:rPr lang="en-US" sz="2400" b="0" i="0" dirty="0">
                <a:solidFill>
                  <a:srgbClr val="444444"/>
                </a:solidFill>
                <a:effectLst/>
                <a:latin typeface="Arial" panose="020B0604020202020204" pitchFamily="34" charset="0"/>
                <a:cs typeface="Arial" panose="020B0604020202020204" pitchFamily="34" charset="0"/>
              </a:rPr>
              <a:t>Java is Simple</a:t>
            </a:r>
          </a:p>
          <a:p>
            <a:pPr lvl="2"/>
            <a:r>
              <a:rPr lang="en-US" b="0" i="0" dirty="0">
                <a:solidFill>
                  <a:srgbClr val="444444"/>
                </a:solidFill>
                <a:effectLst/>
                <a:latin typeface="Georgia" panose="02040502050405020303" pitchFamily="18" charset="0"/>
              </a:rPr>
              <a:t>The syntax of Java is straightforward, easy to write, learn, maintain, and understand, the code is easily debug gable.</a:t>
            </a:r>
          </a:p>
          <a:p>
            <a:r>
              <a:rPr lang="en-US" b="0" i="0" dirty="0">
                <a:solidFill>
                  <a:srgbClr val="444444"/>
                </a:solidFill>
                <a:effectLst/>
                <a:latin typeface="Georgia" panose="02040502050405020303" pitchFamily="18" charset="0"/>
              </a:rPr>
              <a:t>Java is an Object-Oriented Programming language</a:t>
            </a:r>
          </a:p>
          <a:p>
            <a:pPr lvl="2"/>
            <a:r>
              <a:rPr lang="en-US" b="0" i="0" dirty="0">
                <a:solidFill>
                  <a:srgbClr val="444444"/>
                </a:solidFill>
                <a:effectLst/>
                <a:latin typeface="Georgia" panose="02040502050405020303" pitchFamily="18" charset="0"/>
              </a:rPr>
              <a:t>Java is an object-oriented language that helps us to enhance the flexibility and reusability of the code. Using the OOPs concept, we can easily reuse the object in other programs.</a:t>
            </a:r>
          </a:p>
          <a:p>
            <a:pPr algn="l" fontAlgn="base"/>
            <a:r>
              <a:rPr lang="en-US" b="0" i="0" dirty="0">
                <a:solidFill>
                  <a:srgbClr val="444444"/>
                </a:solidFill>
                <a:effectLst/>
                <a:latin typeface="Georgia" panose="02040502050405020303" pitchFamily="18" charset="0"/>
              </a:rPr>
              <a:t>Java is cheap and economical to maintain</a:t>
            </a:r>
          </a:p>
          <a:p>
            <a:pPr lvl="2" fontAlgn="base"/>
            <a:r>
              <a:rPr lang="en-US" b="0" i="0" dirty="0">
                <a:solidFill>
                  <a:srgbClr val="444444"/>
                </a:solidFill>
                <a:effectLst/>
                <a:latin typeface="Georgia" panose="02040502050405020303" pitchFamily="18" charset="0"/>
              </a:rPr>
              <a:t>Java programs are cheap to develop and maintain as these programs are dependent on a specific hardware infrastructure to run. We can easily execute them on any machine that reduces the extra cost to maintain.</a:t>
            </a:r>
          </a:p>
          <a:p>
            <a:pPr algn="l" fontAlgn="base"/>
            <a:r>
              <a:rPr lang="en-US" b="0" i="0" dirty="0">
                <a:solidFill>
                  <a:srgbClr val="444444"/>
                </a:solidFill>
                <a:effectLst/>
                <a:latin typeface="Georgia" panose="02040502050405020303" pitchFamily="18" charset="0"/>
              </a:rPr>
              <a:t>Java is a high-level programm4ing language</a:t>
            </a:r>
          </a:p>
          <a:p>
            <a:pPr lvl="2"/>
            <a:r>
              <a:rPr lang="en-US" b="0" i="0" dirty="0">
                <a:solidFill>
                  <a:srgbClr val="444444"/>
                </a:solidFill>
                <a:effectLst/>
                <a:latin typeface="Georgia" panose="02040502050405020303" pitchFamily="18" charset="0"/>
              </a:rPr>
              <a:t>Java is a high-level programming language as it is a human-readable language. It is like human language and has a very simple and easy to maintain syntax that is like the syntax of C++ language but in a simpler manner.</a:t>
            </a:r>
          </a:p>
          <a:p>
            <a:endParaRPr lang="en-US" b="0" i="0" dirty="0">
              <a:solidFill>
                <a:srgbClr val="444444"/>
              </a:solidFill>
              <a:effectLst/>
              <a:latin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38870426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{CA7CDB5C-CDCC-42AE-96EB-8EF46FD327DD}tf10001105</Template>
  <TotalTime>174</TotalTime>
  <Words>1037</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Franklin Gothic Book</vt:lpstr>
      <vt:lpstr>Georgia</vt:lpstr>
      <vt:lpstr>inherit</vt:lpstr>
      <vt:lpstr>Poppins</vt:lpstr>
      <vt:lpstr>Roboto</vt:lpstr>
      <vt:lpstr>Source Sans Pro</vt:lpstr>
      <vt:lpstr>Crop</vt:lpstr>
      <vt:lpstr>PowerPoint Presentation</vt:lpstr>
      <vt:lpstr>Introduction </vt:lpstr>
      <vt:lpstr>  Session Objective </vt:lpstr>
      <vt:lpstr>Identify your Degree &amp; Skills </vt:lpstr>
      <vt:lpstr>  Market Expectations</vt:lpstr>
      <vt:lpstr>What is Java ? </vt:lpstr>
      <vt:lpstr>History of Java </vt:lpstr>
      <vt:lpstr>PowerPoint Presentation</vt:lpstr>
      <vt:lpstr>Advantages of Java </vt:lpstr>
      <vt:lpstr>Advantages of Java(CONT)</vt:lpstr>
      <vt:lpstr>Disadvantages of Java</vt:lpstr>
      <vt:lpstr>PowerPoint Presentation</vt:lpstr>
      <vt:lpstr>Where is java used ?</vt:lpstr>
      <vt:lpstr>Most popular java Frameworks 2021</vt:lpstr>
      <vt:lpstr>most popular Ids for 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Ahtisham Latif</dc:creator>
  <cp:lastModifiedBy>Ahtisham Latif</cp:lastModifiedBy>
  <cp:revision>1</cp:revision>
  <dcterms:created xsi:type="dcterms:W3CDTF">2021-09-11T14:43:55Z</dcterms:created>
  <dcterms:modified xsi:type="dcterms:W3CDTF">2021-09-11T17:38:22Z</dcterms:modified>
</cp:coreProperties>
</file>