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302" r:id="rId3"/>
    <p:sldId id="259" r:id="rId4"/>
    <p:sldId id="298" r:id="rId5"/>
    <p:sldId id="29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MOU" lastIdx="187" clrIdx="0">
    <p:extLst>
      <p:ext uri="{19B8F6BF-5375-455C-9EA6-DF929625EA0E}">
        <p15:presenceInfo xmlns:p15="http://schemas.microsoft.com/office/powerpoint/2012/main" userId="Microsoft Office User" providerId="None"/>
      </p:ext>
    </p:extLst>
  </p:cmAuthor>
  <p:cmAuthor id="2" name="Chang Min Park" initials="CMP" lastIdx="101" clrIdx="1">
    <p:extLst>
      <p:ext uri="{19B8F6BF-5375-455C-9EA6-DF929625EA0E}">
        <p15:presenceInfo xmlns:p15="http://schemas.microsoft.com/office/powerpoint/2012/main" userId="8cfbe2804eb7725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1AB2F7-E0E4-40F2-959D-C6A5936B8A82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986AC5-1BE9-49DF-ABE6-F6EE3E5F09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307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b="0" dirty="0">
                <a:solidFill>
                  <a:schemeClr val="accent1"/>
                </a:solidFill>
              </a:rPr>
              <a:t>Hi everyone, my name is Chang Min Park, and I’m a PhD Candidate at the University at Buffalo.</a:t>
            </a:r>
          </a:p>
          <a:p>
            <a:pPr marL="0" indent="0">
              <a:buFontTx/>
              <a:buNone/>
            </a:pPr>
            <a:endParaRPr lang="en-US" b="0" dirty="0">
              <a:solidFill>
                <a:schemeClr val="accent1"/>
              </a:solidFill>
            </a:endParaRPr>
          </a:p>
          <a:p>
            <a:pPr marL="0" indent="0">
              <a:buFontTx/>
              <a:buNone/>
            </a:pPr>
            <a:r>
              <a:rPr lang="en-US" b="0" dirty="0">
                <a:solidFill>
                  <a:schemeClr val="accent1"/>
                </a:solidFill>
              </a:rPr>
              <a:t>Today, I’m going to present our paper Rushmore.</a:t>
            </a:r>
          </a:p>
          <a:p>
            <a:pPr marL="0" indent="0">
              <a:buFontTx/>
              <a:buNone/>
            </a:pPr>
            <a:r>
              <a:rPr lang="en-US" b="0" dirty="0">
                <a:solidFill>
                  <a:schemeClr val="accent1"/>
                </a:solidFill>
              </a:rPr>
              <a:t>Rushmore is a system that securely displays static and animated images using TrustZone.</a:t>
            </a:r>
          </a:p>
          <a:p>
            <a:pPr marL="0" indent="0">
              <a:buFontTx/>
              <a:buNone/>
            </a:pPr>
            <a:r>
              <a:rPr lang="en-US" b="0" dirty="0">
                <a:solidFill>
                  <a:schemeClr val="accent1"/>
                </a:solidFill>
              </a:rPr>
              <a:t>(Click)</a:t>
            </a:r>
          </a:p>
          <a:p>
            <a:pPr marL="0" indent="0">
              <a:buFontTx/>
              <a:buNone/>
            </a:pPr>
            <a:endParaRPr lang="en-US" b="0" dirty="0">
              <a:solidFill>
                <a:schemeClr val="accent1"/>
              </a:solidFill>
            </a:endParaRPr>
          </a:p>
          <a:p>
            <a:pPr marL="0" indent="0">
              <a:buFontTx/>
              <a:buNone/>
            </a:pPr>
            <a:endParaRPr lang="en-US" b="0" dirty="0">
              <a:solidFill>
                <a:schemeClr val="accent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A3E72B-6F93-124F-BA64-FDC72CF1D40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4474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KR" b="0"/>
              <a:t>Here’s a typical workflow to display a confidential image on a mobile device.</a:t>
            </a:r>
          </a:p>
          <a:p>
            <a:endParaRPr lang="en-KR" b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KR" b="0"/>
              <a:t>(Click) </a:t>
            </a:r>
            <a:r>
              <a:rPr lang="en-US" b="0" dirty="0"/>
              <a:t>First, </a:t>
            </a:r>
            <a:r>
              <a:rPr lang="en-KR" b="0"/>
              <a:t>tursted party sends a confidential image in </a:t>
            </a:r>
            <a:r>
              <a:rPr lang="en-US" b="0" dirty="0"/>
              <a:t>an </a:t>
            </a:r>
            <a:r>
              <a:rPr lang="en-KR" b="0"/>
              <a:t>encrypted form.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KR" b="0"/>
              <a:t>(Click) And, an application on a mobile device decrypts the image and displays on the device screen.</a:t>
            </a:r>
          </a:p>
          <a:p>
            <a:endParaRPr lang="en-KR" b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72D1E-7D78-E94B-B099-FDEA1BEFB68A}" type="slidenum">
              <a:rPr lang="en-KR"/>
              <a:t>3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6285962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KR" b="0"/>
              <a:t>Here’s a typical workflow to display a confidential image on a mobile device.</a:t>
            </a:r>
          </a:p>
          <a:p>
            <a:endParaRPr lang="en-KR" b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KR" b="0"/>
              <a:t>(Click) </a:t>
            </a:r>
            <a:r>
              <a:rPr lang="en-US" b="0" dirty="0"/>
              <a:t>First, </a:t>
            </a:r>
            <a:r>
              <a:rPr lang="en-KR" b="0"/>
              <a:t>tursted party sends a confidential image in </a:t>
            </a:r>
            <a:r>
              <a:rPr lang="en-US" b="0" dirty="0"/>
              <a:t>an </a:t>
            </a:r>
            <a:r>
              <a:rPr lang="en-KR" b="0"/>
              <a:t>encrypted form.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KR" b="0"/>
              <a:t>(Click) And, an application on a mobile device decrypts the image and displays on the device screen.</a:t>
            </a:r>
          </a:p>
          <a:p>
            <a:endParaRPr lang="en-KR" b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72D1E-7D78-E94B-B099-FDEA1BEFB68A}" type="slidenum">
              <a:rPr lang="en-KR"/>
              <a:t>4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1803739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32A0-D278-44A0-A130-6E1D62BC6BE7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68B1E-7723-4150-A55A-C99C2F0B1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219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32A0-D278-44A0-A130-6E1D62BC6BE7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68B1E-7723-4150-A55A-C99C2F0B1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358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32A0-D278-44A0-A130-6E1D62BC6BE7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68B1E-7723-4150-A55A-C99C2F0B1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595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32A0-D278-44A0-A130-6E1D62BC6BE7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68B1E-7723-4150-A55A-C99C2F0B1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571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32A0-D278-44A0-A130-6E1D62BC6BE7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68B1E-7723-4150-A55A-C99C2F0B1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644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32A0-D278-44A0-A130-6E1D62BC6BE7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68B1E-7723-4150-A55A-C99C2F0B1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806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32A0-D278-44A0-A130-6E1D62BC6BE7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68B1E-7723-4150-A55A-C99C2F0B1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484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32A0-D278-44A0-A130-6E1D62BC6BE7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68B1E-7723-4150-A55A-C99C2F0B1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380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32A0-D278-44A0-A130-6E1D62BC6BE7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68B1E-7723-4150-A55A-C99C2F0B1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51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32A0-D278-44A0-A130-6E1D62BC6BE7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68B1E-7723-4150-A55A-C99C2F0B1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206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32A0-D278-44A0-A130-6E1D62BC6BE7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68B1E-7723-4150-A55A-C99C2F0B1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219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9232A0-D278-44A0-A130-6E1D62BC6BE7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268B1E-7723-4150-A55A-C99C2F0B1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0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6626" y="3429000"/>
            <a:ext cx="4558748" cy="693275"/>
          </a:xfrm>
        </p:spPr>
        <p:txBody>
          <a:bodyPr>
            <a:normAutofit/>
          </a:bodyPr>
          <a:lstStyle/>
          <a:p>
            <a:r>
              <a:rPr lang="en-US" sz="3700" dirty="0">
                <a:solidFill>
                  <a:srgbClr val="0070C0"/>
                </a:solidFill>
                <a:latin typeface="Arial" panose="020B0604020202020204" pitchFamily="34" charset="0"/>
                <a:ea typeface="Calibri" charset="0"/>
                <a:cs typeface="Arial" panose="020B0604020202020204" pitchFamily="34" charset="0"/>
              </a:rPr>
              <a:t>IoT Security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07801" y="5105783"/>
            <a:ext cx="3576398" cy="1354689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Hammad Anjum  (190797)</a:t>
            </a:r>
          </a:p>
          <a:p>
            <a:r>
              <a:rPr lang="en-US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Ahtsham Saeed  (190817) </a:t>
            </a:r>
          </a:p>
          <a:p>
            <a:r>
              <a:rPr lang="en-US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Faizan Khokhar  (190852)</a:t>
            </a: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1524000" y="1520693"/>
            <a:ext cx="9144000" cy="13546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700" dirty="0">
              <a:solidFill>
                <a:srgbClr val="0070C0"/>
              </a:solidFill>
              <a:latin typeface="Arial" panose="020B0604020202020204" pitchFamily="34" charset="0"/>
              <a:ea typeface="Calibri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1D4E486F-79AA-3D31-7BD4-48FF2F44D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625F8CF-99DB-204D-B7E4-E4DFBC6DB360}" type="slidenum">
              <a:rPr lang="en-KR"/>
              <a:t>1</a:t>
            </a:fld>
            <a:endParaRPr lang="en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D4A86F-5EE8-3F63-4B3B-0E320C8878AE}"/>
              </a:ext>
            </a:extLst>
          </p:cNvPr>
          <p:cNvSpPr txBox="1"/>
          <p:nvPr/>
        </p:nvSpPr>
        <p:spPr>
          <a:xfrm>
            <a:off x="2079516" y="1874872"/>
            <a:ext cx="81357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070C0"/>
                </a:solidFill>
                <a:latin typeface="Arial" panose="020B0604020202020204" pitchFamily="34" charset="0"/>
                <a:ea typeface="Calibri" charset="0"/>
                <a:cs typeface="Arial" panose="020B0604020202020204" pitchFamily="34" charset="0"/>
              </a:rPr>
              <a:t>Using Motion Sensors as an Adversary</a:t>
            </a:r>
          </a:p>
        </p:txBody>
      </p:sp>
    </p:spTree>
    <p:extLst>
      <p:ext uri="{BB962C8B-B14F-4D97-AF65-F5344CB8AC3E}">
        <p14:creationId xmlns:p14="http://schemas.microsoft.com/office/powerpoint/2010/main" val="1727564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367E579-C630-2B17-444B-A44B11830F79}"/>
              </a:ext>
            </a:extLst>
          </p:cNvPr>
          <p:cNvSpPr txBox="1">
            <a:spLocks/>
          </p:cNvSpPr>
          <p:nvPr/>
        </p:nvSpPr>
        <p:spPr>
          <a:xfrm>
            <a:off x="775999" y="697912"/>
            <a:ext cx="7663993" cy="5881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600" b="1" dirty="0">
                <a:solidFill>
                  <a:srgbClr val="0070C0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Normal Scenario</a:t>
            </a: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0E86D62E-5E33-8241-E51E-5F8AFFEB3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625F8CF-99DB-204D-B7E4-E4DFBC6DB360}" type="slidenum">
              <a:rPr lang="en-KR">
                <a:latin typeface="Arial" panose="020B0604020202020204" pitchFamily="34" charset="0"/>
                <a:cs typeface="Arial" panose="020B0604020202020204" pitchFamily="34" charset="0"/>
              </a:rPr>
              <a:t>2</a:t>
            </a:fld>
            <a:endParaRPr lang="en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CA89947-96E0-F9E1-50E3-194DCF418E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2523" y="3428998"/>
            <a:ext cx="2275750" cy="19025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EE6C778-7C91-7B6B-FCC9-B988A76A625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999" y="3511406"/>
            <a:ext cx="2175925" cy="173769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E826BAD-9ADE-A0A5-10B5-16F790D8CB3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078"/>
          <a:stretch/>
        </p:blipFill>
        <p:spPr>
          <a:xfrm>
            <a:off x="7368296" y="3599695"/>
            <a:ext cx="4823704" cy="1859548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F6E9F62-A742-88D7-952B-CEE1D9A8135E}"/>
              </a:ext>
            </a:extLst>
          </p:cNvPr>
          <p:cNvCxnSpPr>
            <a:cxnSpLocks/>
            <a:stCxn id="5" idx="3"/>
            <a:endCxn id="2" idx="1"/>
          </p:cNvCxnSpPr>
          <p:nvPr/>
        </p:nvCxnSpPr>
        <p:spPr>
          <a:xfrm flipV="1">
            <a:off x="2951924" y="4380251"/>
            <a:ext cx="1350599" cy="1"/>
          </a:xfrm>
          <a:prstGeom prst="line">
            <a:avLst/>
          </a:prstGeom>
          <a:ln w="28575"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392E479-9D8B-A66C-2342-B9F4B1F8F332}"/>
              </a:ext>
            </a:extLst>
          </p:cNvPr>
          <p:cNvSpPr txBox="1"/>
          <p:nvPr/>
        </p:nvSpPr>
        <p:spPr>
          <a:xfrm>
            <a:off x="1444615" y="2898259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Esp32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6C37A4F-4B72-B9DC-A444-1F54013FBC23}"/>
              </a:ext>
            </a:extLst>
          </p:cNvPr>
          <p:cNvSpPr txBox="1"/>
          <p:nvPr/>
        </p:nvSpPr>
        <p:spPr>
          <a:xfrm>
            <a:off x="4607995" y="2888974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Motion Sensor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AFEA2BA-6374-9C79-5378-58ABCBEE9109}"/>
              </a:ext>
            </a:extLst>
          </p:cNvPr>
          <p:cNvSpPr txBox="1"/>
          <p:nvPr/>
        </p:nvSpPr>
        <p:spPr>
          <a:xfrm>
            <a:off x="9246626" y="2888974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Firebase </a:t>
            </a: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7AE2E867-F03E-AB10-A7F8-E68AFD278CA5}"/>
              </a:ext>
            </a:extLst>
          </p:cNvPr>
          <p:cNvCxnSpPr>
            <a:cxnSpLocks/>
            <a:stCxn id="5" idx="2"/>
          </p:cNvCxnSpPr>
          <p:nvPr/>
        </p:nvCxnSpPr>
        <p:spPr>
          <a:xfrm rot="16200000" flipH="1">
            <a:off x="4451378" y="2661681"/>
            <a:ext cx="117380" cy="5292212"/>
          </a:xfrm>
          <a:prstGeom prst="bentConnector2">
            <a:avLst/>
          </a:prstGeom>
          <a:ln w="28575">
            <a:tailEnd type="triangle"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5266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74DB00A-8AD6-974C-8B9E-9C0B1500EF9C}"/>
              </a:ext>
            </a:extLst>
          </p:cNvPr>
          <p:cNvSpPr txBox="1">
            <a:spLocks/>
          </p:cNvSpPr>
          <p:nvPr/>
        </p:nvSpPr>
        <p:spPr>
          <a:xfrm>
            <a:off x="775999" y="697912"/>
            <a:ext cx="7663993" cy="5881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600" b="1" dirty="0">
                <a:solidFill>
                  <a:srgbClr val="0070C0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Normal Scenario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63A105-24FA-874A-883C-A174F0FE7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72801" y="6488182"/>
            <a:ext cx="2743200" cy="365125"/>
          </a:xfrm>
        </p:spPr>
        <p:txBody>
          <a:bodyPr/>
          <a:lstStyle/>
          <a:p>
            <a:fld id="{2625F8CF-99DB-204D-B7E4-E4DFBC6DB360}" type="slidenum">
              <a:rPr lang="en-KR">
                <a:latin typeface="Arial" panose="020B0604020202020204" pitchFamily="34" charset="0"/>
                <a:cs typeface="Arial" panose="020B0604020202020204" pitchFamily="34" charset="0"/>
              </a:rPr>
              <a:t>3</a:t>
            </a:fld>
            <a:endParaRPr lang="en-K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63DCED5-D19C-8AD5-8093-FA0552B5E2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7995" y="3429000"/>
            <a:ext cx="2275750" cy="190250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1E5FDA6-6F2D-B15B-38B7-D89A6C32EA7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999" y="3511407"/>
            <a:ext cx="2175925" cy="173769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B2DDFDD-5D4B-4492-924D-FB91C0DD3D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9488" y="5714852"/>
            <a:ext cx="4298099" cy="97099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8A828CB-F13C-AADF-208B-146F9A27E0E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15" t="21682" r="32009" b="22419"/>
          <a:stretch/>
        </p:blipFill>
        <p:spPr>
          <a:xfrm>
            <a:off x="7542333" y="2882949"/>
            <a:ext cx="4649668" cy="274949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8640ADD-0DFA-3BBE-6362-CF800523355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7587" y="2073058"/>
            <a:ext cx="1516563" cy="1516563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00BAF847-0871-14DB-EC8D-18E1CD2F732E}"/>
              </a:ext>
            </a:extLst>
          </p:cNvPr>
          <p:cNvSpPr txBox="1"/>
          <p:nvPr/>
        </p:nvSpPr>
        <p:spPr>
          <a:xfrm>
            <a:off x="4048225" y="1649424"/>
            <a:ext cx="3677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Wave hand around Motion Sensor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BC939EC-F35A-5F95-75C3-0C055401F637}"/>
              </a:ext>
            </a:extLst>
          </p:cNvPr>
          <p:cNvSpPr txBox="1"/>
          <p:nvPr/>
        </p:nvSpPr>
        <p:spPr>
          <a:xfrm>
            <a:off x="1663425" y="2513618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Esp32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CCFD1ED-BA5B-A139-63A8-983A4FD80E22}"/>
              </a:ext>
            </a:extLst>
          </p:cNvPr>
          <p:cNvSpPr txBox="1"/>
          <p:nvPr/>
        </p:nvSpPr>
        <p:spPr>
          <a:xfrm>
            <a:off x="9408966" y="2513618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Firebase 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04DE994-F871-2995-C7C7-26926BFE00C5}"/>
              </a:ext>
            </a:extLst>
          </p:cNvPr>
          <p:cNvCxnSpPr/>
          <p:nvPr/>
        </p:nvCxnSpPr>
        <p:spPr>
          <a:xfrm>
            <a:off x="775999" y="6685850"/>
            <a:ext cx="2378018" cy="0"/>
          </a:xfrm>
          <a:prstGeom prst="line">
            <a:avLst/>
          </a:prstGeom>
          <a:ln w="28575">
            <a:solidFill>
              <a:srgbClr val="FF0000"/>
            </a:solidFill>
            <a:headEnd type="oval" w="med" len="med"/>
            <a:tailEnd type="oval" w="med" len="med"/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A643FF12-3961-392C-6664-91BDBC38E865}"/>
              </a:ext>
            </a:extLst>
          </p:cNvPr>
          <p:cNvCxnSpPr>
            <a:cxnSpLocks/>
            <a:stCxn id="8" idx="2"/>
          </p:cNvCxnSpPr>
          <p:nvPr/>
        </p:nvCxnSpPr>
        <p:spPr>
          <a:xfrm rot="16200000" flipH="1">
            <a:off x="4497784" y="2615276"/>
            <a:ext cx="210098" cy="5477742"/>
          </a:xfrm>
          <a:prstGeom prst="bentConnector2">
            <a:avLst/>
          </a:prstGeom>
          <a:ln w="28575">
            <a:tailEnd type="triangle"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B23B40F-4B4D-E546-A7CA-938B693F5FB7}"/>
              </a:ext>
            </a:extLst>
          </p:cNvPr>
          <p:cNvCxnSpPr>
            <a:cxnSpLocks/>
            <a:stCxn id="6" idx="1"/>
            <a:endCxn id="8" idx="3"/>
          </p:cNvCxnSpPr>
          <p:nvPr/>
        </p:nvCxnSpPr>
        <p:spPr>
          <a:xfrm flipH="1">
            <a:off x="2951924" y="4380253"/>
            <a:ext cx="1656071" cy="0"/>
          </a:xfrm>
          <a:prstGeom prst="straightConnector1">
            <a:avLst/>
          </a:prstGeom>
          <a:ln w="28575">
            <a:tailEnd type="triangle"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7188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6" grpId="0"/>
      <p:bldP spid="2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74DB00A-8AD6-974C-8B9E-9C0B1500EF9C}"/>
              </a:ext>
            </a:extLst>
          </p:cNvPr>
          <p:cNvSpPr txBox="1">
            <a:spLocks/>
          </p:cNvSpPr>
          <p:nvPr/>
        </p:nvSpPr>
        <p:spPr>
          <a:xfrm>
            <a:off x="775999" y="697912"/>
            <a:ext cx="7663993" cy="5881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600" b="1" dirty="0">
                <a:solidFill>
                  <a:srgbClr val="0070C0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Attack Scenario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63A105-24FA-874A-883C-A174F0FE7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72800" y="6462537"/>
            <a:ext cx="2743200" cy="365125"/>
          </a:xfrm>
        </p:spPr>
        <p:txBody>
          <a:bodyPr/>
          <a:lstStyle/>
          <a:p>
            <a:fld id="{2625F8CF-99DB-204D-B7E4-E4DFBC6DB360}" type="slidenum">
              <a:rPr lang="en-KR">
                <a:latin typeface="Arial" panose="020B0604020202020204" pitchFamily="34" charset="0"/>
                <a:cs typeface="Arial" panose="020B0604020202020204" pitchFamily="34" charset="0"/>
              </a:rPr>
              <a:t>4</a:t>
            </a:fld>
            <a:endParaRPr lang="en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964AF0-F348-BC53-A4E2-A3B81EEF90B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999" y="3429000"/>
            <a:ext cx="2175925" cy="173769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0B6995D-1026-8E3C-1F4C-FB20203EDB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8125" y="3346592"/>
            <a:ext cx="2275750" cy="190250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CEA195E-2F5D-C63C-D92F-F276F4E4AB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6000" y="5675075"/>
            <a:ext cx="4299584" cy="97002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AFAE2D6-A7F5-7CB6-D157-B5397F87631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7718" y="2018756"/>
            <a:ext cx="1516563" cy="151656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7067EB7-7669-539E-D73A-98DC4FD0B120}"/>
              </a:ext>
            </a:extLst>
          </p:cNvPr>
          <p:cNvSpPr txBox="1"/>
          <p:nvPr/>
        </p:nvSpPr>
        <p:spPr>
          <a:xfrm>
            <a:off x="3664672" y="1608902"/>
            <a:ext cx="3677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Wave hand around Motion Sensor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A8A951C-EEE4-A40A-2E17-A7362D99F51F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15" t="21682" r="32009" b="22419"/>
          <a:stretch/>
        </p:blipFill>
        <p:spPr>
          <a:xfrm>
            <a:off x="7542333" y="2882949"/>
            <a:ext cx="4649668" cy="274949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768E350-7B03-D8B0-6D8B-AEBDD04C7267}"/>
              </a:ext>
            </a:extLst>
          </p:cNvPr>
          <p:cNvSpPr txBox="1"/>
          <p:nvPr/>
        </p:nvSpPr>
        <p:spPr>
          <a:xfrm>
            <a:off x="9408966" y="2513618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Firebase 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4234D1B5-0B2E-F4B1-088E-D7A36EA4DBCE}"/>
              </a:ext>
            </a:extLst>
          </p:cNvPr>
          <p:cNvCxnSpPr>
            <a:cxnSpLocks/>
          </p:cNvCxnSpPr>
          <p:nvPr/>
        </p:nvCxnSpPr>
        <p:spPr>
          <a:xfrm rot="16200000" flipH="1">
            <a:off x="4497784" y="2615276"/>
            <a:ext cx="210098" cy="5477742"/>
          </a:xfrm>
          <a:prstGeom prst="bentConnector2">
            <a:avLst/>
          </a:prstGeom>
          <a:ln w="28575">
            <a:tailEnd type="triangle"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B82F8F4-4D5D-990B-DA15-BBBDDA8C09E0}"/>
              </a:ext>
            </a:extLst>
          </p:cNvPr>
          <p:cNvCxnSpPr>
            <a:cxnSpLocks/>
          </p:cNvCxnSpPr>
          <p:nvPr/>
        </p:nvCxnSpPr>
        <p:spPr>
          <a:xfrm flipH="1">
            <a:off x="2951924" y="4380253"/>
            <a:ext cx="1656071" cy="0"/>
          </a:xfrm>
          <a:prstGeom prst="straightConnector1">
            <a:avLst/>
          </a:prstGeom>
          <a:ln w="28575">
            <a:tailEnd type="triangle"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A52B168-DFCE-858C-4577-063514E103AD}"/>
              </a:ext>
            </a:extLst>
          </p:cNvPr>
          <p:cNvCxnSpPr/>
          <p:nvPr/>
        </p:nvCxnSpPr>
        <p:spPr>
          <a:xfrm>
            <a:off x="775999" y="6685850"/>
            <a:ext cx="2378018" cy="0"/>
          </a:xfrm>
          <a:prstGeom prst="line">
            <a:avLst/>
          </a:prstGeom>
          <a:ln w="28575">
            <a:solidFill>
              <a:srgbClr val="FF0000"/>
            </a:solidFill>
            <a:headEnd type="oval" w="med" len="med"/>
            <a:tailEnd type="oval" w="med" len="med"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>
            <a:extLst>
              <a:ext uri="{FF2B5EF4-FFF2-40B4-BE49-F238E27FC236}">
                <a16:creationId xmlns:a16="http://schemas.microsoft.com/office/drawing/2014/main" id="{550B299A-C37C-9E06-A773-828464EA0AFE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212"/>
          <a:stretch/>
        </p:blipFill>
        <p:spPr>
          <a:xfrm>
            <a:off x="7430968" y="5260"/>
            <a:ext cx="4761032" cy="2398643"/>
          </a:xfrm>
          <a:prstGeom prst="rect">
            <a:avLst/>
          </a:prstGeom>
        </p:spPr>
      </p:pic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A567F0E5-F61B-F958-2627-611159D31000}"/>
              </a:ext>
            </a:extLst>
          </p:cNvPr>
          <p:cNvCxnSpPr>
            <a:cxnSpLocks/>
            <a:stCxn id="8" idx="0"/>
          </p:cNvCxnSpPr>
          <p:nvPr/>
        </p:nvCxnSpPr>
        <p:spPr>
          <a:xfrm rot="5400000" flipH="1" flipV="1">
            <a:off x="3551638" y="-361066"/>
            <a:ext cx="2102390" cy="5477742"/>
          </a:xfrm>
          <a:prstGeom prst="bentConnector2">
            <a:avLst/>
          </a:prstGeom>
          <a:ln w="28575">
            <a:tailEnd type="triangle"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90C9291A-AE2E-3042-94DE-2A59B7EF3602}"/>
              </a:ext>
            </a:extLst>
          </p:cNvPr>
          <p:cNvSpPr txBox="1"/>
          <p:nvPr/>
        </p:nvSpPr>
        <p:spPr>
          <a:xfrm>
            <a:off x="6374085" y="816132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Attacker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CF0095D-2DE1-C0EF-4C77-017501172167}"/>
              </a:ext>
            </a:extLst>
          </p:cNvPr>
          <p:cNvCxnSpPr/>
          <p:nvPr/>
        </p:nvCxnSpPr>
        <p:spPr>
          <a:xfrm>
            <a:off x="9303026" y="2213113"/>
            <a:ext cx="1252408" cy="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FFC77056-6CF1-DE8A-7A5B-3DF050952470}"/>
              </a:ext>
            </a:extLst>
          </p:cNvPr>
          <p:cNvSpPr txBox="1"/>
          <p:nvPr/>
        </p:nvSpPr>
        <p:spPr>
          <a:xfrm>
            <a:off x="2087101" y="2882949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Esp32</a:t>
            </a:r>
          </a:p>
        </p:txBody>
      </p:sp>
    </p:spTree>
    <p:extLst>
      <p:ext uri="{BB962C8B-B14F-4D97-AF65-F5344CB8AC3E}">
        <p14:creationId xmlns:p14="http://schemas.microsoft.com/office/powerpoint/2010/main" val="3058770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267F3AE-A3B4-0B4A-BB11-24640A393914}"/>
              </a:ext>
            </a:extLst>
          </p:cNvPr>
          <p:cNvSpPr txBox="1">
            <a:spLocks/>
          </p:cNvSpPr>
          <p:nvPr/>
        </p:nvSpPr>
        <p:spPr>
          <a:xfrm>
            <a:off x="3993807" y="2518073"/>
            <a:ext cx="4204385" cy="12786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>
                <a:solidFill>
                  <a:schemeClr val="accent1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Thank You.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1552D2F6-DE6A-344C-A9DE-8AD1023A2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7348" y="6360353"/>
            <a:ext cx="2743200" cy="365125"/>
          </a:xfrm>
        </p:spPr>
        <p:txBody>
          <a:bodyPr/>
          <a:lstStyle/>
          <a:p>
            <a:fld id="{2625F8CF-99DB-204D-B7E4-E4DFBC6DB360}" type="slidenum">
              <a:rPr lang="en-KR"/>
              <a:t>5</a:t>
            </a:fld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3520099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16789</TotalTime>
  <Words>210</Words>
  <Application>Microsoft Office PowerPoint</Application>
  <PresentationFormat>Widescreen</PresentationFormat>
  <Paragraphs>40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IoT Security Project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Rushmore: Securely Displaying Static and Animated Images Using TrustZone</dc:title>
  <dc:creator>A</dc:creator>
  <cp:lastModifiedBy>user</cp:lastModifiedBy>
  <cp:revision>46</cp:revision>
  <dcterms:created xsi:type="dcterms:W3CDTF">2022-10-13T10:36:28Z</dcterms:created>
  <dcterms:modified xsi:type="dcterms:W3CDTF">2023-06-11T11:08:46Z</dcterms:modified>
</cp:coreProperties>
</file>