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8" r:id="rId2"/>
    <p:sldId id="261" r:id="rId3"/>
    <p:sldId id="266" r:id="rId4"/>
    <p:sldId id="375" r:id="rId5"/>
    <p:sldId id="431" r:id="rId6"/>
    <p:sldId id="432" r:id="rId7"/>
    <p:sldId id="433" r:id="rId8"/>
    <p:sldId id="434" r:id="rId9"/>
    <p:sldId id="435" r:id="rId10"/>
    <p:sldId id="436" r:id="rId11"/>
    <p:sldId id="438" r:id="rId12"/>
    <p:sldId id="437" r:id="rId13"/>
    <p:sldId id="439" r:id="rId14"/>
    <p:sldId id="440" r:id="rId15"/>
    <p:sldId id="442" r:id="rId16"/>
    <p:sldId id="443" r:id="rId17"/>
    <p:sldId id="444" r:id="rId18"/>
    <p:sldId id="265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3CF"/>
    <a:srgbClr val="0188ED"/>
    <a:srgbClr val="0171C9"/>
    <a:srgbClr val="016EBF"/>
    <a:srgbClr val="F3B417"/>
    <a:srgbClr val="4388F7"/>
    <a:srgbClr val="3E86FC"/>
    <a:srgbClr val="0351CF"/>
    <a:srgbClr val="0036E2"/>
    <a:srgbClr val="024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7" autoAdjust="0"/>
    <p:restoredTop sz="78474" autoAdjust="0"/>
  </p:normalViewPr>
  <p:slideViewPr>
    <p:cSldViewPr showGuides="1">
      <p:cViewPr varScale="1">
        <p:scale>
          <a:sx n="120" d="100"/>
          <a:sy n="120" d="100"/>
        </p:scale>
        <p:origin x="1128" y="176"/>
      </p:cViewPr>
      <p:guideLst>
        <p:guide orient="horz" pos="2160"/>
        <p:guide pos="38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053C9-8990-4AE3-9369-F178EBDE3212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335EA-D737-419D-9934-BEEAD5F2E2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335EA-D737-419D-9934-BEEAD5F2E2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813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副本是表级别的，不是整个服务器级的。所以，服务器里可以同时有复制表和非复制表。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335EA-D737-419D-9934-BEEAD5F2E26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602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335EA-D737-419D-9934-BEEAD5F2E26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646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11/21/31</a:t>
            </a:r>
            <a:r>
              <a:rPr kumimoji="1" lang="zh-CN" altLang="en-US" dirty="0"/>
              <a:t>为副本关系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335EA-D737-419D-9934-BEEAD5F2E26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460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本地表：实际存放数据的表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335EA-D737-419D-9934-BEEAD5F2E26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516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internal_replication</a:t>
            </a:r>
            <a:r>
              <a:rPr kumimoji="1"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：设置为</a:t>
            </a:r>
            <a:r>
              <a:rPr kumimoji="1"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kumimoji="1"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表示副本之间的数据同步依赖</a:t>
            </a:r>
            <a:r>
              <a:rPr kumimoji="1"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ZK</a:t>
            </a:r>
            <a:r>
              <a:rPr kumimoji="1"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和复制表引擎实现</a:t>
            </a:r>
            <a:endParaRPr lang="en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335EA-D737-419D-9934-BEEAD5F2E26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100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对于存储而言，列式数据库总是将同一列的数据存储在一起，不同列的数据也总是分开存储。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在分析类查询，通常只需要读取表的一小部分列，在列式数据库中可以只读取需要的数据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335EA-D737-419D-9934-BEEAD5F2E26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008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ClickHouse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支持基于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的查询语言，该语言大部分情况下是与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标准兼容的。 支持的查询包括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 BY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 BY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以及非相关子查询。不支持窗口函数和相关子查询。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按向量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列的一部分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进行处理。高效的利用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实时数据更新：数据写入过程不会存在加锁行为。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dirty="0"/>
              <a:t>按照主键对数据进行排序，这将帮助</a:t>
            </a:r>
            <a:r>
              <a:rPr kumimoji="1" lang="en-US" altLang="zh-CN" dirty="0" err="1"/>
              <a:t>ClickHouse</a:t>
            </a:r>
            <a:r>
              <a:rPr kumimoji="1" lang="zh-CN" altLang="en-US" dirty="0"/>
              <a:t>以几十毫秒的低延迟对数据进行特定值查找或范围查找。</a:t>
            </a:r>
            <a:endParaRPr kumimoji="1" lang="en-US" altLang="zh-CN" dirty="0"/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ClickHouse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使用异步的多主复制技术。当数据被写入任何一个可用副本后，系统会在后台将数据分发给其他副本，以保证系统在不同副本上保持相同的数据。在大多数情况下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ClickHouse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能在故障后自动恢复，在一些复杂的情况下需要少量的手动恢复。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335EA-D737-419D-9934-BEEAD5F2E26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96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Insert</a:t>
            </a:r>
            <a:r>
              <a:rPr kumimoji="1" lang="zh-CN" altLang="en-US" dirty="0"/>
              <a:t>的时候</a:t>
            </a:r>
            <a:r>
              <a:rPr kumimoji="1" lang="en-US" altLang="zh-CN" dirty="0" err="1"/>
              <a:t>ClickHouse</a:t>
            </a:r>
            <a:r>
              <a:rPr kumimoji="1" lang="zh-CN" altLang="en-US" dirty="0"/>
              <a:t>会不断的做异步的数据合并，会影响查询性能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335EA-D737-419D-9934-BEEAD5F2E26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71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Decimal(P, S)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精度，决定可以有多少个十进制数字，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小数点后位数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err="1"/>
              <a:t>FixedString</a:t>
            </a:r>
            <a:r>
              <a:rPr lang="en-US" altLang="zh-CN" dirty="0"/>
              <a:t>(N)</a:t>
            </a:r>
            <a:r>
              <a:rPr lang="zh-CN" altLang="en-US" dirty="0"/>
              <a:t>：固定长度 </a:t>
            </a:r>
            <a:r>
              <a:rPr lang="en-US" altLang="zh-CN" dirty="0"/>
              <a:t>N </a:t>
            </a:r>
            <a:r>
              <a:rPr lang="zh-CN" altLang="en-US" dirty="0"/>
              <a:t>的字符串。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335EA-D737-419D-9934-BEEAD5F2E26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961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不支持以下操作：</a:t>
            </a:r>
            <a:r>
              <a:rPr lang="en-US" altLang="zh-CN" dirty="0"/>
              <a:t>ATTACH/DETACH</a:t>
            </a:r>
            <a:r>
              <a:rPr lang="zh-CN" altLang="en-US" dirty="0"/>
              <a:t>、</a:t>
            </a:r>
            <a:r>
              <a:rPr lang="en-US" altLang="zh-CN" dirty="0"/>
              <a:t>DROP</a:t>
            </a:r>
            <a:r>
              <a:rPr lang="zh-CN" altLang="en-US" dirty="0"/>
              <a:t>、</a:t>
            </a:r>
            <a:r>
              <a:rPr lang="en-US" altLang="zh-CN" dirty="0"/>
              <a:t>RENAME</a:t>
            </a:r>
            <a:r>
              <a:rPr lang="zh-CN" altLang="en-US" dirty="0"/>
              <a:t>、</a:t>
            </a:r>
            <a:r>
              <a:rPr lang="en-US" altLang="zh-CN" dirty="0"/>
              <a:t>CREATE TABLE</a:t>
            </a:r>
            <a:r>
              <a:rPr lang="zh-CN" altLang="en-US" dirty="0"/>
              <a:t>、</a:t>
            </a:r>
            <a:r>
              <a:rPr lang="en-US" altLang="zh-CN" dirty="0"/>
              <a:t>ALTER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335EA-D737-419D-9934-BEEAD5F2E26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974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335EA-D737-419D-9934-BEEAD5F2E26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062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如果指定分区键，存储数据会按分区键分开存储，如果查询指定了分区键，会自动截取分区数据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SETTINGS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：配置一些额外参数，如索引粒度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335EA-D737-419D-9934-BEEAD5F2E26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137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335EA-D737-419D-9934-BEEAD5F2E26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720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B1C25-004A-40D2-A7AF-2B6BCCF2FAE3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ED938-D10C-4E5A-A481-CD33C95F8A3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89" b="16148"/>
          <a:stretch>
            <a:fillRect/>
          </a:stretch>
        </p:blipFill>
        <p:spPr>
          <a:xfrm>
            <a:off x="10668508" y="219386"/>
            <a:ext cx="1304586" cy="311147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263352" y="224644"/>
            <a:ext cx="1296144" cy="432048"/>
            <a:chOff x="119336" y="116632"/>
            <a:chExt cx="1296144" cy="576064"/>
          </a:xfrm>
        </p:grpSpPr>
        <p:sp>
          <p:nvSpPr>
            <p:cNvPr id="3" name="矩形 2"/>
            <p:cNvSpPr/>
            <p:nvPr/>
          </p:nvSpPr>
          <p:spPr>
            <a:xfrm>
              <a:off x="119336" y="116632"/>
              <a:ext cx="864096" cy="576064"/>
            </a:xfrm>
            <a:prstGeom prst="rect">
              <a:avLst/>
            </a:prstGeom>
            <a:noFill/>
            <a:ln>
              <a:solidFill>
                <a:srgbClr val="0043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83432" y="116632"/>
              <a:ext cx="432048" cy="576064"/>
            </a:xfrm>
            <a:prstGeom prst="rect">
              <a:avLst/>
            </a:prstGeom>
            <a:solidFill>
              <a:srgbClr val="0043CF"/>
            </a:solidFill>
            <a:ln>
              <a:solidFill>
                <a:srgbClr val="0043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288911" y="209835"/>
            <a:ext cx="8129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43CF"/>
                </a:solidFill>
                <a:ea typeface="微软雅黑" panose="020B0503020204020204" pitchFamily="34" charset="-122"/>
              </a:rPr>
              <a:t>PART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1703512" y="652330"/>
            <a:ext cx="10488488" cy="0"/>
          </a:xfrm>
          <a:prstGeom prst="line">
            <a:avLst/>
          </a:prstGeom>
          <a:ln>
            <a:solidFill>
              <a:srgbClr val="0043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 userDrawn="1"/>
        </p:nvSpPr>
        <p:spPr>
          <a:xfrm>
            <a:off x="0" y="6773822"/>
            <a:ext cx="12192000" cy="72008"/>
          </a:xfrm>
          <a:prstGeom prst="rect">
            <a:avLst/>
          </a:prstGeom>
          <a:solidFill>
            <a:srgbClr val="004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B1C25-004A-40D2-A7AF-2B6BCCF2FAE3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ED938-D10C-4E5A-A481-CD33C95F8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B1C25-004A-40D2-A7AF-2B6BCCF2FAE3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ED938-D10C-4E5A-A481-CD33C95F8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B1C25-004A-40D2-A7AF-2B6BCCF2FAE3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ED938-D10C-4E5A-A481-CD33C95F8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B1C25-004A-40D2-A7AF-2B6BCCF2FAE3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ED938-D10C-4E5A-A481-CD33C95F8A3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89" b="16148"/>
          <a:stretch>
            <a:fillRect/>
          </a:stretch>
        </p:blipFill>
        <p:spPr>
          <a:xfrm>
            <a:off x="10668508" y="219386"/>
            <a:ext cx="1304586" cy="311147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263352" y="224644"/>
            <a:ext cx="1296144" cy="432048"/>
            <a:chOff x="119336" y="116632"/>
            <a:chExt cx="1296144" cy="576064"/>
          </a:xfrm>
        </p:grpSpPr>
        <p:sp>
          <p:nvSpPr>
            <p:cNvPr id="3" name="矩形 2"/>
            <p:cNvSpPr/>
            <p:nvPr/>
          </p:nvSpPr>
          <p:spPr>
            <a:xfrm>
              <a:off x="119336" y="116632"/>
              <a:ext cx="864096" cy="576064"/>
            </a:xfrm>
            <a:prstGeom prst="rect">
              <a:avLst/>
            </a:prstGeom>
            <a:noFill/>
            <a:ln>
              <a:solidFill>
                <a:srgbClr val="0043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83432" y="116632"/>
              <a:ext cx="432048" cy="576064"/>
            </a:xfrm>
            <a:prstGeom prst="rect">
              <a:avLst/>
            </a:prstGeom>
            <a:solidFill>
              <a:srgbClr val="0043CF"/>
            </a:solidFill>
            <a:ln>
              <a:solidFill>
                <a:srgbClr val="0043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288911" y="209835"/>
            <a:ext cx="8129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43CF"/>
                </a:solidFill>
                <a:ea typeface="微软雅黑" panose="020B0503020204020204" pitchFamily="34" charset="-122"/>
              </a:rPr>
              <a:t>PART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1703512" y="652330"/>
            <a:ext cx="10488488" cy="0"/>
          </a:xfrm>
          <a:prstGeom prst="line">
            <a:avLst/>
          </a:prstGeom>
          <a:ln>
            <a:solidFill>
              <a:srgbClr val="0043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 userDrawn="1"/>
        </p:nvSpPr>
        <p:spPr>
          <a:xfrm>
            <a:off x="0" y="6773822"/>
            <a:ext cx="12192000" cy="72008"/>
          </a:xfrm>
          <a:prstGeom prst="rect">
            <a:avLst/>
          </a:prstGeom>
          <a:solidFill>
            <a:srgbClr val="004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B1C25-004A-40D2-A7AF-2B6BCCF2FAE3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ED938-D10C-4E5A-A481-CD33C95F8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B1C25-004A-40D2-A7AF-2B6BCCF2FAE3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ED938-D10C-4E5A-A481-CD33C95F8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B1C25-004A-40D2-A7AF-2B6BCCF2FAE3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ED938-D10C-4E5A-A481-CD33C95F8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B1C25-004A-40D2-A7AF-2B6BCCF2FAE3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ED938-D10C-4E5A-A481-CD33C95F8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B1C25-004A-40D2-A7AF-2B6BCCF2FAE3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ED938-D10C-4E5A-A481-CD33C95F8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B1C25-004A-40D2-A7AF-2B6BCCF2FAE3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ED938-D10C-4E5A-A481-CD33C95F8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B1C25-004A-40D2-A7AF-2B6BCCF2FAE3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ED938-D10C-4E5A-A481-CD33C95F8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B1C25-004A-40D2-A7AF-2B6BCCF2FAE3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ED938-D10C-4E5A-A481-CD33C95F8A3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89" b="16148"/>
          <a:stretch>
            <a:fillRect/>
          </a:stretch>
        </p:blipFill>
        <p:spPr>
          <a:xfrm>
            <a:off x="10668508" y="219386"/>
            <a:ext cx="1304586" cy="311147"/>
          </a:xfrm>
          <a:prstGeom prst="rect">
            <a:avLst/>
          </a:prstGeom>
        </p:spPr>
      </p:pic>
      <p:grpSp>
        <p:nvGrpSpPr>
          <p:cNvPr id="6" name="组合 5"/>
          <p:cNvGrpSpPr/>
          <p:nvPr userDrawn="1"/>
        </p:nvGrpSpPr>
        <p:grpSpPr>
          <a:xfrm>
            <a:off x="263352" y="224644"/>
            <a:ext cx="1296144" cy="432048"/>
            <a:chOff x="119336" y="116632"/>
            <a:chExt cx="1296144" cy="576064"/>
          </a:xfrm>
        </p:grpSpPr>
        <p:sp>
          <p:nvSpPr>
            <p:cNvPr id="7" name="矩形 6"/>
            <p:cNvSpPr/>
            <p:nvPr/>
          </p:nvSpPr>
          <p:spPr>
            <a:xfrm>
              <a:off x="119336" y="116632"/>
              <a:ext cx="864096" cy="576064"/>
            </a:xfrm>
            <a:prstGeom prst="rect">
              <a:avLst/>
            </a:prstGeom>
            <a:noFill/>
            <a:ln>
              <a:solidFill>
                <a:srgbClr val="0043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83432" y="116632"/>
              <a:ext cx="432048" cy="576064"/>
            </a:xfrm>
            <a:prstGeom prst="rect">
              <a:avLst/>
            </a:prstGeom>
            <a:solidFill>
              <a:srgbClr val="0043CF"/>
            </a:solidFill>
            <a:ln>
              <a:solidFill>
                <a:srgbClr val="0043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288911" y="209835"/>
            <a:ext cx="8129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43CF"/>
                </a:solidFill>
                <a:ea typeface="微软雅黑" panose="020B0503020204020204" pitchFamily="34" charset="-122"/>
              </a:rPr>
              <a:t>PART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1703512" y="652330"/>
            <a:ext cx="10488488" cy="0"/>
          </a:xfrm>
          <a:prstGeom prst="line">
            <a:avLst/>
          </a:prstGeom>
          <a:ln>
            <a:solidFill>
              <a:srgbClr val="0043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0" y="6773822"/>
            <a:ext cx="12192000" cy="72008"/>
          </a:xfrm>
          <a:prstGeom prst="rect">
            <a:avLst/>
          </a:prstGeom>
          <a:solidFill>
            <a:srgbClr val="004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8" r="4336"/>
          <a:stretch>
            <a:fillRect/>
          </a:stretch>
        </p:blipFill>
        <p:spPr>
          <a:xfrm>
            <a:off x="-14913" y="0"/>
            <a:ext cx="12205356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95256" y="2015847"/>
            <a:ext cx="66014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ClickHouse</a:t>
            </a:r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</a:p>
        </p:txBody>
      </p:sp>
      <p:sp>
        <p:nvSpPr>
          <p:cNvPr id="7" name="矩形 6"/>
          <p:cNvSpPr/>
          <p:nvPr/>
        </p:nvSpPr>
        <p:spPr>
          <a:xfrm>
            <a:off x="4222389" y="5949280"/>
            <a:ext cx="3711218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浙江邦盛科技有限公司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366991" y="4288155"/>
            <a:ext cx="3422650" cy="337185"/>
            <a:chOff x="6848" y="6753"/>
            <a:chExt cx="5390" cy="531"/>
          </a:xfrm>
        </p:grpSpPr>
        <p:sp>
          <p:nvSpPr>
            <p:cNvPr id="9" name="文本框 8"/>
            <p:cNvSpPr txBox="1"/>
            <p:nvPr/>
          </p:nvSpPr>
          <p:spPr>
            <a:xfrm>
              <a:off x="6848" y="6753"/>
              <a:ext cx="270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汇报人：万庆华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823" y="6753"/>
              <a:ext cx="2415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2019.10.23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D3865C-9A98-4B46-A8E4-132C992C0BC9}"/>
              </a:ext>
            </a:extLst>
          </p:cNvPr>
          <p:cNvSpPr txBox="1"/>
          <p:nvPr/>
        </p:nvSpPr>
        <p:spPr>
          <a:xfrm>
            <a:off x="1127448" y="260648"/>
            <a:ext cx="49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07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4DE119-166A-714F-8FA7-0381C02A658D}"/>
              </a:ext>
            </a:extLst>
          </p:cNvPr>
          <p:cNvSpPr/>
          <p:nvPr/>
        </p:nvSpPr>
        <p:spPr>
          <a:xfrm>
            <a:off x="649520" y="1278868"/>
            <a:ext cx="7435112" cy="21223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000000"/>
                </a:solidFill>
                <a:latin typeface="Yandex Sans Display Web"/>
              </a:rPr>
              <a:t>MergeTree</a:t>
            </a:r>
            <a:r>
              <a:rPr lang="zh-CN" altLang="en-US" dirty="0">
                <a:solidFill>
                  <a:srgbClr val="000000"/>
                </a:solidFill>
                <a:latin typeface="Yandex Sans Display Web"/>
              </a:rPr>
              <a:t>系列表引擎在插入数据时会按照一定的规则对数据进行合并：</a:t>
            </a:r>
            <a:endParaRPr lang="en-US" altLang="zh-CN" dirty="0">
              <a:solidFill>
                <a:srgbClr val="000000"/>
              </a:solidFill>
              <a:latin typeface="Yandex Sans Display Web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Yandex Sans Display Web"/>
              </a:rPr>
              <a:t>存储的数据按主键排序</a:t>
            </a:r>
            <a:endParaRPr lang="en-US" altLang="zh-CN" dirty="0">
              <a:solidFill>
                <a:srgbClr val="000000"/>
              </a:solidFill>
              <a:latin typeface="Yandex Sans Display Web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Yandex Sans Display Web"/>
              </a:rPr>
              <a:t>允许使用分区</a:t>
            </a:r>
            <a:endParaRPr lang="en-US" altLang="zh-CN" dirty="0">
              <a:solidFill>
                <a:srgbClr val="000000"/>
              </a:solidFill>
              <a:latin typeface="Yandex Sans Display Web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Yandex Sans Display Web"/>
              </a:rPr>
              <a:t>支持数据副本</a:t>
            </a:r>
            <a:endParaRPr lang="en-US" altLang="zh-CN" dirty="0">
              <a:solidFill>
                <a:srgbClr val="000000"/>
              </a:solidFill>
              <a:latin typeface="Yandex Sans Display Web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Yandex Sans Display Web"/>
              </a:rPr>
              <a:t>支持数据采样</a:t>
            </a:r>
            <a:endParaRPr lang="en-US" altLang="zh-CN" dirty="0">
              <a:solidFill>
                <a:srgbClr val="000000"/>
              </a:solidFill>
              <a:latin typeface="Yandex Sans Display Web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E51DE0-023B-441B-B9F5-D129432DD7D3}"/>
              </a:ext>
            </a:extLst>
          </p:cNvPr>
          <p:cNvSpPr txBox="1"/>
          <p:nvPr/>
        </p:nvSpPr>
        <p:spPr>
          <a:xfrm>
            <a:off x="983432" y="14847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A65E0BB-B6DD-4F67-BC3F-35160C67C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2204864"/>
            <a:ext cx="8182784" cy="409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6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D3865C-9A98-4B46-A8E4-132C992C0BC9}"/>
              </a:ext>
            </a:extLst>
          </p:cNvPr>
          <p:cNvSpPr txBox="1"/>
          <p:nvPr/>
        </p:nvSpPr>
        <p:spPr>
          <a:xfrm>
            <a:off x="1127448" y="260648"/>
            <a:ext cx="49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08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4DE119-166A-714F-8FA7-0381C02A658D}"/>
              </a:ext>
            </a:extLst>
          </p:cNvPr>
          <p:cNvSpPr/>
          <p:nvPr/>
        </p:nvSpPr>
        <p:spPr>
          <a:xfrm>
            <a:off x="551776" y="991674"/>
            <a:ext cx="1694438" cy="4603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Yandex Sans Display Web"/>
              </a:rPr>
              <a:t>Distributed</a:t>
            </a:r>
            <a:r>
              <a:rPr lang="zh-CN" altLang="en-US" dirty="0">
                <a:solidFill>
                  <a:srgbClr val="000000"/>
                </a:solidFill>
                <a:latin typeface="Yandex Sans Display Web"/>
              </a:rPr>
              <a:t>引擎</a:t>
            </a:r>
            <a:endParaRPr lang="en-US" altLang="zh-CN" dirty="0">
              <a:solidFill>
                <a:srgbClr val="000000"/>
              </a:solidFill>
              <a:latin typeface="Yandex Sans Display Web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E51DE0-023B-441B-B9F5-D129432DD7D3}"/>
              </a:ext>
            </a:extLst>
          </p:cNvPr>
          <p:cNvSpPr txBox="1"/>
          <p:nvPr/>
        </p:nvSpPr>
        <p:spPr>
          <a:xfrm>
            <a:off x="983432" y="14847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009590B-F9D0-454E-9B33-8FC163AD4CCA}"/>
              </a:ext>
            </a:extLst>
          </p:cNvPr>
          <p:cNvSpPr/>
          <p:nvPr/>
        </p:nvSpPr>
        <p:spPr>
          <a:xfrm>
            <a:off x="983432" y="1695416"/>
            <a:ext cx="9721080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Yandex Sans Text Web"/>
              </a:rPr>
              <a:t>分布式引擎本身不存储数据</a:t>
            </a:r>
            <a:r>
              <a:rPr lang="en-US" altLang="zh-CN" dirty="0">
                <a:latin typeface="Yandex Sans Text Web"/>
              </a:rPr>
              <a:t>, </a:t>
            </a:r>
            <a:r>
              <a:rPr lang="zh-CN" altLang="en-US" dirty="0">
                <a:latin typeface="Yandex Sans Text Web"/>
              </a:rPr>
              <a:t>相当于路由，可以在多个服务器上进行分布式查询。 读是自动并行的。读取时，远程服务器表的索引（如果有的话）会被使用。 分布式引擎参数：服务器配置文件中的集群名，远程数据库名，远程表名，数据分片键（可选）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DA5058E-B2FC-4748-B87A-D8AFB083B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24" y="3529425"/>
            <a:ext cx="10872936" cy="105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88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D3865C-9A98-4B46-A8E4-132C992C0BC9}"/>
              </a:ext>
            </a:extLst>
          </p:cNvPr>
          <p:cNvSpPr txBox="1"/>
          <p:nvPr/>
        </p:nvSpPr>
        <p:spPr>
          <a:xfrm>
            <a:off x="1127448" y="260648"/>
            <a:ext cx="49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09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4DE119-166A-714F-8FA7-0381C02A658D}"/>
              </a:ext>
            </a:extLst>
          </p:cNvPr>
          <p:cNvSpPr/>
          <p:nvPr/>
        </p:nvSpPr>
        <p:spPr>
          <a:xfrm>
            <a:off x="521799" y="827191"/>
            <a:ext cx="1107996" cy="4603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Yandex Sans Display Web"/>
              </a:rPr>
              <a:t>数据副本</a:t>
            </a:r>
            <a:endParaRPr lang="en-US" altLang="zh-CN" dirty="0">
              <a:solidFill>
                <a:srgbClr val="000000"/>
              </a:solidFill>
              <a:latin typeface="Yandex Sans Display Web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E51DE0-023B-441B-B9F5-D129432DD7D3}"/>
              </a:ext>
            </a:extLst>
          </p:cNvPr>
          <p:cNvSpPr txBox="1"/>
          <p:nvPr/>
        </p:nvSpPr>
        <p:spPr>
          <a:xfrm>
            <a:off x="983432" y="14847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36A4ADC-C1B7-496B-9E94-F4F1B12DEAEC}"/>
              </a:ext>
            </a:extLst>
          </p:cNvPr>
          <p:cNvSpPr/>
          <p:nvPr/>
        </p:nvSpPr>
        <p:spPr>
          <a:xfrm>
            <a:off x="983432" y="1466060"/>
            <a:ext cx="9073008" cy="378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Yandex Sans Text Web"/>
              </a:rPr>
              <a:t>数据副本与</a:t>
            </a:r>
            <a:r>
              <a:rPr lang="en-US" altLang="zh-CN" dirty="0">
                <a:latin typeface="Yandex Sans Text Web"/>
              </a:rPr>
              <a:t>Distributed</a:t>
            </a:r>
            <a:r>
              <a:rPr lang="zh-CN" altLang="en-US" dirty="0">
                <a:latin typeface="Yandex Sans Text Web"/>
              </a:rPr>
              <a:t>表一起组合实现</a:t>
            </a:r>
            <a:r>
              <a:rPr lang="en-US" altLang="zh-CN" dirty="0" err="1">
                <a:latin typeface="Yandex Sans Text Web"/>
              </a:rPr>
              <a:t>ClickHouse</a:t>
            </a:r>
            <a:r>
              <a:rPr lang="zh-CN" altLang="en-US" dirty="0">
                <a:latin typeface="Yandex Sans Text Web"/>
              </a:rPr>
              <a:t>的高可用分布式集群，只有 </a:t>
            </a:r>
            <a:r>
              <a:rPr lang="en-US" altLang="zh-CN" dirty="0" err="1">
                <a:latin typeface="Yandex Sans Text Web"/>
              </a:rPr>
              <a:t>MergeTree</a:t>
            </a:r>
            <a:r>
              <a:rPr lang="en-US" altLang="zh-CN" dirty="0">
                <a:latin typeface="Yandex Sans Text Web"/>
              </a:rPr>
              <a:t> </a:t>
            </a:r>
            <a:r>
              <a:rPr lang="zh-CN" altLang="en-US" dirty="0">
                <a:latin typeface="Yandex Sans Text Web"/>
              </a:rPr>
              <a:t>系列里的表可支持副本：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Yandex Sans Text Web"/>
              </a:rPr>
              <a:t>ReplicatedMergeTree</a:t>
            </a:r>
            <a:endParaRPr lang="en-US" altLang="zh-CN" dirty="0">
              <a:latin typeface="Yandex Sans Text Web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Yandex Sans Text Web"/>
              </a:rPr>
              <a:t>ReplicatedSummingMergeTree</a:t>
            </a:r>
            <a:endParaRPr lang="en-US" altLang="zh-CN" dirty="0">
              <a:latin typeface="Yandex Sans Text Web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Yandex Sans Text Web"/>
              </a:rPr>
              <a:t>ReplicatedReplacingMergeTree</a:t>
            </a:r>
            <a:endParaRPr lang="en-US" altLang="zh-CN" dirty="0">
              <a:latin typeface="Yandex Sans Text Web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Yandex Sans Text Web"/>
              </a:rPr>
              <a:t>ReplicatedAggregatingMergeTree</a:t>
            </a:r>
            <a:endParaRPr lang="en-US" altLang="zh-CN" dirty="0">
              <a:latin typeface="Yandex Sans Text Web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Yandex Sans Text Web"/>
              </a:rPr>
              <a:t>ReplicatedCollapsingMergeTree</a:t>
            </a:r>
            <a:endParaRPr lang="en-US" altLang="zh-CN" dirty="0">
              <a:latin typeface="Yandex Sans Text Web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Yandex Sans Text Web"/>
              </a:rPr>
              <a:t>ReplicatedVersionedCollapsingMergeTree</a:t>
            </a:r>
            <a:endParaRPr lang="en-US" altLang="zh-CN" dirty="0">
              <a:latin typeface="Yandex Sans Text Web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Yandex Sans Text Web"/>
              </a:rPr>
              <a:t>ReplicatedGraphiteMergeTree</a:t>
            </a:r>
            <a:endParaRPr lang="en-US" altLang="zh-CN" b="0" i="0" dirty="0">
              <a:effectLst/>
              <a:latin typeface="Yandex Sans Text Web"/>
            </a:endParaRPr>
          </a:p>
        </p:txBody>
      </p:sp>
    </p:spTree>
    <p:extLst>
      <p:ext uri="{BB962C8B-B14F-4D97-AF65-F5344CB8AC3E}">
        <p14:creationId xmlns:p14="http://schemas.microsoft.com/office/powerpoint/2010/main" val="578461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6830" y="-28575"/>
            <a:ext cx="12265660" cy="69151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631997" y="1713730"/>
            <a:ext cx="1620180" cy="16201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54060" y="1713730"/>
            <a:ext cx="1620180" cy="1620180"/>
          </a:xfrm>
          <a:prstGeom prst="rect">
            <a:avLst/>
          </a:prstGeom>
          <a:solidFill>
            <a:srgbClr val="004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85016" y="1592796"/>
            <a:ext cx="1314142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500" dirty="0">
                <a:solidFill>
                  <a:schemeClr val="bg1"/>
                </a:solidFill>
                <a:ea typeface="微软雅黑" panose="020B0503020204020204" pitchFamily="34" charset="-122"/>
              </a:rPr>
              <a:t>P</a:t>
            </a: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ART</a:t>
            </a:r>
          </a:p>
        </p:txBody>
      </p:sp>
      <p:sp>
        <p:nvSpPr>
          <p:cNvPr id="10" name="矩形 9"/>
          <p:cNvSpPr/>
          <p:nvPr/>
        </p:nvSpPr>
        <p:spPr>
          <a:xfrm>
            <a:off x="6523687" y="3771443"/>
            <a:ext cx="19287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部署架构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6631699" y="4441270"/>
            <a:ext cx="5040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448835" y="1862150"/>
            <a:ext cx="137414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62599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D3865C-9A98-4B46-A8E4-132C992C0BC9}"/>
              </a:ext>
            </a:extLst>
          </p:cNvPr>
          <p:cNvSpPr txBox="1"/>
          <p:nvPr/>
        </p:nvSpPr>
        <p:spPr>
          <a:xfrm>
            <a:off x="1127448" y="260648"/>
            <a:ext cx="49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E51DE0-023B-441B-B9F5-D129432DD7D3}"/>
              </a:ext>
            </a:extLst>
          </p:cNvPr>
          <p:cNvSpPr txBox="1"/>
          <p:nvPr/>
        </p:nvSpPr>
        <p:spPr>
          <a:xfrm>
            <a:off x="983432" y="14847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9B844A-53DF-8C49-9554-01C1B316D898}"/>
              </a:ext>
            </a:extLst>
          </p:cNvPr>
          <p:cNvSpPr txBox="1"/>
          <p:nvPr/>
        </p:nvSpPr>
        <p:spPr>
          <a:xfrm>
            <a:off x="191344" y="794664"/>
            <a:ext cx="11305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dirty="0"/>
          </a:p>
          <a:p>
            <a:r>
              <a:rPr kumimoji="1" lang="en-US" altLang="zh-CN" dirty="0" err="1"/>
              <a:t>ClickHouse</a:t>
            </a:r>
            <a:r>
              <a:rPr kumimoji="1" lang="zh-CN" altLang="en-US" dirty="0"/>
              <a:t>的高可用是依赖分片</a:t>
            </a:r>
            <a:r>
              <a:rPr kumimoji="1" lang="en-US" altLang="zh-CN" dirty="0"/>
              <a:t>+</a:t>
            </a:r>
            <a:r>
              <a:rPr kumimoji="1" lang="zh-CN" altLang="en-US" dirty="0"/>
              <a:t>副本实现的。</a:t>
            </a:r>
            <a:r>
              <a:rPr kumimoji="1" lang="en" altLang="zh-CN" dirty="0"/>
              <a:t>zookeeper + </a:t>
            </a:r>
            <a:r>
              <a:rPr kumimoji="1" lang="en" altLang="zh-CN" dirty="0" err="1"/>
              <a:t>ReplicatedMergeTree</a:t>
            </a:r>
            <a:r>
              <a:rPr kumimoji="1" lang="en" altLang="zh-CN" dirty="0"/>
              <a:t>(</a:t>
            </a:r>
            <a:r>
              <a:rPr kumimoji="1" lang="zh-CN" altLang="en-US" dirty="0"/>
              <a:t>副本表</a:t>
            </a:r>
            <a:r>
              <a:rPr kumimoji="1" lang="en-US" altLang="zh-CN" dirty="0"/>
              <a:t>) + </a:t>
            </a:r>
            <a:r>
              <a:rPr kumimoji="1" lang="en" altLang="zh-CN" dirty="0"/>
              <a:t>Distributed(</a:t>
            </a:r>
            <a:r>
              <a:rPr kumimoji="1" lang="zh-CN" altLang="en-US" dirty="0"/>
              <a:t>分布式表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endParaRPr kumimoji="1"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AE8A878-300C-5A45-9657-A36498FBC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776" y="608238"/>
            <a:ext cx="4947528" cy="598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4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D3865C-9A98-4B46-A8E4-132C992C0BC9}"/>
              </a:ext>
            </a:extLst>
          </p:cNvPr>
          <p:cNvSpPr txBox="1"/>
          <p:nvPr/>
        </p:nvSpPr>
        <p:spPr>
          <a:xfrm>
            <a:off x="1127448" y="260648"/>
            <a:ext cx="49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E51DE0-023B-441B-B9F5-D129432DD7D3}"/>
              </a:ext>
            </a:extLst>
          </p:cNvPr>
          <p:cNvSpPr txBox="1"/>
          <p:nvPr/>
        </p:nvSpPr>
        <p:spPr>
          <a:xfrm>
            <a:off x="983432" y="14847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8B4E0A8-8052-3243-BED5-AF1076EE0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50" y="825500"/>
            <a:ext cx="100457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30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D3865C-9A98-4B46-A8E4-132C992C0BC9}"/>
              </a:ext>
            </a:extLst>
          </p:cNvPr>
          <p:cNvSpPr txBox="1"/>
          <p:nvPr/>
        </p:nvSpPr>
        <p:spPr>
          <a:xfrm>
            <a:off x="1127448" y="260648"/>
            <a:ext cx="49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E51DE0-023B-441B-B9F5-D129432DD7D3}"/>
              </a:ext>
            </a:extLst>
          </p:cNvPr>
          <p:cNvSpPr txBox="1"/>
          <p:nvPr/>
        </p:nvSpPr>
        <p:spPr>
          <a:xfrm>
            <a:off x="839416" y="1503378"/>
            <a:ext cx="10227480" cy="129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查询：查询数据可以通过分布式表查询，分布式表引擎会自动把整个集群数据计算后返回；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写入：</a:t>
            </a:r>
            <a:r>
              <a:rPr lang="en-US" altLang="zh-CN" dirty="0"/>
              <a:t>1</a:t>
            </a:r>
            <a:r>
              <a:rPr lang="zh-CN" altLang="en-US" dirty="0"/>
              <a:t>、可以通过分布表写入，分布式表会将数据分发到指定的节点，权重可以通过配置文件配置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      </a:t>
            </a:r>
            <a:r>
              <a:rPr lang="en-US" altLang="zh-CN" dirty="0"/>
              <a:t>2</a:t>
            </a:r>
            <a:r>
              <a:rPr lang="zh-CN" altLang="en-US" dirty="0"/>
              <a:t>、直接写入指定节点的本地表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899E349-EEAD-B449-9E0C-5D0B9D6BBD38}"/>
              </a:ext>
            </a:extLst>
          </p:cNvPr>
          <p:cNvSpPr txBox="1"/>
          <p:nvPr/>
        </p:nvSpPr>
        <p:spPr>
          <a:xfrm>
            <a:off x="696655" y="88683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集群下数据写入、查询</a:t>
            </a:r>
          </a:p>
        </p:txBody>
      </p:sp>
    </p:spTree>
    <p:extLst>
      <p:ext uri="{BB962C8B-B14F-4D97-AF65-F5344CB8AC3E}">
        <p14:creationId xmlns:p14="http://schemas.microsoft.com/office/powerpoint/2010/main" val="3266766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D3865C-9A98-4B46-A8E4-132C992C0BC9}"/>
              </a:ext>
            </a:extLst>
          </p:cNvPr>
          <p:cNvSpPr txBox="1"/>
          <p:nvPr/>
        </p:nvSpPr>
        <p:spPr>
          <a:xfrm>
            <a:off x="1127448" y="260648"/>
            <a:ext cx="49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13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E51DE0-023B-441B-B9F5-D129432DD7D3}"/>
              </a:ext>
            </a:extLst>
          </p:cNvPr>
          <p:cNvSpPr txBox="1"/>
          <p:nvPr/>
        </p:nvSpPr>
        <p:spPr>
          <a:xfrm>
            <a:off x="983432" y="14847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899E349-EEAD-B449-9E0C-5D0B9D6BBD38}"/>
              </a:ext>
            </a:extLst>
          </p:cNvPr>
          <p:cNvSpPr txBox="1"/>
          <p:nvPr/>
        </p:nvSpPr>
        <p:spPr>
          <a:xfrm>
            <a:off x="518562" y="8727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数据复制</a:t>
            </a:r>
          </a:p>
        </p:txBody>
      </p:sp>
    </p:spTree>
    <p:extLst>
      <p:ext uri="{BB962C8B-B14F-4D97-AF65-F5344CB8AC3E}">
        <p14:creationId xmlns:p14="http://schemas.microsoft.com/office/powerpoint/2010/main" val="102844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8" r="4336"/>
          <a:stretch>
            <a:fillRect/>
          </a:stretch>
        </p:blipFill>
        <p:spPr>
          <a:xfrm>
            <a:off x="-24680" y="0"/>
            <a:ext cx="12205356" cy="6858000"/>
          </a:xfrm>
          <a:prstGeom prst="rect">
            <a:avLst/>
          </a:prstGeom>
          <a:ln>
            <a:noFill/>
          </a:ln>
        </p:spPr>
      </p:pic>
      <p:sp>
        <p:nvSpPr>
          <p:cNvPr id="11" name="椭圆 10"/>
          <p:cNvSpPr/>
          <p:nvPr/>
        </p:nvSpPr>
        <p:spPr>
          <a:xfrm>
            <a:off x="4259796" y="1448780"/>
            <a:ext cx="3672408" cy="3672408"/>
          </a:xfrm>
          <a:prstGeom prst="ellipse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58807" y="1565793"/>
            <a:ext cx="3438382" cy="34383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561" y="329117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谢谢关注</a:t>
            </a:r>
          </a:p>
        </p:txBody>
      </p:sp>
      <p:sp>
        <p:nvSpPr>
          <p:cNvPr id="14" name="矩形 13"/>
          <p:cNvSpPr/>
          <p:nvPr/>
        </p:nvSpPr>
        <p:spPr>
          <a:xfrm>
            <a:off x="4760169" y="2659559"/>
            <a:ext cx="26356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22389" y="5853021"/>
            <a:ext cx="3711218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浙江邦盛科技有限公司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2231" y="697852"/>
            <a:ext cx="12201471" cy="5508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762500" y="1003886"/>
            <a:ext cx="6662092" cy="4896544"/>
          </a:xfrm>
          <a:custGeom>
            <a:avLst/>
            <a:gdLst>
              <a:gd name="connsiteX0" fmla="*/ 0 w 6660740"/>
              <a:gd name="connsiteY0" fmla="*/ 0 h 4896544"/>
              <a:gd name="connsiteX1" fmla="*/ 6660740 w 6660740"/>
              <a:gd name="connsiteY1" fmla="*/ 0 h 4896544"/>
              <a:gd name="connsiteX2" fmla="*/ 6660740 w 6660740"/>
              <a:gd name="connsiteY2" fmla="*/ 4896544 h 4896544"/>
              <a:gd name="connsiteX3" fmla="*/ 0 w 6660740"/>
              <a:gd name="connsiteY3" fmla="*/ 4896544 h 4896544"/>
              <a:gd name="connsiteX4" fmla="*/ 0 w 6660740"/>
              <a:gd name="connsiteY4" fmla="*/ 0 h 4896544"/>
              <a:gd name="connsiteX0-1" fmla="*/ 1352 w 6662092"/>
              <a:gd name="connsiteY0-2" fmla="*/ 0 h 4896544"/>
              <a:gd name="connsiteX1-3" fmla="*/ 6662092 w 6662092"/>
              <a:gd name="connsiteY1-4" fmla="*/ 0 h 4896544"/>
              <a:gd name="connsiteX2-5" fmla="*/ 6662092 w 6662092"/>
              <a:gd name="connsiteY2-6" fmla="*/ 4896544 h 4896544"/>
              <a:gd name="connsiteX3-7" fmla="*/ 1352 w 6662092"/>
              <a:gd name="connsiteY3-8" fmla="*/ 4896544 h 4896544"/>
              <a:gd name="connsiteX4-9" fmla="*/ 0 w 6662092"/>
              <a:gd name="connsiteY4-10" fmla="*/ 901114 h 4896544"/>
              <a:gd name="connsiteX5" fmla="*/ 1352 w 6662092"/>
              <a:gd name="connsiteY5" fmla="*/ 0 h 48965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" y="connsiteY5"/>
              </a:cxn>
            </a:cxnLst>
            <a:rect l="l" t="t" r="r" b="b"/>
            <a:pathLst>
              <a:path w="6662092" h="4896544">
                <a:moveTo>
                  <a:pt x="1352" y="0"/>
                </a:moveTo>
                <a:lnTo>
                  <a:pt x="6662092" y="0"/>
                </a:lnTo>
                <a:lnTo>
                  <a:pt x="6662092" y="4896544"/>
                </a:lnTo>
                <a:lnTo>
                  <a:pt x="1352" y="4896544"/>
                </a:lnTo>
                <a:cubicBezTo>
                  <a:pt x="901" y="3564734"/>
                  <a:pt x="451" y="2232924"/>
                  <a:pt x="0" y="901114"/>
                </a:cubicBezTo>
                <a:cubicBezTo>
                  <a:pt x="451" y="600743"/>
                  <a:pt x="901" y="300371"/>
                  <a:pt x="1352" y="0"/>
                </a:cubicBezTo>
                <a:close/>
              </a:path>
            </a:pathLst>
          </a:custGeom>
          <a:noFill/>
          <a:ln w="38100">
            <a:solidFill>
              <a:srgbClr val="0043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6868922" y="1470146"/>
            <a:ext cx="0" cy="490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7004224" y="1532978"/>
            <a:ext cx="168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b="1" dirty="0" err="1"/>
              <a:t>ClickHouse</a:t>
            </a:r>
            <a:r>
              <a:rPr lang="zh-CN" altLang="en-US" b="1" dirty="0"/>
              <a:t>概述</a:t>
            </a:r>
          </a:p>
        </p:txBody>
      </p:sp>
      <p:cxnSp>
        <p:nvCxnSpPr>
          <p:cNvPr id="56" name="直接连接符 55"/>
          <p:cNvCxnSpPr/>
          <p:nvPr/>
        </p:nvCxnSpPr>
        <p:spPr>
          <a:xfrm>
            <a:off x="6868922" y="2307300"/>
            <a:ext cx="0" cy="490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7004224" y="2376482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pc="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部署架构</a:t>
            </a:r>
          </a:p>
        </p:txBody>
      </p:sp>
      <p:cxnSp>
        <p:nvCxnSpPr>
          <p:cNvPr id="60" name="直接连接符 59"/>
          <p:cNvCxnSpPr/>
          <p:nvPr/>
        </p:nvCxnSpPr>
        <p:spPr>
          <a:xfrm>
            <a:off x="6868922" y="3144454"/>
            <a:ext cx="0" cy="490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7004224" y="3244116"/>
            <a:ext cx="120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pc="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</a:p>
        </p:txBody>
      </p:sp>
      <p:cxnSp>
        <p:nvCxnSpPr>
          <p:cNvPr id="74" name="直接连接符 73"/>
          <p:cNvCxnSpPr/>
          <p:nvPr/>
        </p:nvCxnSpPr>
        <p:spPr>
          <a:xfrm>
            <a:off x="6312024" y="2034793"/>
            <a:ext cx="167290" cy="0"/>
          </a:xfrm>
          <a:prstGeom prst="line">
            <a:avLst/>
          </a:prstGeom>
          <a:ln>
            <a:solidFill>
              <a:srgbClr val="0043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312024" y="2885625"/>
            <a:ext cx="167290" cy="0"/>
          </a:xfrm>
          <a:prstGeom prst="line">
            <a:avLst/>
          </a:prstGeom>
          <a:ln>
            <a:solidFill>
              <a:srgbClr val="0043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6312024" y="3736457"/>
            <a:ext cx="167290" cy="0"/>
          </a:xfrm>
          <a:prstGeom prst="line">
            <a:avLst/>
          </a:prstGeom>
          <a:ln>
            <a:solidFill>
              <a:srgbClr val="0043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0" r="13341"/>
          <a:stretch>
            <a:fillRect/>
          </a:stretch>
        </p:blipFill>
        <p:spPr>
          <a:xfrm>
            <a:off x="0" y="728700"/>
            <a:ext cx="5303912" cy="5472608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1379476" y="1964537"/>
            <a:ext cx="2792205" cy="2792205"/>
          </a:xfrm>
          <a:prstGeom prst="ellipse">
            <a:avLst/>
          </a:prstGeom>
          <a:solidFill>
            <a:srgbClr val="004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27171" y="2885625"/>
            <a:ext cx="16498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</a:p>
        </p:txBody>
      </p:sp>
      <p:sp>
        <p:nvSpPr>
          <p:cNvPr id="8" name="矩形 7"/>
          <p:cNvSpPr/>
          <p:nvPr/>
        </p:nvSpPr>
        <p:spPr>
          <a:xfrm>
            <a:off x="2013638" y="3585374"/>
            <a:ext cx="1476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554308" y="2139369"/>
            <a:ext cx="2442541" cy="2442541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701393" y="2286454"/>
            <a:ext cx="2148371" cy="214837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96000" y="147002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0043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96000" y="2307590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43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096000" y="311340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0043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6830" y="-28575"/>
            <a:ext cx="12265660" cy="69151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631997" y="1713730"/>
            <a:ext cx="1620180" cy="16201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54060" y="1713730"/>
            <a:ext cx="1620180" cy="1620180"/>
          </a:xfrm>
          <a:prstGeom prst="rect">
            <a:avLst/>
          </a:prstGeom>
          <a:solidFill>
            <a:srgbClr val="004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85016" y="1592796"/>
            <a:ext cx="1314142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500" dirty="0">
                <a:solidFill>
                  <a:schemeClr val="bg1"/>
                </a:solidFill>
                <a:ea typeface="微软雅黑" panose="020B0503020204020204" pitchFamily="34" charset="-122"/>
              </a:rPr>
              <a:t>P</a:t>
            </a: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ART</a:t>
            </a:r>
          </a:p>
        </p:txBody>
      </p:sp>
      <p:sp>
        <p:nvSpPr>
          <p:cNvPr id="10" name="矩形 9"/>
          <p:cNvSpPr/>
          <p:nvPr/>
        </p:nvSpPr>
        <p:spPr>
          <a:xfrm>
            <a:off x="6523687" y="3771443"/>
            <a:ext cx="36022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3200" b="1" spc="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ClickHouse</a:t>
            </a:r>
            <a:r>
              <a:rPr lang="zh-CN" altLang="en-US" sz="32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6631699" y="4441270"/>
            <a:ext cx="5040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448835" y="1862150"/>
            <a:ext cx="137414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27448" y="260648"/>
            <a:ext cx="499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01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6831D9-D487-334A-8B9D-8704A34A68EE}"/>
              </a:ext>
            </a:extLst>
          </p:cNvPr>
          <p:cNvSpPr txBox="1"/>
          <p:nvPr/>
        </p:nvSpPr>
        <p:spPr>
          <a:xfrm>
            <a:off x="695400" y="791749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ClickHouse</a:t>
            </a:r>
            <a:r>
              <a:rPr kumimoji="1" lang="zh-CN" altLang="en-US" dirty="0"/>
              <a:t>是什么？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4EC117-D9BC-F94A-BD35-1F7231B0A2C4}"/>
              </a:ext>
            </a:extLst>
          </p:cNvPr>
          <p:cNvSpPr txBox="1"/>
          <p:nvPr/>
        </p:nvSpPr>
        <p:spPr>
          <a:xfrm>
            <a:off x="839416" y="1323882"/>
            <a:ext cx="7925568" cy="378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400" dirty="0" err="1"/>
              <a:t>ClickHouse</a:t>
            </a:r>
            <a:r>
              <a:rPr kumimoji="1" lang="zh-CN" altLang="en-US" sz="1400" dirty="0"/>
              <a:t>是由俄罗斯</a:t>
            </a:r>
            <a:r>
              <a:rPr kumimoji="1" lang="en-US" altLang="zh-CN" sz="1400" dirty="0"/>
              <a:t>Yandex</a:t>
            </a:r>
            <a:r>
              <a:rPr kumimoji="1" lang="zh-CN" altLang="en-US" sz="1400" dirty="0"/>
              <a:t>公司开发的一个开源的用于联机分析</a:t>
            </a:r>
            <a:r>
              <a:rPr kumimoji="1" lang="en-US" altLang="zh-CN" sz="1400" dirty="0"/>
              <a:t>(OLAP)</a:t>
            </a:r>
            <a:r>
              <a:rPr kumimoji="1" lang="zh-CN" altLang="en-US" sz="1400" dirty="0"/>
              <a:t>的列式存储数据库管理系统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2A358F5-DCCE-434B-8774-C1B0C8BC9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8" y="2132856"/>
            <a:ext cx="7064201" cy="28773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618758D-1274-4D94-BFBC-8A53C9897647}"/>
              </a:ext>
            </a:extLst>
          </p:cNvPr>
          <p:cNvSpPr txBox="1"/>
          <p:nvPr/>
        </p:nvSpPr>
        <p:spPr>
          <a:xfrm>
            <a:off x="839416" y="5301208"/>
            <a:ext cx="9217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常见的列式数据库有： </a:t>
            </a:r>
            <a:r>
              <a:rPr lang="en-US" altLang="zh-CN" dirty="0"/>
              <a:t>Vertica</a:t>
            </a:r>
            <a:r>
              <a:rPr lang="zh-CN" altLang="en-US" dirty="0"/>
              <a:t>、 </a:t>
            </a:r>
            <a:r>
              <a:rPr lang="en-US" altLang="zh-CN" dirty="0" err="1"/>
              <a:t>Paraccel</a:t>
            </a:r>
            <a:r>
              <a:rPr lang="en-US" altLang="zh-CN" dirty="0"/>
              <a:t> (</a:t>
            </a:r>
            <a:r>
              <a:rPr lang="en-US" altLang="zh-CN" dirty="0" err="1"/>
              <a:t>Actian</a:t>
            </a:r>
            <a:r>
              <a:rPr lang="en-US" altLang="zh-CN" dirty="0"/>
              <a:t> Matrix</a:t>
            </a:r>
            <a:r>
              <a:rPr lang="zh-CN" altLang="en-US" dirty="0"/>
              <a:t>，</a:t>
            </a:r>
            <a:r>
              <a:rPr lang="en-US" altLang="zh-CN" dirty="0"/>
              <a:t>Amazon Redshift)</a:t>
            </a:r>
            <a:r>
              <a:rPr lang="zh-CN" altLang="en-US" dirty="0"/>
              <a:t>、 </a:t>
            </a:r>
            <a:r>
              <a:rPr lang="en-US" altLang="zh-CN" dirty="0"/>
              <a:t>Sybase IQ</a:t>
            </a:r>
            <a:r>
              <a:rPr lang="zh-CN" altLang="en-US" dirty="0"/>
              <a:t>、 </a:t>
            </a:r>
            <a:r>
              <a:rPr lang="en-US" altLang="zh-CN" dirty="0" err="1"/>
              <a:t>Exasol</a:t>
            </a:r>
            <a:r>
              <a:rPr lang="zh-CN" altLang="en-US" dirty="0"/>
              <a:t>、 </a:t>
            </a:r>
            <a:r>
              <a:rPr lang="en-US" altLang="zh-CN" dirty="0" err="1"/>
              <a:t>Infobright</a:t>
            </a:r>
            <a:r>
              <a:rPr lang="zh-CN" altLang="en-US" dirty="0"/>
              <a:t>、 </a:t>
            </a:r>
            <a:r>
              <a:rPr lang="en-US" altLang="zh-CN" dirty="0" err="1"/>
              <a:t>InfiniDB</a:t>
            </a:r>
            <a:r>
              <a:rPr lang="zh-CN" altLang="en-US" dirty="0"/>
              <a:t>、 </a:t>
            </a:r>
            <a:r>
              <a:rPr lang="en-US" altLang="zh-CN" dirty="0" err="1"/>
              <a:t>MonetDB</a:t>
            </a:r>
            <a:r>
              <a:rPr lang="en-US" altLang="zh-CN" dirty="0"/>
              <a:t> (</a:t>
            </a:r>
            <a:r>
              <a:rPr lang="en-US" altLang="zh-CN" dirty="0" err="1"/>
              <a:t>VectorWise</a:t>
            </a:r>
            <a:r>
              <a:rPr lang="zh-CN" altLang="en-US" dirty="0"/>
              <a:t>， </a:t>
            </a:r>
            <a:r>
              <a:rPr lang="en-US" altLang="zh-CN" dirty="0" err="1"/>
              <a:t>Actian</a:t>
            </a:r>
            <a:r>
              <a:rPr lang="en-US" altLang="zh-CN" dirty="0"/>
              <a:t> Vector)</a:t>
            </a:r>
            <a:r>
              <a:rPr lang="zh-CN" altLang="en-US" dirty="0"/>
              <a:t>、 </a:t>
            </a:r>
            <a:r>
              <a:rPr lang="en-US" altLang="zh-CN" dirty="0" err="1"/>
              <a:t>LucidDB</a:t>
            </a:r>
            <a:r>
              <a:rPr lang="zh-CN" altLang="en-US" dirty="0"/>
              <a:t>、 </a:t>
            </a:r>
            <a:r>
              <a:rPr lang="en-US" altLang="zh-CN" dirty="0"/>
              <a:t>SAP HANA</a:t>
            </a:r>
            <a:r>
              <a:rPr lang="zh-CN" altLang="en-US" dirty="0"/>
              <a:t>、 </a:t>
            </a:r>
            <a:r>
              <a:rPr lang="en-US" altLang="zh-CN" dirty="0"/>
              <a:t>Google Dremel</a:t>
            </a:r>
            <a:r>
              <a:rPr lang="zh-CN" altLang="en-US" dirty="0"/>
              <a:t>、 </a:t>
            </a:r>
            <a:r>
              <a:rPr lang="en-US" altLang="zh-CN" dirty="0"/>
              <a:t>Google </a:t>
            </a:r>
            <a:r>
              <a:rPr lang="en-US" altLang="zh-CN" dirty="0" err="1"/>
              <a:t>PowerDrill</a:t>
            </a:r>
            <a:r>
              <a:rPr lang="zh-CN" altLang="en-US" dirty="0"/>
              <a:t>、 </a:t>
            </a:r>
            <a:r>
              <a:rPr lang="en-US" altLang="zh-CN" dirty="0"/>
              <a:t>Druid</a:t>
            </a:r>
            <a:r>
              <a:rPr lang="zh-CN" altLang="en-US" dirty="0"/>
              <a:t>、 </a:t>
            </a:r>
            <a:r>
              <a:rPr lang="en-US" altLang="zh-CN" dirty="0" err="1"/>
              <a:t>kdb</a:t>
            </a:r>
            <a:r>
              <a:rPr lang="en-US" altLang="zh-CN" dirty="0"/>
              <a:t>+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D3865C-9A98-4B46-A8E4-132C992C0BC9}"/>
              </a:ext>
            </a:extLst>
          </p:cNvPr>
          <p:cNvSpPr txBox="1"/>
          <p:nvPr/>
        </p:nvSpPr>
        <p:spPr>
          <a:xfrm>
            <a:off x="1127448" y="260648"/>
            <a:ext cx="49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02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4DE119-166A-714F-8FA7-0381C02A658D}"/>
              </a:ext>
            </a:extLst>
          </p:cNvPr>
          <p:cNvSpPr/>
          <p:nvPr/>
        </p:nvSpPr>
        <p:spPr>
          <a:xfrm>
            <a:off x="475441" y="836712"/>
            <a:ext cx="167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err="1">
                <a:solidFill>
                  <a:srgbClr val="000000"/>
                </a:solidFill>
                <a:effectLst/>
                <a:latin typeface="Yandex Sans Display Web"/>
              </a:rPr>
              <a:t>ClickHouse</a:t>
            </a:r>
            <a:r>
              <a:rPr lang="zh-CN" altLang="en-US" dirty="0">
                <a:solidFill>
                  <a:srgbClr val="000000"/>
                </a:solidFill>
                <a:latin typeface="Yandex Sans Display Web"/>
              </a:rPr>
              <a:t>特性</a:t>
            </a:r>
            <a:endParaRPr lang="zh-CN" altLang="en-US" b="0" i="0" dirty="0">
              <a:solidFill>
                <a:srgbClr val="000000"/>
              </a:solidFill>
              <a:effectLst/>
              <a:latin typeface="Yandex Sans Display Web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12B0495-BDDB-429E-B082-81EF61E01F48}"/>
              </a:ext>
            </a:extLst>
          </p:cNvPr>
          <p:cNvSpPr/>
          <p:nvPr/>
        </p:nvSpPr>
        <p:spPr>
          <a:xfrm>
            <a:off x="1121900" y="1412318"/>
            <a:ext cx="10086668" cy="4482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真正的列式数据库管理系统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数据压缩，支持</a:t>
            </a:r>
            <a:r>
              <a:rPr lang="en-US" altLang="zh-CN" sz="1600" dirty="0"/>
              <a:t>LZ4</a:t>
            </a:r>
            <a:r>
              <a:rPr lang="zh-CN" altLang="en-US" sz="1600" dirty="0"/>
              <a:t>和</a:t>
            </a:r>
            <a:r>
              <a:rPr lang="en-US" altLang="zh-CN" sz="1600" dirty="0"/>
              <a:t>ZSTD</a:t>
            </a:r>
            <a:r>
              <a:rPr lang="zh-CN" altLang="en-US" sz="1600" dirty="0"/>
              <a:t>；默认为</a:t>
            </a:r>
            <a:r>
              <a:rPr lang="en-US" altLang="zh-CN" sz="1600" dirty="0"/>
              <a:t>LZ4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数据的磁盘存储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多核心并行处理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多服务器分布式处理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支持</a:t>
            </a:r>
            <a:r>
              <a:rPr lang="en-US" altLang="zh-CN" sz="1600" dirty="0"/>
              <a:t>SQL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向量化引擎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实时的数据更新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索引（稀疏索引）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适合在线查询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支持近似计算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支持数据复制和数据完整性</a:t>
            </a:r>
          </a:p>
        </p:txBody>
      </p:sp>
    </p:spTree>
    <p:extLst>
      <p:ext uri="{BB962C8B-B14F-4D97-AF65-F5344CB8AC3E}">
        <p14:creationId xmlns:p14="http://schemas.microsoft.com/office/powerpoint/2010/main" val="4030777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D3865C-9A98-4B46-A8E4-132C992C0BC9}"/>
              </a:ext>
            </a:extLst>
          </p:cNvPr>
          <p:cNvSpPr txBox="1"/>
          <p:nvPr/>
        </p:nvSpPr>
        <p:spPr>
          <a:xfrm>
            <a:off x="1127448" y="260648"/>
            <a:ext cx="49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03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4DE119-166A-714F-8FA7-0381C02A658D}"/>
              </a:ext>
            </a:extLst>
          </p:cNvPr>
          <p:cNvSpPr/>
          <p:nvPr/>
        </p:nvSpPr>
        <p:spPr>
          <a:xfrm>
            <a:off x="475441" y="836712"/>
            <a:ext cx="167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err="1">
                <a:solidFill>
                  <a:srgbClr val="000000"/>
                </a:solidFill>
                <a:effectLst/>
                <a:latin typeface="Yandex Sans Display Web"/>
              </a:rPr>
              <a:t>ClickHouse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Yandex Sans Display Web"/>
              </a:rPr>
              <a:t>缺点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12B0495-BDDB-429E-B082-81EF61E01F48}"/>
              </a:ext>
            </a:extLst>
          </p:cNvPr>
          <p:cNvSpPr/>
          <p:nvPr/>
        </p:nvSpPr>
        <p:spPr>
          <a:xfrm>
            <a:off x="1121900" y="1412318"/>
            <a:ext cx="10086668" cy="1531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不支持事务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不支持真正的删除</a:t>
            </a:r>
            <a:r>
              <a:rPr lang="en-US" altLang="zh-CN" sz="1600" dirty="0"/>
              <a:t>/</a:t>
            </a:r>
            <a:r>
              <a:rPr lang="zh-CN" altLang="en-US" sz="1600" dirty="0"/>
              <a:t>更新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尽量做</a:t>
            </a:r>
            <a:r>
              <a:rPr lang="en-US" altLang="zh-CN" sz="1600" dirty="0"/>
              <a:t>1000</a:t>
            </a:r>
            <a:r>
              <a:rPr lang="zh-CN" altLang="en-US" sz="1600" dirty="0"/>
              <a:t>条以上批量的写入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稀疏索引使得</a:t>
            </a:r>
            <a:r>
              <a:rPr lang="en-US" altLang="zh-CN" sz="1600" dirty="0" err="1"/>
              <a:t>ClickHouse</a:t>
            </a:r>
            <a:r>
              <a:rPr lang="zh-CN" altLang="en-US" sz="1600" dirty="0"/>
              <a:t>不适合通过其键检索单行的点查询。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951401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D3865C-9A98-4B46-A8E4-132C992C0BC9}"/>
              </a:ext>
            </a:extLst>
          </p:cNvPr>
          <p:cNvSpPr txBox="1"/>
          <p:nvPr/>
        </p:nvSpPr>
        <p:spPr>
          <a:xfrm>
            <a:off x="1127448" y="260648"/>
            <a:ext cx="49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04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4DE119-166A-714F-8FA7-0381C02A658D}"/>
              </a:ext>
            </a:extLst>
          </p:cNvPr>
          <p:cNvSpPr/>
          <p:nvPr/>
        </p:nvSpPr>
        <p:spPr>
          <a:xfrm>
            <a:off x="475441" y="836712"/>
            <a:ext cx="2593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err="1">
                <a:solidFill>
                  <a:srgbClr val="000000"/>
                </a:solidFill>
                <a:effectLst/>
                <a:latin typeface="Yandex Sans Display Web"/>
              </a:rPr>
              <a:t>ClickHouse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Yandex Sans Display Web"/>
              </a:rPr>
              <a:t>常用</a:t>
            </a:r>
            <a:r>
              <a:rPr lang="zh-CN" altLang="en-US" dirty="0">
                <a:solidFill>
                  <a:srgbClr val="000000"/>
                </a:solidFill>
                <a:latin typeface="Yandex Sans Display Web"/>
              </a:rPr>
              <a:t>数据类型</a:t>
            </a:r>
            <a:endParaRPr lang="en-US" altLang="zh-CN" dirty="0">
              <a:solidFill>
                <a:srgbClr val="000000"/>
              </a:solidFill>
              <a:latin typeface="Yandex Sans Display Web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12B0495-BDDB-429E-B082-81EF61E01F48}"/>
              </a:ext>
            </a:extLst>
          </p:cNvPr>
          <p:cNvSpPr/>
          <p:nvPr/>
        </p:nvSpPr>
        <p:spPr>
          <a:xfrm>
            <a:off x="839416" y="1394469"/>
            <a:ext cx="10086668" cy="2034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整型：</a:t>
            </a:r>
            <a:r>
              <a:rPr lang="en-US" altLang="zh-CN" sz="1600" dirty="0"/>
              <a:t> Int8</a:t>
            </a:r>
            <a:r>
              <a:rPr lang="zh-CN" altLang="en-US" sz="1600" dirty="0"/>
              <a:t>、</a:t>
            </a:r>
            <a:r>
              <a:rPr lang="en-US" altLang="zh-CN" sz="1600" dirty="0"/>
              <a:t> Int16</a:t>
            </a:r>
            <a:r>
              <a:rPr lang="zh-CN" altLang="en-US" sz="1600" dirty="0"/>
              <a:t>、</a:t>
            </a:r>
            <a:r>
              <a:rPr lang="en-US" altLang="zh-CN" sz="1600" dirty="0"/>
              <a:t> Int32</a:t>
            </a:r>
            <a:r>
              <a:rPr lang="zh-CN" altLang="en-US" sz="1600" dirty="0"/>
              <a:t>、</a:t>
            </a:r>
            <a:r>
              <a:rPr lang="en-US" altLang="zh-CN" sz="1600" dirty="0"/>
              <a:t>Int64</a:t>
            </a:r>
            <a:r>
              <a:rPr lang="zh-CN" altLang="en-US" sz="1600" dirty="0"/>
              <a:t>、</a:t>
            </a:r>
            <a:r>
              <a:rPr lang="en-US" altLang="zh-CN" sz="1600" dirty="0"/>
              <a:t> UInt8</a:t>
            </a:r>
            <a:r>
              <a:rPr lang="zh-CN" altLang="en-US" sz="1600" dirty="0"/>
              <a:t>、</a:t>
            </a:r>
            <a:r>
              <a:rPr lang="en-US" altLang="zh-CN" sz="1600" dirty="0"/>
              <a:t>UInt16</a:t>
            </a:r>
            <a:r>
              <a:rPr lang="zh-CN" altLang="en-US" sz="1600" dirty="0"/>
              <a:t>、</a:t>
            </a:r>
            <a:r>
              <a:rPr lang="en-US" altLang="zh-CN" sz="1600" dirty="0"/>
              <a:t>UInt32</a:t>
            </a:r>
            <a:r>
              <a:rPr lang="zh-CN" altLang="en-US" sz="1600" dirty="0"/>
              <a:t>、</a:t>
            </a:r>
            <a:r>
              <a:rPr lang="en-US" altLang="zh-CN" sz="1600" dirty="0"/>
              <a:t>UInt64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浮点数：</a:t>
            </a:r>
            <a:r>
              <a:rPr lang="en-US" altLang="zh-CN" sz="1600" dirty="0"/>
              <a:t>Float32</a:t>
            </a:r>
            <a:r>
              <a:rPr lang="zh-CN" altLang="en-US" sz="1600" dirty="0"/>
              <a:t>、</a:t>
            </a:r>
            <a:r>
              <a:rPr lang="en-US" altLang="zh-CN" sz="1600" dirty="0"/>
              <a:t>Float64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有符号的定点数：</a:t>
            </a:r>
            <a:r>
              <a:rPr lang="pt-BR" altLang="zh-CN" dirty="0"/>
              <a:t>Decimal(P, S)</a:t>
            </a:r>
            <a:r>
              <a:rPr lang="zh-CN" altLang="en-US" dirty="0"/>
              <a:t>、</a:t>
            </a:r>
            <a:r>
              <a:rPr lang="pt-BR" altLang="zh-CN" dirty="0"/>
              <a:t>Decimal32(S)</a:t>
            </a:r>
            <a:r>
              <a:rPr lang="zh-CN" altLang="en-US" dirty="0"/>
              <a:t>、</a:t>
            </a:r>
            <a:r>
              <a:rPr lang="pt-BR" altLang="zh-CN" dirty="0"/>
              <a:t>Decimal64(S)</a:t>
            </a:r>
            <a:r>
              <a:rPr lang="zh-CN" altLang="en-US" dirty="0"/>
              <a:t>、</a:t>
            </a:r>
            <a:r>
              <a:rPr lang="pt-BR" altLang="zh-CN" dirty="0"/>
              <a:t>Decimal128(S)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字符串：</a:t>
            </a:r>
            <a:r>
              <a:rPr lang="en-US" altLang="zh-CN" dirty="0"/>
              <a:t>String</a:t>
            </a:r>
            <a:r>
              <a:rPr lang="zh-CN" altLang="en-US" dirty="0"/>
              <a:t>、</a:t>
            </a:r>
            <a:r>
              <a:rPr lang="en-US" altLang="zh-CN" dirty="0" err="1"/>
              <a:t>FixedString</a:t>
            </a:r>
            <a:r>
              <a:rPr lang="en-US" altLang="zh-CN" dirty="0"/>
              <a:t>(N)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时间：</a:t>
            </a:r>
            <a:r>
              <a:rPr lang="en-US" altLang="zh-CN" dirty="0"/>
              <a:t>Date</a:t>
            </a:r>
            <a:r>
              <a:rPr lang="zh-CN" altLang="en-US" dirty="0"/>
              <a:t>、</a:t>
            </a:r>
            <a:r>
              <a:rPr lang="en-US" altLang="zh-CN" dirty="0" err="1"/>
              <a:t>DateTime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7463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D3865C-9A98-4B46-A8E4-132C992C0BC9}"/>
              </a:ext>
            </a:extLst>
          </p:cNvPr>
          <p:cNvSpPr txBox="1"/>
          <p:nvPr/>
        </p:nvSpPr>
        <p:spPr>
          <a:xfrm>
            <a:off x="1127448" y="260648"/>
            <a:ext cx="49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05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4DE119-166A-714F-8FA7-0381C02A658D}"/>
              </a:ext>
            </a:extLst>
          </p:cNvPr>
          <p:cNvSpPr/>
          <p:nvPr/>
        </p:nvSpPr>
        <p:spPr>
          <a:xfrm>
            <a:off x="475441" y="83671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Yandex Sans Display Web"/>
              </a:rPr>
              <a:t>数据库引擎</a:t>
            </a:r>
            <a:endParaRPr lang="en-US" altLang="zh-CN" dirty="0">
              <a:solidFill>
                <a:srgbClr val="000000"/>
              </a:solidFill>
              <a:latin typeface="Yandex Sans Display Web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12B0495-BDDB-429E-B082-81EF61E01F48}"/>
              </a:ext>
            </a:extLst>
          </p:cNvPr>
          <p:cNvSpPr/>
          <p:nvPr/>
        </p:nvSpPr>
        <p:spPr>
          <a:xfrm>
            <a:off x="839416" y="1412318"/>
            <a:ext cx="10369152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ClikHouse</a:t>
            </a:r>
            <a:r>
              <a:rPr lang="zh-CN" altLang="en-US" dirty="0"/>
              <a:t>除了使用自己的数据库引擎外，还可以使用</a:t>
            </a:r>
            <a:r>
              <a:rPr lang="en-US" altLang="zh-CN" dirty="0"/>
              <a:t>MySQL</a:t>
            </a:r>
            <a:r>
              <a:rPr lang="zh-CN" altLang="en-US" dirty="0"/>
              <a:t>数据库引擎。</a:t>
            </a:r>
            <a:r>
              <a:rPr lang="en-US" altLang="zh-CN" dirty="0"/>
              <a:t>MySQL</a:t>
            </a:r>
            <a:r>
              <a:rPr lang="zh-CN" altLang="en-US" dirty="0"/>
              <a:t>引擎用于将远程的</a:t>
            </a:r>
            <a:r>
              <a:rPr lang="en-US" altLang="zh-CN" dirty="0"/>
              <a:t>MySQL</a:t>
            </a:r>
            <a:r>
              <a:rPr lang="zh-CN" altLang="en-US" dirty="0"/>
              <a:t>服务器中的表映射到</a:t>
            </a:r>
            <a:r>
              <a:rPr lang="en-US" altLang="zh-CN" dirty="0" err="1"/>
              <a:t>ClickHouse</a:t>
            </a:r>
            <a:r>
              <a:rPr lang="zh-CN" altLang="en-US" dirty="0"/>
              <a:t>中，并允许对表进行</a:t>
            </a:r>
            <a:r>
              <a:rPr lang="en-US" altLang="zh-CN" dirty="0"/>
              <a:t>INSERT</a:t>
            </a:r>
            <a:r>
              <a:rPr lang="zh-CN" altLang="en-US" dirty="0"/>
              <a:t>和</a:t>
            </a:r>
            <a:r>
              <a:rPr lang="en-US" altLang="zh-CN" dirty="0"/>
              <a:t>SELECT</a:t>
            </a:r>
            <a:r>
              <a:rPr lang="zh-CN" altLang="en-US" dirty="0"/>
              <a:t>查询，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8E04A6-D215-4723-AFEB-8E82D25566F2}"/>
              </a:ext>
            </a:extLst>
          </p:cNvPr>
          <p:cNvSpPr txBox="1"/>
          <p:nvPr/>
        </p:nvSpPr>
        <p:spPr>
          <a:xfrm>
            <a:off x="1144855" y="2782669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CREATE DATABASE [IF NOT EXISTS] </a:t>
            </a:r>
            <a:r>
              <a:rPr lang="en-US" altLang="zh-CN" dirty="0" err="1"/>
              <a:t>db_name</a:t>
            </a:r>
            <a:r>
              <a:rPr lang="en-US" altLang="zh-CN" dirty="0"/>
              <a:t> [ON CLUSTER cluster]</a:t>
            </a:r>
          </a:p>
          <a:p>
            <a:r>
              <a:rPr lang="en-US" altLang="zh-CN" dirty="0"/>
              <a:t>ENGINE = MySQL('</a:t>
            </a:r>
            <a:r>
              <a:rPr lang="en-US" altLang="zh-CN" dirty="0" err="1"/>
              <a:t>host:port</a:t>
            </a:r>
            <a:r>
              <a:rPr lang="en-US" altLang="zh-CN" dirty="0"/>
              <a:t>', 'database', 'user', 'password')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57E2497-23E2-4CEB-B005-5454F8CD9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122" y="-39800"/>
            <a:ext cx="4152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7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D3865C-9A98-4B46-A8E4-132C992C0BC9}"/>
              </a:ext>
            </a:extLst>
          </p:cNvPr>
          <p:cNvSpPr txBox="1"/>
          <p:nvPr/>
        </p:nvSpPr>
        <p:spPr>
          <a:xfrm>
            <a:off x="1127448" y="260648"/>
            <a:ext cx="49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06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4DE119-166A-714F-8FA7-0381C02A658D}"/>
              </a:ext>
            </a:extLst>
          </p:cNvPr>
          <p:cNvSpPr/>
          <p:nvPr/>
        </p:nvSpPr>
        <p:spPr>
          <a:xfrm>
            <a:off x="475441" y="83671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Yandex Sans Display Web"/>
              </a:rPr>
              <a:t>表引擎</a:t>
            </a:r>
            <a:endParaRPr lang="en-US" altLang="zh-CN" dirty="0">
              <a:solidFill>
                <a:srgbClr val="000000"/>
              </a:solidFill>
              <a:latin typeface="Yandex Sans Display Web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12B0495-BDDB-429E-B082-81EF61E01F48}"/>
              </a:ext>
            </a:extLst>
          </p:cNvPr>
          <p:cNvSpPr/>
          <p:nvPr/>
        </p:nvSpPr>
        <p:spPr>
          <a:xfrm>
            <a:off x="767408" y="1234616"/>
            <a:ext cx="10369152" cy="2122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表引擎</a:t>
            </a:r>
            <a:r>
              <a:rPr lang="en-US" altLang="zh-CN" dirty="0"/>
              <a:t>(</a:t>
            </a:r>
            <a:r>
              <a:rPr lang="zh-CN" altLang="en-US" dirty="0"/>
              <a:t>即表的类型</a:t>
            </a:r>
            <a:r>
              <a:rPr lang="en-US" altLang="zh-CN" dirty="0"/>
              <a:t>)</a:t>
            </a:r>
            <a:r>
              <a:rPr lang="zh-CN" altLang="en-US" dirty="0"/>
              <a:t>决定了数据的存储方式和位置、支持哪些查询、索引的使用等。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MergeTree</a:t>
            </a:r>
            <a:r>
              <a:rPr lang="zh-CN" altLang="en-US" dirty="0"/>
              <a:t>系列：</a:t>
            </a:r>
            <a:r>
              <a:rPr lang="en-US" altLang="zh-CN" dirty="0" err="1"/>
              <a:t>Clickhouse</a:t>
            </a:r>
            <a:r>
              <a:rPr lang="zh-CN" altLang="en-US" dirty="0"/>
              <a:t>中最常用、最强大的表引擎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Log</a:t>
            </a:r>
            <a:r>
              <a:rPr lang="zh-CN" altLang="en-US" dirty="0"/>
              <a:t>系列：这些引擎是为了需要写入许多小数据量（少于一百万行）的表的场景而开发的。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外部表引擎：</a:t>
            </a:r>
            <a:r>
              <a:rPr lang="en-US" altLang="zh-CN" dirty="0"/>
              <a:t>Kafka</a:t>
            </a:r>
            <a:r>
              <a:rPr lang="zh-CN" altLang="en-US" dirty="0"/>
              <a:t>、</a:t>
            </a:r>
            <a:r>
              <a:rPr lang="en-US" altLang="zh-CN" dirty="0"/>
              <a:t>MySQL</a:t>
            </a:r>
            <a:r>
              <a:rPr lang="zh-CN" altLang="en-US" dirty="0"/>
              <a:t>、</a:t>
            </a:r>
            <a:r>
              <a:rPr lang="en-US" altLang="zh-CN" dirty="0"/>
              <a:t>JDBC</a:t>
            </a:r>
            <a:r>
              <a:rPr lang="zh-CN" altLang="en-US" dirty="0"/>
              <a:t>、</a:t>
            </a:r>
            <a:r>
              <a:rPr lang="en-US" altLang="zh-CN" dirty="0"/>
              <a:t>ODBC</a:t>
            </a:r>
            <a:r>
              <a:rPr lang="zh-CN" altLang="en-US" dirty="0"/>
              <a:t>、</a:t>
            </a:r>
            <a:r>
              <a:rPr lang="en-US" altLang="zh-CN" dirty="0"/>
              <a:t>HDFS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其他表引擎：</a:t>
            </a:r>
            <a:r>
              <a:rPr lang="en-US" altLang="zh-CN" dirty="0"/>
              <a:t>Distributed</a:t>
            </a:r>
            <a:r>
              <a:rPr lang="zh-CN" altLang="en-US" dirty="0"/>
              <a:t>、</a:t>
            </a:r>
            <a:r>
              <a:rPr lang="en-US" altLang="zh-CN" dirty="0"/>
              <a:t>Merge</a:t>
            </a:r>
            <a:r>
              <a:rPr lang="zh-CN" altLang="en-US" dirty="0"/>
              <a:t>、</a:t>
            </a:r>
            <a:r>
              <a:rPr lang="en-US" altLang="zh-CN" dirty="0"/>
              <a:t>File</a:t>
            </a:r>
            <a:r>
              <a:rPr lang="zh-CN" altLang="en-US" dirty="0"/>
              <a:t>等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B2B96C-EBDA-4925-91FA-90B1C6817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3717032"/>
            <a:ext cx="8207853" cy="251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56378bf3-c612-4d1f-b779-855a2f9dd82f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2391</TotalTime>
  <Words>1082</Words>
  <Application>Microsoft Macintosh PowerPoint</Application>
  <PresentationFormat>宽屏</PresentationFormat>
  <Paragraphs>125</Paragraphs>
  <Slides>18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微软雅黑</vt:lpstr>
      <vt:lpstr>Yandex Sans Display Web</vt:lpstr>
      <vt:lpstr>Yandex Sans Text Web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Wan QH</cp:lastModifiedBy>
  <cp:revision>121</cp:revision>
  <dcterms:created xsi:type="dcterms:W3CDTF">2018-02-02T07:26:00Z</dcterms:created>
  <dcterms:modified xsi:type="dcterms:W3CDTF">2019-11-09T08:42:35Z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