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66" r:id="rId6"/>
    <p:sldId id="375" r:id="rId7"/>
    <p:sldId id="431" r:id="rId8"/>
    <p:sldId id="432" r:id="rId9"/>
    <p:sldId id="433" r:id="rId10"/>
    <p:sldId id="434" r:id="rId11"/>
    <p:sldId id="435" r:id="rId12"/>
    <p:sldId id="436" r:id="rId13"/>
    <p:sldId id="438" r:id="rId14"/>
    <p:sldId id="437" r:id="rId15"/>
    <p:sldId id="439" r:id="rId16"/>
    <p:sldId id="440" r:id="rId17"/>
    <p:sldId id="442" r:id="rId18"/>
    <p:sldId id="443" r:id="rId19"/>
    <p:sldId id="444" r:id="rId20"/>
    <p:sldId id="445" r:id="rId21"/>
    <p:sldId id="446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CF"/>
    <a:srgbClr val="0188ED"/>
    <a:srgbClr val="0171C9"/>
    <a:srgbClr val="016EBF"/>
    <a:srgbClr val="F3B417"/>
    <a:srgbClr val="4388F7"/>
    <a:srgbClr val="3E86FC"/>
    <a:srgbClr val="0351CF"/>
    <a:srgbClr val="0036E2"/>
    <a:srgbClr val="024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 autoAdjust="0"/>
    <p:restoredTop sz="82973" autoAdjust="0"/>
  </p:normalViewPr>
  <p:slideViewPr>
    <p:cSldViewPr showGuides="1">
      <p:cViewPr varScale="1">
        <p:scale>
          <a:sx n="127" d="100"/>
          <a:sy n="127" d="100"/>
        </p:scale>
        <p:origin x="888" y="184"/>
      </p:cViewPr>
      <p:guideLst>
        <p:guide orient="horz" pos="2160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053C9-8990-4AE3-9369-F178EBDE32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副本是表级别的，不是整个服务器级的。所以，服务器里可以同时有复制表和非复制表。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zoo_path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中该表的路径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replica_name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中的该表的副本名称。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11/21/31</a:t>
            </a:r>
            <a:r>
              <a:rPr kumimoji="1" lang="zh-CN" altLang="en-US" dirty="0"/>
              <a:t>为副本关系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本地表：实际存放数据的表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是多主异步，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可以发给任意可用的服务器。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数据会先插入到执行该语句的服务器上，然后被复制到其他服务器。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对于存储而言，列式数据库总是将同一列的数据存储在一起，不同列的数据也总是分开存储。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在分析类查询，通常只需要读取表的一小部分列，在列式数据库中可以只读取需要的数据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ClickHouse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支持基于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的查询语言，该语言大部分情况下是与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标准兼容的。 支持的查询包括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以及非相关子查询。不支持窗口函数和相关子查询。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按向量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列的一部分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进行处理。高效的利用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实时数据更新：数据写入过程不会存在加锁行为。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400" dirty="0"/>
              <a:t>按照主键对数据进行排序，这将帮助</a:t>
            </a:r>
            <a:r>
              <a:rPr kumimoji="1" lang="en-US" altLang="zh-CN" sz="1400" dirty="0" err="1"/>
              <a:t>ClickHouse</a:t>
            </a:r>
            <a:r>
              <a:rPr kumimoji="1" lang="zh-CN" altLang="en-US" sz="1400" dirty="0"/>
              <a:t>以几十毫秒的低延迟对数据进行特定值查找或范围查找。</a:t>
            </a:r>
            <a:endParaRPr kumimoji="1" lang="en-US" altLang="zh-CN" sz="1400" dirty="0"/>
          </a:p>
          <a:p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ClickHouse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使用异步的多主复制技术。当数据被写入任何一个可用副本后，系统会在后台将数据分发给其他副本，以保证系统在不同副本上保持相同的数据。在大多数情况下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ClickHouse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能在故障后自动恢复，在一些复杂的情况下需要少量的手动恢复。</a:t>
            </a:r>
            <a:endParaRPr kumimoji="1"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Insert</a:t>
            </a:r>
            <a:r>
              <a:rPr kumimoji="1" lang="zh-CN" altLang="en-US" dirty="0"/>
              <a:t>的时候</a:t>
            </a:r>
            <a:r>
              <a:rPr kumimoji="1" lang="en-US" altLang="zh-CN" dirty="0" err="1"/>
              <a:t>ClickHouse</a:t>
            </a:r>
            <a:r>
              <a:rPr kumimoji="1" lang="zh-CN" altLang="en-US" dirty="0"/>
              <a:t>会不断的做异步的数据合并，会影响查询性能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Decimal(P, 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精度，决定可以有多少个十进制数字，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小数点后位数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/>
              <a:t>FixedString</a:t>
            </a:r>
            <a:r>
              <a:rPr lang="en-US" altLang="zh-CN" dirty="0"/>
              <a:t>(N)</a:t>
            </a:r>
            <a:r>
              <a:rPr lang="zh-CN" altLang="en-US" dirty="0"/>
              <a:t>：固定长度 </a:t>
            </a:r>
            <a:r>
              <a:rPr lang="en-US" altLang="zh-CN" dirty="0"/>
              <a:t>N </a:t>
            </a:r>
            <a:r>
              <a:rPr lang="zh-CN" altLang="en-US" dirty="0"/>
              <a:t>的字符串。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不支持以下操作：</a:t>
            </a:r>
            <a:r>
              <a:rPr lang="en-US" altLang="zh-CN" dirty="0"/>
              <a:t>ATTACH/DETACH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/>
              <a:t>、</a:t>
            </a:r>
            <a:r>
              <a:rPr lang="en-US" altLang="zh-CN" dirty="0"/>
              <a:t>RENAME</a:t>
            </a:r>
            <a:r>
              <a:rPr lang="zh-CN" altLang="en-US" dirty="0"/>
              <a:t>、</a:t>
            </a:r>
            <a:r>
              <a:rPr lang="en-US" altLang="zh-CN" dirty="0"/>
              <a:t>CREATE TABLE</a:t>
            </a:r>
            <a:r>
              <a:rPr lang="zh-CN" altLang="en-US" dirty="0"/>
              <a:t>、</a:t>
            </a:r>
            <a:r>
              <a:rPr lang="en-US" altLang="zh-CN" dirty="0"/>
              <a:t>ALTER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如果指定分区键，存储数据会按分区键分开存储，如果查询指定了分区键，会自动截取分区数据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SETTINGS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：配置一些额外参数，如索引粒度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" b="16148"/>
          <a:stretch>
            <a:fillRect/>
          </a:stretch>
        </p:blipFill>
        <p:spPr>
          <a:xfrm>
            <a:off x="10668508" y="219386"/>
            <a:ext cx="1304586" cy="31114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63352" y="224644"/>
            <a:ext cx="1296144" cy="432048"/>
            <a:chOff x="119336" y="116632"/>
            <a:chExt cx="1296144" cy="576064"/>
          </a:xfrm>
        </p:grpSpPr>
        <p:sp>
          <p:nvSpPr>
            <p:cNvPr id="3" name="矩形 2"/>
            <p:cNvSpPr/>
            <p:nvPr/>
          </p:nvSpPr>
          <p:spPr>
            <a:xfrm>
              <a:off x="119336" y="116632"/>
              <a:ext cx="864096" cy="576064"/>
            </a:xfrm>
            <a:prstGeom prst="rect">
              <a:avLst/>
            </a:prstGeom>
            <a:noFill/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83432" y="116632"/>
              <a:ext cx="432048" cy="576064"/>
            </a:xfrm>
            <a:prstGeom prst="rect">
              <a:avLst/>
            </a:prstGeom>
            <a:solidFill>
              <a:srgbClr val="0043CF"/>
            </a:solidFill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288911" y="209835"/>
            <a:ext cx="81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43CF"/>
                </a:solidFill>
                <a:ea typeface="微软雅黑" panose="020B0503020204020204" pitchFamily="34" charset="-122"/>
              </a:rPr>
              <a:t>PART</a:t>
            </a:r>
            <a:endParaRPr lang="zh-CN" altLang="en-US" sz="2400" dirty="0">
              <a:solidFill>
                <a:srgbClr val="0043CF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703512" y="652330"/>
            <a:ext cx="10488488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0" y="6773822"/>
            <a:ext cx="12192000" cy="72008"/>
          </a:xfrm>
          <a:prstGeom prst="rect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" b="16148"/>
          <a:stretch>
            <a:fillRect/>
          </a:stretch>
        </p:blipFill>
        <p:spPr>
          <a:xfrm>
            <a:off x="10668508" y="219386"/>
            <a:ext cx="1304586" cy="31114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63352" y="224644"/>
            <a:ext cx="1296144" cy="432048"/>
            <a:chOff x="119336" y="116632"/>
            <a:chExt cx="1296144" cy="576064"/>
          </a:xfrm>
        </p:grpSpPr>
        <p:sp>
          <p:nvSpPr>
            <p:cNvPr id="3" name="矩形 2"/>
            <p:cNvSpPr/>
            <p:nvPr/>
          </p:nvSpPr>
          <p:spPr>
            <a:xfrm>
              <a:off x="119336" y="116632"/>
              <a:ext cx="864096" cy="576064"/>
            </a:xfrm>
            <a:prstGeom prst="rect">
              <a:avLst/>
            </a:prstGeom>
            <a:noFill/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83432" y="116632"/>
              <a:ext cx="432048" cy="576064"/>
            </a:xfrm>
            <a:prstGeom prst="rect">
              <a:avLst/>
            </a:prstGeom>
            <a:solidFill>
              <a:srgbClr val="0043CF"/>
            </a:solidFill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288911" y="209835"/>
            <a:ext cx="81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43CF"/>
                </a:solidFill>
                <a:ea typeface="微软雅黑" panose="020B0503020204020204" pitchFamily="34" charset="-122"/>
              </a:rPr>
              <a:t>PART</a:t>
            </a:r>
            <a:endParaRPr lang="zh-CN" altLang="en-US" sz="2400" dirty="0">
              <a:solidFill>
                <a:srgbClr val="0043CF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703512" y="652330"/>
            <a:ext cx="10488488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0" y="6773822"/>
            <a:ext cx="12192000" cy="72008"/>
          </a:xfrm>
          <a:prstGeom prst="rect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hdphoto1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" b="16148"/>
          <a:stretch>
            <a:fillRect/>
          </a:stretch>
        </p:blipFill>
        <p:spPr>
          <a:xfrm>
            <a:off x="10668508" y="219386"/>
            <a:ext cx="1304586" cy="31114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263352" y="224644"/>
            <a:ext cx="1296144" cy="432048"/>
            <a:chOff x="119336" y="116632"/>
            <a:chExt cx="1296144" cy="576064"/>
          </a:xfrm>
        </p:grpSpPr>
        <p:sp>
          <p:nvSpPr>
            <p:cNvPr id="7" name="矩形 6"/>
            <p:cNvSpPr/>
            <p:nvPr/>
          </p:nvSpPr>
          <p:spPr>
            <a:xfrm>
              <a:off x="119336" y="116632"/>
              <a:ext cx="864096" cy="576064"/>
            </a:xfrm>
            <a:prstGeom prst="rect">
              <a:avLst/>
            </a:prstGeom>
            <a:noFill/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83432" y="116632"/>
              <a:ext cx="432048" cy="576064"/>
            </a:xfrm>
            <a:prstGeom prst="rect">
              <a:avLst/>
            </a:prstGeom>
            <a:solidFill>
              <a:srgbClr val="0043CF"/>
            </a:solidFill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288911" y="209835"/>
            <a:ext cx="81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43CF"/>
                </a:solidFill>
                <a:ea typeface="微软雅黑" panose="020B0503020204020204" pitchFamily="34" charset="-122"/>
              </a:rPr>
              <a:t>PART</a:t>
            </a:r>
            <a:endParaRPr lang="zh-CN" altLang="en-US" sz="2400" dirty="0">
              <a:solidFill>
                <a:srgbClr val="0043CF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703512" y="652330"/>
            <a:ext cx="10488488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0" y="6773822"/>
            <a:ext cx="12192000" cy="72008"/>
          </a:xfrm>
          <a:prstGeom prst="rect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://www.clickhouse.com.cn/topic/5c453371389ad55f127768ea" TargetMode="External"/><Relationship Id="rId1" Type="http://schemas.openxmlformats.org/officeDocument/2006/relationships/hyperlink" Target="https://clickhouse.yandex/benchmark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" r="4336"/>
          <a:stretch>
            <a:fillRect/>
          </a:stretch>
        </p:blipFill>
        <p:spPr>
          <a:xfrm>
            <a:off x="-14913" y="0"/>
            <a:ext cx="12205356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95256" y="2015847"/>
            <a:ext cx="6601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2389" y="5949280"/>
            <a:ext cx="371121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浙江邦盛科技有限公司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66991" y="4288155"/>
            <a:ext cx="3422650" cy="337185"/>
            <a:chOff x="6848" y="6753"/>
            <a:chExt cx="5390" cy="531"/>
          </a:xfrm>
        </p:grpSpPr>
        <p:sp>
          <p:nvSpPr>
            <p:cNvPr id="9" name="文本框 8"/>
            <p:cNvSpPr txBox="1"/>
            <p:nvPr/>
          </p:nvSpPr>
          <p:spPr>
            <a:xfrm>
              <a:off x="6848" y="6753"/>
              <a:ext cx="270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汇报人：万庆华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823" y="6753"/>
              <a:ext cx="241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2019.10.23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07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520" y="1278868"/>
            <a:ext cx="7435112" cy="2122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Yandex Sans Display Web"/>
              </a:rPr>
              <a:t>MergeTree</a:t>
            </a: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系列表引擎在插入数据时会按照一定的规则对数据进行合并：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存储的数据按主键排序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允许使用分区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支持数据副本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支持数据采样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696" y="2204864"/>
            <a:ext cx="8182784" cy="4091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776" y="991674"/>
            <a:ext cx="1694438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Yandex Sans Display Web"/>
              </a:rPr>
              <a:t>Distributed</a:t>
            </a: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引擎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3432" y="1695416"/>
            <a:ext cx="972108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Yandex Sans Text Web"/>
              </a:rPr>
              <a:t>分布式引擎本身不存储数据</a:t>
            </a:r>
            <a:r>
              <a:rPr lang="en-US" altLang="zh-CN" dirty="0">
                <a:latin typeface="Yandex Sans Text Web"/>
              </a:rPr>
              <a:t>, </a:t>
            </a:r>
            <a:r>
              <a:rPr lang="zh-CN" altLang="en-US" dirty="0">
                <a:latin typeface="Yandex Sans Text Web"/>
              </a:rPr>
              <a:t>相当于路由，可以在多个服务器上进行分布式查询。 读是自动并行的。读取时，远程服务器表的索引（如果有的话）会被使用。 分布式引擎参数：服务器配置文件中的集群名，远程数据库名，远程表名，数据分片键（可选）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324" y="3529425"/>
            <a:ext cx="10872936" cy="10517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09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799" y="827191"/>
            <a:ext cx="1107996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数据副本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3432" y="1466060"/>
            <a:ext cx="9073008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Yandex Sans Text Web"/>
              </a:rPr>
              <a:t>数据副本与</a:t>
            </a:r>
            <a:r>
              <a:rPr lang="en-US" altLang="zh-CN" dirty="0">
                <a:latin typeface="Yandex Sans Text Web"/>
              </a:rPr>
              <a:t>Distributed</a:t>
            </a:r>
            <a:r>
              <a:rPr lang="zh-CN" altLang="en-US" dirty="0">
                <a:latin typeface="Yandex Sans Text Web"/>
              </a:rPr>
              <a:t>表一起组合实现</a:t>
            </a:r>
            <a:r>
              <a:rPr lang="en-US" altLang="zh-CN" dirty="0" err="1">
                <a:latin typeface="Yandex Sans Text Web"/>
              </a:rPr>
              <a:t>ClickHouse</a:t>
            </a:r>
            <a:r>
              <a:rPr lang="zh-CN" altLang="en-US" dirty="0">
                <a:latin typeface="Yandex Sans Text Web"/>
              </a:rPr>
              <a:t>的高可用分布式集群，只有 </a:t>
            </a:r>
            <a:r>
              <a:rPr lang="en-US" altLang="zh-CN" dirty="0" err="1">
                <a:latin typeface="Yandex Sans Text Web"/>
              </a:rPr>
              <a:t>MergeTree</a:t>
            </a:r>
            <a:r>
              <a:rPr lang="en-US" altLang="zh-CN" dirty="0">
                <a:latin typeface="Yandex Sans Text Web"/>
              </a:rPr>
              <a:t> </a:t>
            </a:r>
            <a:r>
              <a:rPr lang="zh-CN" altLang="en-US" dirty="0">
                <a:latin typeface="Yandex Sans Text Web"/>
              </a:rPr>
              <a:t>系列里的表可支持副本：</a:t>
            </a:r>
            <a:endParaRPr lang="zh-CN" altLang="en-US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ReplicatedSummingMergeTree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ReplicatedReplacingMergeTree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ReplicatedAggregatingMergeTree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ReplicatedCollapsingMergeTree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ReplicatedVersionedCollapsingMergeTree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ReplicatedGraphiteMergeTree</a:t>
            </a:r>
            <a:endParaRPr lang="en-US" altLang="zh-CN" b="0" i="0" dirty="0">
              <a:effectLst/>
              <a:latin typeface="Yandex Sans Text Web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696" y="2494073"/>
            <a:ext cx="9074152" cy="208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36830" y="-28575"/>
            <a:ext cx="12265660" cy="6915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31997" y="1713730"/>
            <a:ext cx="1620180" cy="1620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4060" y="1713730"/>
            <a:ext cx="1620180" cy="1620180"/>
          </a:xfrm>
          <a:prstGeom prst="rect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85016" y="1592796"/>
            <a:ext cx="131414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ART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3687" y="3771443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部署架构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631699" y="4441270"/>
            <a:ext cx="504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448835" y="1862150"/>
            <a:ext cx="13869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1344" y="794664"/>
            <a:ext cx="11305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 err="1"/>
              <a:t>ClickHouse</a:t>
            </a:r>
            <a:r>
              <a:rPr kumimoji="1" lang="zh-CN" altLang="en-US" dirty="0"/>
              <a:t>的高可用是依赖分片</a:t>
            </a:r>
            <a:r>
              <a:rPr kumimoji="1" lang="en-US" altLang="zh-CN" dirty="0"/>
              <a:t>+</a:t>
            </a:r>
            <a:r>
              <a:rPr kumimoji="1" lang="zh-CN" altLang="en-US" dirty="0"/>
              <a:t>副本实现的。</a:t>
            </a:r>
            <a:r>
              <a:rPr kumimoji="1" lang="en-GB" altLang="zh-CN" dirty="0"/>
              <a:t>zookeeper + </a:t>
            </a:r>
            <a:r>
              <a:rPr kumimoji="1" lang="en-GB" altLang="zh-CN" dirty="0" err="1"/>
              <a:t>ReplicatedMergeTree</a:t>
            </a:r>
            <a:r>
              <a:rPr kumimoji="1" lang="en-GB" altLang="zh-CN" dirty="0"/>
              <a:t>(</a:t>
            </a:r>
            <a:r>
              <a:rPr kumimoji="1" lang="zh-CN" altLang="en-US" dirty="0"/>
              <a:t>副本表</a:t>
            </a:r>
            <a:r>
              <a:rPr kumimoji="1" lang="en-US" altLang="zh-CN" dirty="0"/>
              <a:t>) + </a:t>
            </a:r>
            <a:r>
              <a:rPr kumimoji="1" lang="en-GB" altLang="zh-CN" dirty="0"/>
              <a:t>Distributed(</a:t>
            </a:r>
            <a:r>
              <a:rPr kumimoji="1" lang="zh-CN" altLang="en-US" dirty="0"/>
              <a:t>分布式表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endParaRPr kumimoji="1"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776" y="608238"/>
            <a:ext cx="4947528" cy="5989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825500"/>
            <a:ext cx="10045700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9416" y="1503378"/>
            <a:ext cx="10227480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查询：查询数据可以通过分布式表查询，分布式表引擎会自动把整个集群数据计算后返回；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写入：</a:t>
            </a:r>
            <a:r>
              <a:rPr lang="en-US" altLang="zh-CN" dirty="0"/>
              <a:t>1</a:t>
            </a:r>
            <a:r>
              <a:rPr lang="zh-CN" altLang="en-US" dirty="0"/>
              <a:t>、可以通过分布表写入，分布式表会将数据分发到指定的节点，权重可以通过配置文件配置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    </a:t>
            </a:r>
            <a:r>
              <a:rPr lang="en-US" altLang="zh-CN" dirty="0"/>
              <a:t>2</a:t>
            </a:r>
            <a:r>
              <a:rPr lang="zh-CN" altLang="en-US" dirty="0"/>
              <a:t>、直接写入指定节点的本地表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6655" y="88683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分布式</a:t>
            </a:r>
            <a:r>
              <a:rPr kumimoji="1" lang="zh-CN" altLang="en-US" dirty="0"/>
              <a:t>集群下数据写入、查询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8562" y="872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数据复制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67023" y="24242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27051" y="1329070"/>
            <a:ext cx="924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err="1"/>
              <a:t>ClickHouse</a:t>
            </a:r>
            <a:r>
              <a:rPr lang="zh-CN" altLang="en-US" dirty="0"/>
              <a:t>提供了非常高级的基于</a:t>
            </a:r>
            <a:r>
              <a:rPr lang="en-GB" altLang="zh-CN" dirty="0"/>
              <a:t>ZK</a:t>
            </a:r>
            <a:r>
              <a:rPr lang="zh-CN" altLang="en-US" dirty="0"/>
              <a:t>的表复制方式，同时也提供了基于</a:t>
            </a:r>
            <a:r>
              <a:rPr lang="en-GB" altLang="zh-CN" dirty="0"/>
              <a:t>Cluster</a:t>
            </a:r>
            <a:r>
              <a:rPr lang="zh-CN" altLang="en-US" dirty="0"/>
              <a:t>的复制方式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528" y="1785424"/>
            <a:ext cx="7488832" cy="33251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5665" y="55714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1513" y="5432960"/>
            <a:ext cx="974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、使用复制表，相同</a:t>
            </a:r>
            <a:r>
              <a:rPr kumimoji="1" lang="en-US" altLang="zh-CN" dirty="0" err="1"/>
              <a:t>Zk</a:t>
            </a:r>
            <a:r>
              <a:rPr kumimoji="1" lang="zh-CN" altLang="en-US" dirty="0"/>
              <a:t>路径的表会自动复制；相互复制会进行数据校验，自动确保数据一致性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、使用分布式表写入，需要设置</a:t>
            </a:r>
            <a:r>
              <a:rPr kumimoji="1" lang="en-US" altLang="zh-CN" dirty="0" err="1"/>
              <a:t>internal_replication:false</a:t>
            </a:r>
            <a:r>
              <a:rPr kumimoji="1" lang="zh-CN" altLang="en-US" dirty="0"/>
              <a:t>，写全部的分片。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36830" y="-28575"/>
            <a:ext cx="12265660" cy="6915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31997" y="1713730"/>
            <a:ext cx="1620180" cy="1620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4060" y="1713730"/>
            <a:ext cx="1620180" cy="1620180"/>
          </a:xfrm>
          <a:prstGeom prst="rect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85016" y="1592796"/>
            <a:ext cx="131414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ART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3687" y="3771443"/>
            <a:ext cx="1056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631699" y="4441270"/>
            <a:ext cx="504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448835" y="1862150"/>
            <a:ext cx="13869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67023" y="24242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35665" y="55714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5400" y="980728"/>
            <a:ext cx="995489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、官方测试：</a:t>
            </a:r>
            <a:r>
              <a:rPr lang="en-GB" altLang="zh-CN" dirty="0">
                <a:hlinkClick r:id="rId1"/>
              </a:rPr>
              <a:t> https://clickhouse.yandex/benchmark.html</a:t>
            </a:r>
            <a:endParaRPr lang="en-GB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、开源</a:t>
            </a:r>
            <a:r>
              <a:rPr kumimoji="1" lang="en-GB" altLang="zh-CN" dirty="0"/>
              <a:t>OLAP</a:t>
            </a:r>
            <a:r>
              <a:rPr kumimoji="1" lang="zh-CN" altLang="en-US" dirty="0"/>
              <a:t>引擎测评报告</a:t>
            </a:r>
            <a:r>
              <a:rPr kumimoji="1" lang="zh-CN" dirty="0"/>
              <a:t>：</a:t>
            </a:r>
            <a:r>
              <a:rPr lang="en-GB" altLang="zh-CN" dirty="0">
                <a:hlinkClick r:id="rId2"/>
              </a:rPr>
              <a:t>http://www.clickhouse.com.cn/topic/5c453371389ad55f127768ea</a:t>
            </a:r>
            <a:endParaRPr lang="en-GB" altLang="zh-CN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3</a:t>
            </a:r>
            <a:r>
              <a:rPr kumimoji="1" lang="zh-CN" altLang="en-US" dirty="0"/>
              <a:t>、授信后台指标分析统计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2231" y="697852"/>
            <a:ext cx="12201471" cy="5508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62500" y="1003886"/>
            <a:ext cx="6662092" cy="4896544"/>
          </a:xfrm>
          <a:custGeom>
            <a:avLst/>
            <a:gdLst>
              <a:gd name="connsiteX0" fmla="*/ 0 w 6660740"/>
              <a:gd name="connsiteY0" fmla="*/ 0 h 4896544"/>
              <a:gd name="connsiteX1" fmla="*/ 6660740 w 6660740"/>
              <a:gd name="connsiteY1" fmla="*/ 0 h 4896544"/>
              <a:gd name="connsiteX2" fmla="*/ 6660740 w 6660740"/>
              <a:gd name="connsiteY2" fmla="*/ 4896544 h 4896544"/>
              <a:gd name="connsiteX3" fmla="*/ 0 w 6660740"/>
              <a:gd name="connsiteY3" fmla="*/ 4896544 h 4896544"/>
              <a:gd name="connsiteX4" fmla="*/ 0 w 6660740"/>
              <a:gd name="connsiteY4" fmla="*/ 0 h 4896544"/>
              <a:gd name="connsiteX0-1" fmla="*/ 1352 w 6662092"/>
              <a:gd name="connsiteY0-2" fmla="*/ 0 h 4896544"/>
              <a:gd name="connsiteX1-3" fmla="*/ 6662092 w 6662092"/>
              <a:gd name="connsiteY1-4" fmla="*/ 0 h 4896544"/>
              <a:gd name="connsiteX2-5" fmla="*/ 6662092 w 6662092"/>
              <a:gd name="connsiteY2-6" fmla="*/ 4896544 h 4896544"/>
              <a:gd name="connsiteX3-7" fmla="*/ 1352 w 6662092"/>
              <a:gd name="connsiteY3-8" fmla="*/ 4896544 h 4896544"/>
              <a:gd name="connsiteX4-9" fmla="*/ 0 w 6662092"/>
              <a:gd name="connsiteY4-10" fmla="*/ 901114 h 4896544"/>
              <a:gd name="connsiteX5" fmla="*/ 1352 w 6662092"/>
              <a:gd name="connsiteY5" fmla="*/ 0 h 4896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6662092" h="4896544">
                <a:moveTo>
                  <a:pt x="1352" y="0"/>
                </a:moveTo>
                <a:lnTo>
                  <a:pt x="6662092" y="0"/>
                </a:lnTo>
                <a:lnTo>
                  <a:pt x="6662092" y="4896544"/>
                </a:lnTo>
                <a:lnTo>
                  <a:pt x="1352" y="4896544"/>
                </a:lnTo>
                <a:cubicBezTo>
                  <a:pt x="901" y="3564734"/>
                  <a:pt x="451" y="2232924"/>
                  <a:pt x="0" y="901114"/>
                </a:cubicBezTo>
                <a:cubicBezTo>
                  <a:pt x="451" y="600743"/>
                  <a:pt x="901" y="300371"/>
                  <a:pt x="1352" y="0"/>
                </a:cubicBezTo>
                <a:close/>
              </a:path>
            </a:pathLst>
          </a:custGeom>
          <a:noFill/>
          <a:ln w="38100">
            <a:solidFill>
              <a:srgbClr val="004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868922" y="1470146"/>
            <a:ext cx="0" cy="49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004224" y="153297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概述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68922" y="2307300"/>
            <a:ext cx="0" cy="49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004224" y="237648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868922" y="3144454"/>
            <a:ext cx="0" cy="49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004224" y="324411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6312024" y="2034793"/>
            <a:ext cx="167290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312024" y="2885625"/>
            <a:ext cx="167290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312024" y="3736457"/>
            <a:ext cx="167290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0" r="13341"/>
          <a:stretch>
            <a:fillRect/>
          </a:stretch>
        </p:blipFill>
        <p:spPr>
          <a:xfrm>
            <a:off x="0" y="728700"/>
            <a:ext cx="5303912" cy="5472608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379476" y="1964537"/>
            <a:ext cx="2792205" cy="2792205"/>
          </a:xfrm>
          <a:prstGeom prst="ellipse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27171" y="2885625"/>
            <a:ext cx="1649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13638" y="3585374"/>
            <a:ext cx="147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54308" y="2139369"/>
            <a:ext cx="2442541" cy="244254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01393" y="2286454"/>
            <a:ext cx="2148371" cy="21483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0" y="14700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4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>
              <a:solidFill>
                <a:srgbClr val="004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230759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4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dirty="0">
              <a:solidFill>
                <a:srgbClr val="004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6000" y="311340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4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b="1">
              <a:solidFill>
                <a:srgbClr val="004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" r="4336"/>
          <a:stretch>
            <a:fillRect/>
          </a:stretch>
        </p:blipFill>
        <p:spPr>
          <a:xfrm>
            <a:off x="-24680" y="0"/>
            <a:ext cx="12205356" cy="6858000"/>
          </a:xfrm>
          <a:prstGeom prst="rect">
            <a:avLst/>
          </a:prstGeom>
          <a:ln>
            <a:noFill/>
          </a:ln>
        </p:spPr>
      </p:pic>
      <p:sp>
        <p:nvSpPr>
          <p:cNvPr id="11" name="椭圆 10"/>
          <p:cNvSpPr/>
          <p:nvPr/>
        </p:nvSpPr>
        <p:spPr>
          <a:xfrm>
            <a:off x="4259796" y="1448780"/>
            <a:ext cx="3672408" cy="3672408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58807" y="1565793"/>
            <a:ext cx="3438382" cy="34383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561" y="329117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谢谢关注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60169" y="2659559"/>
            <a:ext cx="26356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2389" y="5853021"/>
            <a:ext cx="371121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浙江邦盛科技有限公司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36830" y="-28575"/>
            <a:ext cx="12265660" cy="6915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31997" y="1713730"/>
            <a:ext cx="1620180" cy="1620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4060" y="1713730"/>
            <a:ext cx="1620180" cy="1620180"/>
          </a:xfrm>
          <a:prstGeom prst="rect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85016" y="1592796"/>
            <a:ext cx="131414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ART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3687" y="3771443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200" b="1" spc="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631699" y="4441270"/>
            <a:ext cx="504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448835" y="1862150"/>
            <a:ext cx="137414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8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7448" y="260648"/>
            <a:ext cx="499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400" y="791749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ClickHouse</a:t>
            </a:r>
            <a:r>
              <a:rPr kumimoji="1" lang="zh-CN" altLang="en-US" dirty="0"/>
              <a:t>是什么？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9416" y="1323882"/>
            <a:ext cx="7925568" cy="378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 err="1"/>
              <a:t>ClickHouse</a:t>
            </a:r>
            <a:r>
              <a:rPr kumimoji="1" lang="zh-CN" altLang="en-US" sz="1400" dirty="0"/>
              <a:t>是由俄罗斯</a:t>
            </a:r>
            <a:r>
              <a:rPr kumimoji="1" lang="en-US" altLang="zh-CN" sz="1400" dirty="0"/>
              <a:t>Yandex</a:t>
            </a:r>
            <a:r>
              <a:rPr kumimoji="1" lang="zh-CN" altLang="en-US" sz="1400" dirty="0"/>
              <a:t>公司开发的一个开源的用于联机分析</a:t>
            </a:r>
            <a:r>
              <a:rPr kumimoji="1" lang="en-US" altLang="zh-CN" sz="1400" dirty="0"/>
              <a:t>(OLAP)</a:t>
            </a:r>
            <a:r>
              <a:rPr kumimoji="1" lang="zh-CN" altLang="en-US" sz="1400" dirty="0"/>
              <a:t>的列式存储数据库管理系统</a:t>
            </a:r>
            <a:endParaRPr kumimoji="1"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488" y="2132856"/>
            <a:ext cx="7064201" cy="2877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9416" y="5301208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常见的列式数据库有： </a:t>
            </a:r>
            <a:r>
              <a:rPr lang="en-US" altLang="zh-CN" dirty="0"/>
              <a:t>Vertica</a:t>
            </a:r>
            <a:r>
              <a:rPr lang="zh-CN" altLang="en-US" dirty="0"/>
              <a:t>、 </a:t>
            </a:r>
            <a:r>
              <a:rPr lang="en-US" altLang="zh-CN" dirty="0" err="1"/>
              <a:t>Paraccel</a:t>
            </a:r>
            <a:r>
              <a:rPr lang="en-US" altLang="zh-CN" dirty="0"/>
              <a:t> (</a:t>
            </a:r>
            <a:r>
              <a:rPr lang="en-US" altLang="zh-CN" dirty="0" err="1"/>
              <a:t>Actian</a:t>
            </a:r>
            <a:r>
              <a:rPr lang="en-US" altLang="zh-CN" dirty="0"/>
              <a:t> Matrix</a:t>
            </a:r>
            <a:r>
              <a:rPr lang="zh-CN" altLang="en-US" dirty="0"/>
              <a:t>，</a:t>
            </a:r>
            <a:r>
              <a:rPr lang="en-US" altLang="zh-CN" dirty="0"/>
              <a:t>Amazon Redshift)</a:t>
            </a:r>
            <a:r>
              <a:rPr lang="zh-CN" altLang="en-US" dirty="0"/>
              <a:t>、 </a:t>
            </a:r>
            <a:r>
              <a:rPr lang="en-US" altLang="zh-CN" dirty="0"/>
              <a:t>Sybase IQ</a:t>
            </a:r>
            <a:r>
              <a:rPr lang="zh-CN" altLang="en-US" dirty="0"/>
              <a:t>、 </a:t>
            </a:r>
            <a:r>
              <a:rPr lang="en-US" altLang="zh-CN" dirty="0" err="1"/>
              <a:t>Exasol</a:t>
            </a:r>
            <a:r>
              <a:rPr lang="zh-CN" altLang="en-US" dirty="0"/>
              <a:t>、 </a:t>
            </a:r>
            <a:r>
              <a:rPr lang="en-US" altLang="zh-CN" dirty="0" err="1"/>
              <a:t>Infobright</a:t>
            </a:r>
            <a:r>
              <a:rPr lang="zh-CN" altLang="en-US" dirty="0"/>
              <a:t>、 </a:t>
            </a:r>
            <a:r>
              <a:rPr lang="en-US" altLang="zh-CN" dirty="0" err="1"/>
              <a:t>InfiniDB</a:t>
            </a:r>
            <a:r>
              <a:rPr lang="zh-CN" altLang="en-US" dirty="0"/>
              <a:t>、 </a:t>
            </a:r>
            <a:r>
              <a:rPr lang="en-US" altLang="zh-CN" dirty="0" err="1"/>
              <a:t>MonetDB</a:t>
            </a:r>
            <a:r>
              <a:rPr lang="en-US" altLang="zh-CN" dirty="0"/>
              <a:t> (</a:t>
            </a:r>
            <a:r>
              <a:rPr lang="en-US" altLang="zh-CN" dirty="0" err="1"/>
              <a:t>VectorWise</a:t>
            </a:r>
            <a:r>
              <a:rPr lang="zh-CN" altLang="en-US" dirty="0"/>
              <a:t>， </a:t>
            </a:r>
            <a:r>
              <a:rPr lang="en-US" altLang="zh-CN" dirty="0" err="1"/>
              <a:t>Actian</a:t>
            </a:r>
            <a:r>
              <a:rPr lang="en-US" altLang="zh-CN" dirty="0"/>
              <a:t> Vector)</a:t>
            </a:r>
            <a:r>
              <a:rPr lang="zh-CN" altLang="en-US" dirty="0"/>
              <a:t>、 </a:t>
            </a:r>
            <a:r>
              <a:rPr lang="en-US" altLang="zh-CN" dirty="0" err="1"/>
              <a:t>LucidDB</a:t>
            </a:r>
            <a:r>
              <a:rPr lang="zh-CN" altLang="en-US" dirty="0"/>
              <a:t>、 </a:t>
            </a:r>
            <a:r>
              <a:rPr lang="en-US" altLang="zh-CN" dirty="0"/>
              <a:t>SAP HANA</a:t>
            </a:r>
            <a:r>
              <a:rPr lang="zh-CN" altLang="en-US" dirty="0"/>
              <a:t>、 </a:t>
            </a:r>
            <a:r>
              <a:rPr lang="en-US" altLang="zh-CN" dirty="0"/>
              <a:t>Google Dremel</a:t>
            </a:r>
            <a:r>
              <a:rPr lang="zh-CN" altLang="en-US" dirty="0"/>
              <a:t>、 </a:t>
            </a:r>
            <a:r>
              <a:rPr lang="en-US" altLang="zh-CN" dirty="0"/>
              <a:t>Google </a:t>
            </a:r>
            <a:r>
              <a:rPr lang="en-US" altLang="zh-CN" dirty="0" err="1"/>
              <a:t>PowerDrill</a:t>
            </a:r>
            <a:r>
              <a:rPr lang="zh-CN" altLang="en-US" dirty="0"/>
              <a:t>、 </a:t>
            </a:r>
            <a:r>
              <a:rPr lang="en-US" altLang="zh-CN" dirty="0"/>
              <a:t>Druid</a:t>
            </a:r>
            <a:r>
              <a:rPr lang="zh-CN" altLang="en-US" dirty="0"/>
              <a:t>、 </a:t>
            </a:r>
            <a:r>
              <a:rPr lang="en-US" altLang="zh-CN" dirty="0" err="1"/>
              <a:t>kdb</a:t>
            </a:r>
            <a:r>
              <a:rPr lang="en-US" altLang="zh-CN" dirty="0"/>
              <a:t>+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441" y="836712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Yandex Sans Display Web"/>
              </a:rPr>
              <a:t>ClickHouse</a:t>
            </a: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特性</a:t>
            </a:r>
            <a:endParaRPr lang="zh-CN" altLang="en-US" b="0" i="0" dirty="0">
              <a:solidFill>
                <a:srgbClr val="000000"/>
              </a:solidFill>
              <a:effectLst/>
              <a:latin typeface="Yandex Sans Display Web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1900" y="1412318"/>
            <a:ext cx="10086668" cy="4482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真正的列式数据库管理系统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数据压缩，支持</a:t>
            </a:r>
            <a:r>
              <a:rPr lang="en-US" altLang="zh-CN" sz="1600" dirty="0"/>
              <a:t>LZ4</a:t>
            </a:r>
            <a:r>
              <a:rPr lang="zh-CN" altLang="en-US" sz="1600" dirty="0"/>
              <a:t>和</a:t>
            </a:r>
            <a:r>
              <a:rPr lang="en-US" altLang="zh-CN" sz="1600" dirty="0"/>
              <a:t>ZSTD</a:t>
            </a:r>
            <a:r>
              <a:rPr lang="zh-CN" altLang="en-US" sz="1600" dirty="0"/>
              <a:t>；默认为</a:t>
            </a:r>
            <a:r>
              <a:rPr lang="en-US" altLang="zh-CN" sz="1600" dirty="0"/>
              <a:t>LZ4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数据的磁盘存储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多核心并行处理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多服务器分布式处理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支持</a:t>
            </a:r>
            <a:r>
              <a:rPr lang="en-US" altLang="zh-CN" sz="1600" dirty="0"/>
              <a:t>SQL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向量化引擎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实时的数据更新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索引（稀疏索引）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适合在线查询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支持近似计算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支持数据复制和数据完整性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441" y="836712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Yandex Sans Display Web"/>
              </a:rPr>
              <a:t>ClickHouse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Yandex Sans Display Web"/>
              </a:rPr>
              <a:t>缺点</a:t>
            </a:r>
            <a:endParaRPr lang="zh-CN" altLang="en-US" b="0" i="0" dirty="0">
              <a:solidFill>
                <a:srgbClr val="000000"/>
              </a:solidFill>
              <a:effectLst/>
              <a:latin typeface="Yandex Sans Display Web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1900" y="1412318"/>
            <a:ext cx="10086668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不支持事务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不支持真正的删除</a:t>
            </a:r>
            <a:r>
              <a:rPr lang="en-US" altLang="zh-CN" sz="1600" dirty="0"/>
              <a:t>/</a:t>
            </a:r>
            <a:r>
              <a:rPr lang="zh-CN" altLang="en-US" sz="1600" dirty="0"/>
              <a:t>更新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尽量做</a:t>
            </a:r>
            <a:r>
              <a:rPr lang="en-US" altLang="zh-CN" sz="1600" dirty="0"/>
              <a:t>1000</a:t>
            </a:r>
            <a:r>
              <a:rPr lang="zh-CN" altLang="en-US" sz="1600" dirty="0"/>
              <a:t>条以上批量的写入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稀疏索引使得</a:t>
            </a:r>
            <a:r>
              <a:rPr lang="en-US" altLang="zh-CN" sz="1600" dirty="0" err="1"/>
              <a:t>ClickHouse</a:t>
            </a:r>
            <a:r>
              <a:rPr lang="zh-CN" altLang="en-US" sz="1600" dirty="0"/>
              <a:t>不适合通过其键检索单行的点查询。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441" y="836712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Yandex Sans Display Web"/>
              </a:rPr>
              <a:t>ClickHouse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Yandex Sans Display Web"/>
              </a:rPr>
              <a:t>常用</a:t>
            </a: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数据类型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9416" y="1394469"/>
            <a:ext cx="10086668" cy="2034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整型：</a:t>
            </a:r>
            <a:r>
              <a:rPr lang="en-US" altLang="zh-CN" sz="1600" dirty="0"/>
              <a:t> Int8</a:t>
            </a:r>
            <a:r>
              <a:rPr lang="zh-CN" altLang="en-US" sz="1600" dirty="0"/>
              <a:t>、</a:t>
            </a:r>
            <a:r>
              <a:rPr lang="en-US" altLang="zh-CN" sz="1600" dirty="0"/>
              <a:t> Int16</a:t>
            </a:r>
            <a:r>
              <a:rPr lang="zh-CN" altLang="en-US" sz="1600" dirty="0"/>
              <a:t>、</a:t>
            </a:r>
            <a:r>
              <a:rPr lang="en-US" altLang="zh-CN" sz="1600" dirty="0"/>
              <a:t> Int32</a:t>
            </a:r>
            <a:r>
              <a:rPr lang="zh-CN" altLang="en-US" sz="1600" dirty="0"/>
              <a:t>、</a:t>
            </a:r>
            <a:r>
              <a:rPr lang="en-US" altLang="zh-CN" sz="1600" dirty="0"/>
              <a:t>Int64</a:t>
            </a:r>
            <a:r>
              <a:rPr lang="zh-CN" altLang="en-US" sz="1600" dirty="0"/>
              <a:t>、</a:t>
            </a:r>
            <a:r>
              <a:rPr lang="en-US" altLang="zh-CN" sz="1600" dirty="0"/>
              <a:t> UInt8</a:t>
            </a:r>
            <a:r>
              <a:rPr lang="zh-CN" altLang="en-US" sz="1600" dirty="0"/>
              <a:t>、</a:t>
            </a:r>
            <a:r>
              <a:rPr lang="en-US" altLang="zh-CN" sz="1600" dirty="0"/>
              <a:t>UInt16</a:t>
            </a:r>
            <a:r>
              <a:rPr lang="zh-CN" altLang="en-US" sz="1600" dirty="0"/>
              <a:t>、</a:t>
            </a:r>
            <a:r>
              <a:rPr lang="en-US" altLang="zh-CN" sz="1600" dirty="0"/>
              <a:t>UInt32</a:t>
            </a:r>
            <a:r>
              <a:rPr lang="zh-CN" altLang="en-US" sz="1600" dirty="0"/>
              <a:t>、</a:t>
            </a:r>
            <a:r>
              <a:rPr lang="en-US" altLang="zh-CN" sz="1600" dirty="0"/>
              <a:t>UInt64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/>
              <a:t>浮点数：</a:t>
            </a:r>
            <a:r>
              <a:rPr lang="en-US" altLang="zh-CN" sz="1600" dirty="0"/>
              <a:t>Float32</a:t>
            </a:r>
            <a:r>
              <a:rPr lang="zh-CN" altLang="en-US" sz="1600" dirty="0"/>
              <a:t>、</a:t>
            </a:r>
            <a:r>
              <a:rPr lang="en-US" altLang="zh-CN" sz="1600" dirty="0"/>
              <a:t>Float64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有符号的定点数：</a:t>
            </a:r>
            <a:r>
              <a:rPr lang="pt-BR" altLang="zh-CN" dirty="0"/>
              <a:t>Decimal(P, S)</a:t>
            </a:r>
            <a:r>
              <a:rPr lang="zh-CN" altLang="en-US" dirty="0"/>
              <a:t>、</a:t>
            </a:r>
            <a:r>
              <a:rPr lang="pt-BR" altLang="zh-CN" dirty="0"/>
              <a:t>Decimal32(S)</a:t>
            </a:r>
            <a:r>
              <a:rPr lang="zh-CN" altLang="en-US" dirty="0"/>
              <a:t>、</a:t>
            </a:r>
            <a:r>
              <a:rPr lang="pt-BR" altLang="zh-CN" dirty="0"/>
              <a:t>Decimal64(S)</a:t>
            </a:r>
            <a:r>
              <a:rPr lang="zh-CN" altLang="en-US" dirty="0"/>
              <a:t>、</a:t>
            </a:r>
            <a:r>
              <a:rPr lang="pt-BR" altLang="zh-CN" dirty="0"/>
              <a:t>Decimal128(S)</a:t>
            </a:r>
            <a:endParaRPr lang="pt-BR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字符串：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 err="1"/>
              <a:t>FixedString</a:t>
            </a:r>
            <a:r>
              <a:rPr lang="en-US" altLang="zh-CN" dirty="0"/>
              <a:t>(N)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时间：</a:t>
            </a:r>
            <a:r>
              <a:rPr lang="en-US" altLang="zh-CN" dirty="0"/>
              <a:t>Date</a:t>
            </a:r>
            <a:r>
              <a:rPr lang="zh-CN" altLang="en-US" dirty="0"/>
              <a:t>、</a:t>
            </a:r>
            <a:r>
              <a:rPr lang="en-US" altLang="zh-CN" dirty="0" err="1"/>
              <a:t>DateTime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05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441" y="83671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数据库引擎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9416" y="1412318"/>
            <a:ext cx="10369152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ClikHouse</a:t>
            </a:r>
            <a:r>
              <a:rPr lang="zh-CN" altLang="en-US" dirty="0"/>
              <a:t>除了使用自己的数据库引擎外，还可以使用</a:t>
            </a:r>
            <a:r>
              <a:rPr lang="en-US" altLang="zh-CN" dirty="0"/>
              <a:t>MySQL</a:t>
            </a:r>
            <a:r>
              <a:rPr lang="zh-CN" altLang="en-US" dirty="0"/>
              <a:t>数据库引擎。</a:t>
            </a:r>
            <a:r>
              <a:rPr lang="en-US" altLang="zh-CN" dirty="0"/>
              <a:t>MySQL</a:t>
            </a:r>
            <a:r>
              <a:rPr lang="zh-CN" altLang="en-US" dirty="0"/>
              <a:t>引擎用于将远程的</a:t>
            </a:r>
            <a:r>
              <a:rPr lang="en-US" altLang="zh-CN" dirty="0"/>
              <a:t>MySQL</a:t>
            </a:r>
            <a:r>
              <a:rPr lang="zh-CN" altLang="en-US" dirty="0"/>
              <a:t>服务器中的表映射到</a:t>
            </a:r>
            <a:r>
              <a:rPr lang="en-US" altLang="zh-CN" dirty="0" err="1"/>
              <a:t>ClickHouse</a:t>
            </a:r>
            <a:r>
              <a:rPr lang="zh-CN" altLang="en-US" dirty="0"/>
              <a:t>中，并允许对表进行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SELECT</a:t>
            </a:r>
            <a:r>
              <a:rPr lang="zh-CN" altLang="en-US" dirty="0"/>
              <a:t>查询，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96545" y="2812514"/>
            <a:ext cx="62646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DATABASE [IF NOT EXISTS] </a:t>
            </a:r>
            <a:r>
              <a:rPr lang="en-US" altLang="zh-CN" dirty="0" err="1"/>
              <a:t>db_name</a:t>
            </a:r>
            <a:r>
              <a:rPr lang="en-US" altLang="zh-CN" dirty="0"/>
              <a:t> [ON CLUSTER cluster] ENGINE = MySQL('</a:t>
            </a:r>
            <a:r>
              <a:rPr lang="en-US" altLang="zh-CN" dirty="0" err="1"/>
              <a:t>host:port</a:t>
            </a:r>
            <a:r>
              <a:rPr lang="en-US" altLang="zh-CN" dirty="0"/>
              <a:t>', 'database', 'user', 'password')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9122" y="-39800"/>
            <a:ext cx="415263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441" y="83671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表引擎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7408" y="1234616"/>
            <a:ext cx="10369152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表引擎</a:t>
            </a:r>
            <a:r>
              <a:rPr lang="en-US" altLang="zh-CN" dirty="0"/>
              <a:t>(</a:t>
            </a:r>
            <a:r>
              <a:rPr lang="zh-CN" altLang="en-US" dirty="0"/>
              <a:t>即表的类型</a:t>
            </a:r>
            <a:r>
              <a:rPr lang="en-US" altLang="zh-CN" dirty="0"/>
              <a:t>)</a:t>
            </a:r>
            <a:r>
              <a:rPr lang="zh-CN" altLang="en-US" dirty="0"/>
              <a:t>决定了数据的存储方式和位置、支持哪些查询、索引的使用等。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/>
              <a:t>MergeTree</a:t>
            </a:r>
            <a:r>
              <a:rPr lang="zh-CN" altLang="en-US" dirty="0"/>
              <a:t>系列：</a:t>
            </a:r>
            <a:r>
              <a:rPr lang="en-US" altLang="zh-CN" dirty="0" err="1"/>
              <a:t>Clickhouse</a:t>
            </a:r>
            <a:r>
              <a:rPr lang="zh-CN" altLang="en-US" dirty="0"/>
              <a:t>中最常用、最强大的表引擎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Log</a:t>
            </a:r>
            <a:r>
              <a:rPr lang="zh-CN" altLang="en-US" dirty="0"/>
              <a:t>系列：这些引擎是为了需要写入许多小数据量（少于一百万行）的表的场景而开发的。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外部表引擎：</a:t>
            </a:r>
            <a:r>
              <a:rPr lang="en-US" altLang="zh-CN" dirty="0"/>
              <a:t>Kafka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JDBC</a:t>
            </a:r>
            <a:r>
              <a:rPr lang="zh-CN" altLang="en-US" dirty="0"/>
              <a:t>、</a:t>
            </a:r>
            <a:r>
              <a:rPr lang="en-US" altLang="zh-CN" dirty="0"/>
              <a:t>ODBC</a:t>
            </a:r>
            <a:r>
              <a:rPr lang="zh-CN" altLang="en-US" dirty="0"/>
              <a:t>、</a:t>
            </a:r>
            <a:r>
              <a:rPr lang="en-US" altLang="zh-CN" dirty="0"/>
              <a:t>HDFS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其他表引擎：</a:t>
            </a:r>
            <a:r>
              <a:rPr lang="en-US" altLang="zh-CN" dirty="0"/>
              <a:t>Distributed</a:t>
            </a:r>
            <a:r>
              <a:rPr lang="zh-CN" altLang="en-US" dirty="0"/>
              <a:t>、</a:t>
            </a:r>
            <a:r>
              <a:rPr lang="en-US" altLang="zh-CN" dirty="0"/>
              <a:t>Merge</a:t>
            </a:r>
            <a:r>
              <a:rPr lang="zh-CN" altLang="en-US" dirty="0"/>
              <a:t>、</a:t>
            </a:r>
            <a:r>
              <a:rPr lang="en-US" altLang="zh-CN" dirty="0"/>
              <a:t>File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448" y="3717032"/>
            <a:ext cx="8207853" cy="2518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2155</Words>
  <Application>WPS 演示</Application>
  <PresentationFormat>宽屏</PresentationFormat>
  <Paragraphs>168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方正书宋_GBK</vt:lpstr>
      <vt:lpstr>Wingdings</vt:lpstr>
      <vt:lpstr>微软雅黑</vt:lpstr>
      <vt:lpstr>汉仪旗黑KW</vt:lpstr>
      <vt:lpstr>Microsoft YaHei</vt:lpstr>
      <vt:lpstr>Yandex Sans Display Web</vt:lpstr>
      <vt:lpstr>Yandex Sans Text Web</vt:lpstr>
      <vt:lpstr>Calibri</vt:lpstr>
      <vt:lpstr>Helvetica Neue</vt:lpstr>
      <vt:lpstr>宋体</vt:lpstr>
      <vt:lpstr>Arial Unicode MS</vt:lpstr>
      <vt:lpstr>汉仪书宋二KW</vt:lpstr>
      <vt:lpstr>Thonburi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wanqh</cp:lastModifiedBy>
  <cp:revision>133</cp:revision>
  <dcterms:created xsi:type="dcterms:W3CDTF">2019-11-12T12:46:47Z</dcterms:created>
  <dcterms:modified xsi:type="dcterms:W3CDTF">2019-11-12T12:46:47Z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2052-1.7.0.2619</vt:lpwstr>
  </property>
</Properties>
</file>