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Eater"/>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jcV1rpXtOT43QvgAA6aagAYXGL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ater-regular.fnt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816854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e816854c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16854cf1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816854c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816854cf1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816854cf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816854cf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e816854cf1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ge816854cf1_0_20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86" name="Google Shape;86;ge816854cf1_0_20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7" name="Google Shape;87;ge816854cf1_0_2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ge816854cf1_0_21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90" name="Google Shape;90;ge816854cf1_0_2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ge816854cf1_0_21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 name="Google Shape;93;ge816854cf1_0_21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94" name="Google Shape;94;ge816854cf1_0_2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ge816854cf1_0_21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7" name="Google Shape;97;ge816854cf1_0_21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8" name="Google Shape;98;ge816854cf1_0_21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9" name="Google Shape;99;ge816854cf1_0_2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ge816854cf1_0_22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2" name="Google Shape;102;ge816854cf1_0_2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ge816854cf1_0_22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5" name="Google Shape;105;ge816854cf1_0_22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6" name="Google Shape;106;ge816854cf1_0_2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ge816854cf1_0_22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09" name="Google Shape;109;ge816854cf1_0_2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ge816854cf1_0_23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e816854cf1_0_23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13" name="Google Shape;113;ge816854cf1_0_23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ge816854cf1_0_23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15" name="Google Shape;115;ge816854cf1_0_2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ge816854cf1_0_23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118" name="Google Shape;118;ge816854cf1_0_2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ge816854cf1_0_24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21" name="Google Shape;121;ge816854cf1_0_24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122" name="Google Shape;122;ge816854cf1_0_2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ge816854cf1_0_2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5" name="Shape 125"/>
        <p:cNvGrpSpPr/>
        <p:nvPr/>
      </p:nvGrpSpPr>
      <p:grpSpPr>
        <a:xfrm>
          <a:off x="0" y="0"/>
          <a:ext cx="0" cy="0"/>
          <a:chOff x="0" y="0"/>
          <a:chExt cx="0" cy="0"/>
        </a:xfrm>
      </p:grpSpPr>
      <p:sp>
        <p:nvSpPr>
          <p:cNvPr id="126" name="Google Shape;126;ge816854cf1_0_2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7" name="Google Shape;127;ge816854cf1_0_2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28" name="Google Shape;128;ge816854cf1_0_2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e816854cf1_0_2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e816854cf1_0_2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ge816854cf1_0_2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3" name="Google Shape;133;ge816854cf1_0_253"/>
          <p:cNvSpPr txBox="1"/>
          <p:nvPr>
            <p:ph idx="1" type="body"/>
          </p:nvPr>
        </p:nvSpPr>
        <p:spPr>
          <a:xfrm>
            <a:off x="838200" y="1929384"/>
            <a:ext cx="5181600" cy="42519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1000"/>
              </a:spcBef>
              <a:spcAft>
                <a:spcPts val="0"/>
              </a:spcAft>
              <a:buClr>
                <a:schemeClr val="dk1"/>
              </a:buClr>
              <a:buSzPts val="1800"/>
              <a:buChar char="●"/>
              <a:defRPr/>
            </a:lvl1pPr>
            <a:lvl2pPr indent="-342900" lvl="1" marL="914400" rtl="0" algn="l">
              <a:lnSpc>
                <a:spcPct val="110000"/>
              </a:lnSpc>
              <a:spcBef>
                <a:spcPts val="1600"/>
              </a:spcBef>
              <a:spcAft>
                <a:spcPts val="0"/>
              </a:spcAft>
              <a:buClr>
                <a:schemeClr val="dk1"/>
              </a:buClr>
              <a:buSzPts val="1800"/>
              <a:buChar char="○"/>
              <a:defRPr/>
            </a:lvl2pPr>
            <a:lvl3pPr indent="-342900" lvl="2" marL="1371600" rtl="0" algn="l">
              <a:lnSpc>
                <a:spcPct val="110000"/>
              </a:lnSpc>
              <a:spcBef>
                <a:spcPts val="1600"/>
              </a:spcBef>
              <a:spcAft>
                <a:spcPts val="0"/>
              </a:spcAft>
              <a:buClr>
                <a:schemeClr val="dk1"/>
              </a:buClr>
              <a:buSzPts val="1800"/>
              <a:buChar char="■"/>
              <a:defRPr/>
            </a:lvl3pPr>
            <a:lvl4pPr indent="-342900" lvl="3" marL="1828800" rtl="0" algn="l">
              <a:lnSpc>
                <a:spcPct val="110000"/>
              </a:lnSpc>
              <a:spcBef>
                <a:spcPts val="1600"/>
              </a:spcBef>
              <a:spcAft>
                <a:spcPts val="0"/>
              </a:spcAft>
              <a:buClr>
                <a:schemeClr val="dk1"/>
              </a:buClr>
              <a:buSzPts val="1800"/>
              <a:buChar char="●"/>
              <a:defRPr/>
            </a:lvl4pPr>
            <a:lvl5pPr indent="-342900" lvl="4" marL="2286000" rtl="0" algn="l">
              <a:lnSpc>
                <a:spcPct val="11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4" name="Google Shape;134;ge816854cf1_0_253"/>
          <p:cNvSpPr txBox="1"/>
          <p:nvPr>
            <p:ph idx="2" type="body"/>
          </p:nvPr>
        </p:nvSpPr>
        <p:spPr>
          <a:xfrm>
            <a:off x="6172200" y="1929384"/>
            <a:ext cx="5181600" cy="4251900"/>
          </a:xfrm>
          <a:prstGeom prst="rect">
            <a:avLst/>
          </a:prstGeom>
          <a:noFill/>
          <a:ln>
            <a:noFill/>
          </a:ln>
        </p:spPr>
        <p:txBody>
          <a:bodyPr anchorCtr="0" anchor="t" bIns="45700" lIns="91425" spcFirstLastPara="1" rIns="91425" wrap="square" tIns="45700">
            <a:normAutofit/>
          </a:bodyPr>
          <a:lstStyle>
            <a:lvl1pPr indent="-342900" lvl="0" marL="457200" rtl="0" algn="l">
              <a:lnSpc>
                <a:spcPct val="110000"/>
              </a:lnSpc>
              <a:spcBef>
                <a:spcPts val="1000"/>
              </a:spcBef>
              <a:spcAft>
                <a:spcPts val="0"/>
              </a:spcAft>
              <a:buClr>
                <a:schemeClr val="dk1"/>
              </a:buClr>
              <a:buSzPts val="1800"/>
              <a:buChar char="●"/>
              <a:defRPr/>
            </a:lvl1pPr>
            <a:lvl2pPr indent="-342900" lvl="1" marL="914400" rtl="0" algn="l">
              <a:lnSpc>
                <a:spcPct val="110000"/>
              </a:lnSpc>
              <a:spcBef>
                <a:spcPts val="1600"/>
              </a:spcBef>
              <a:spcAft>
                <a:spcPts val="0"/>
              </a:spcAft>
              <a:buClr>
                <a:schemeClr val="dk1"/>
              </a:buClr>
              <a:buSzPts val="1800"/>
              <a:buChar char="○"/>
              <a:defRPr/>
            </a:lvl2pPr>
            <a:lvl3pPr indent="-342900" lvl="2" marL="1371600" rtl="0" algn="l">
              <a:lnSpc>
                <a:spcPct val="110000"/>
              </a:lnSpc>
              <a:spcBef>
                <a:spcPts val="1600"/>
              </a:spcBef>
              <a:spcAft>
                <a:spcPts val="0"/>
              </a:spcAft>
              <a:buClr>
                <a:schemeClr val="dk1"/>
              </a:buClr>
              <a:buSzPts val="1800"/>
              <a:buChar char="■"/>
              <a:defRPr/>
            </a:lvl3pPr>
            <a:lvl4pPr indent="-342900" lvl="3" marL="1828800" rtl="0" algn="l">
              <a:lnSpc>
                <a:spcPct val="110000"/>
              </a:lnSpc>
              <a:spcBef>
                <a:spcPts val="1600"/>
              </a:spcBef>
              <a:spcAft>
                <a:spcPts val="0"/>
              </a:spcAft>
              <a:buClr>
                <a:schemeClr val="dk1"/>
              </a:buClr>
              <a:buSzPts val="1800"/>
              <a:buChar char="●"/>
              <a:defRPr/>
            </a:lvl4pPr>
            <a:lvl5pPr indent="-342900" lvl="4" marL="2286000" rtl="0" algn="l">
              <a:lnSpc>
                <a:spcPct val="11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5" name="Google Shape;135;ge816854cf1_0_2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e816854cf1_0_2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ge816854cf1_0_2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
        <p:nvSpPr>
          <p:cNvPr descr="Tag=AccentColor&#10;Flavor=Light&#10;Target=FillAndLine" id="138" name="Google Shape;138;ge816854cf1_0_253"/>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e816854cf1_0_20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82" name="Google Shape;82;ge816854cf1_0_20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83" name="Google Shape;83;ge816854cf1_0_20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2.png"/><Relationship Id="rId13" Type="http://schemas.openxmlformats.org/officeDocument/2006/relationships/image" Target="../media/image5.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png"/><Relationship Id="rId1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4.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7.png"/><Relationship Id="rId1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p:nvPr/>
        </p:nvSpPr>
        <p:spPr>
          <a:xfrm flipH="1" rot="-5400000">
            <a:off x="3277442" y="-3277444"/>
            <a:ext cx="5637115" cy="12192004"/>
          </a:xfrm>
          <a:custGeom>
            <a:rect b="b" l="l" r="r" t="t"/>
            <a:pathLst>
              <a:path extrusionOk="0" h="12192004" w="4509692">
                <a:moveTo>
                  <a:pt x="4405520" y="12192004"/>
                </a:moveTo>
                <a:lnTo>
                  <a:pt x="333543" y="6682451"/>
                </a:lnTo>
                <a:lnTo>
                  <a:pt x="1" y="12192004"/>
                </a:lnTo>
                <a:close/>
                <a:moveTo>
                  <a:pt x="4405520" y="0"/>
                </a:moveTo>
                <a:lnTo>
                  <a:pt x="1" y="0"/>
                </a:lnTo>
                <a:lnTo>
                  <a:pt x="333543" y="5509553"/>
                </a:lnTo>
                <a:close/>
                <a:moveTo>
                  <a:pt x="4509692" y="11734800"/>
                </a:moveTo>
                <a:lnTo>
                  <a:pt x="4509692" y="330200"/>
                </a:lnTo>
                <a:lnTo>
                  <a:pt x="0" y="6032500"/>
                </a:lnTo>
                <a:close/>
              </a:path>
            </a:pathLst>
          </a:custGeom>
          <a:blipFill rotWithShape="0">
            <a:blip r:embed="rId3">
              <a:alphaModFix/>
            </a:blip>
            <a:stretch>
              <a:fillRect b="33333" l="33333" r="33333" t="33333"/>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1"/>
          <p:cNvSpPr txBox="1"/>
          <p:nvPr>
            <p:ph type="ctrTitle"/>
          </p:nvPr>
        </p:nvSpPr>
        <p:spPr>
          <a:xfrm>
            <a:off x="1693125" y="3428990"/>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Eater"/>
              <a:buNone/>
            </a:pPr>
            <a:r>
              <a:rPr b="1" lang="es-PE" sz="7200">
                <a:latin typeface="Eater"/>
                <a:ea typeface="Eater"/>
                <a:cs typeface="Eater"/>
                <a:sym typeface="Eater"/>
              </a:rPr>
              <a:t>YAKU - LIMPIA</a:t>
            </a:r>
            <a:endParaRPr/>
          </a:p>
        </p:txBody>
      </p:sp>
      <p:sp>
        <p:nvSpPr>
          <p:cNvPr id="145" name="Google Shape;145;p1"/>
          <p:cNvSpPr txBox="1"/>
          <p:nvPr>
            <p:ph idx="1" type="subTitle"/>
          </p:nvPr>
        </p:nvSpPr>
        <p:spPr>
          <a:xfrm>
            <a:off x="1296500" y="5969089"/>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b="1" lang="es-PE" sz="3200">
                <a:latin typeface="Eater"/>
                <a:ea typeface="Eater"/>
                <a:cs typeface="Eater"/>
                <a:sym typeface="Eater"/>
              </a:rPr>
              <a:t>APLICACIÓN MóVIL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
          <p:cNvSpPr txBox="1"/>
          <p:nvPr/>
        </p:nvSpPr>
        <p:spPr>
          <a:xfrm>
            <a:off x="3185746" y="672654"/>
            <a:ext cx="582050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3600">
                <a:solidFill>
                  <a:schemeClr val="dk1"/>
                </a:solidFill>
                <a:latin typeface="Calibri"/>
                <a:ea typeface="Calibri"/>
                <a:cs typeface="Calibri"/>
                <a:sym typeface="Calibri"/>
              </a:rPr>
              <a:t>PROBLEMÁTICA Y SOLUCIÓN</a:t>
            </a:r>
            <a:endParaRPr/>
          </a:p>
        </p:txBody>
      </p:sp>
      <p:sp>
        <p:nvSpPr>
          <p:cNvPr id="281" name="Google Shape;281;p3"/>
          <p:cNvSpPr txBox="1"/>
          <p:nvPr/>
        </p:nvSpPr>
        <p:spPr>
          <a:xfrm>
            <a:off x="1441938" y="1503485"/>
            <a:ext cx="929347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strike="noStrike">
                <a:solidFill>
                  <a:srgbClr val="595959"/>
                </a:solidFill>
                <a:latin typeface="Arial"/>
                <a:ea typeface="Arial"/>
                <a:cs typeface="Arial"/>
                <a:sym typeface="Arial"/>
              </a:rPr>
              <a:t>El agua es un recurso escaso en las comunidades rurales del Perú. Resulta complicado acceder a este líquido elemento con la característica de que sea bebible sin provocar infecciones.</a:t>
            </a:r>
            <a:endParaRPr sz="1800">
              <a:solidFill>
                <a:schemeClr val="dk1"/>
              </a:solidFill>
              <a:latin typeface="Calibri"/>
              <a:ea typeface="Calibri"/>
              <a:cs typeface="Calibri"/>
              <a:sym typeface="Calibri"/>
            </a:endParaRPr>
          </a:p>
        </p:txBody>
      </p:sp>
      <p:sp>
        <p:nvSpPr>
          <p:cNvPr id="282" name="Google Shape;282;p3"/>
          <p:cNvSpPr txBox="1"/>
          <p:nvPr/>
        </p:nvSpPr>
        <p:spPr>
          <a:xfrm>
            <a:off x="1441938" y="2822414"/>
            <a:ext cx="9293470" cy="19595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PE" sz="1800" u="none" strike="noStrike">
                <a:solidFill>
                  <a:srgbClr val="595959"/>
                </a:solidFill>
                <a:latin typeface="Arial"/>
                <a:ea typeface="Arial"/>
                <a:cs typeface="Arial"/>
                <a:sym typeface="Arial"/>
              </a:rPr>
              <a:t>La falta de información sobre la calidad de agua provoca que </a:t>
            </a:r>
            <a:r>
              <a:rPr lang="es-PE" sz="1800">
                <a:solidFill>
                  <a:srgbClr val="595959"/>
                </a:solidFill>
                <a:latin typeface="Arial"/>
                <a:ea typeface="Arial"/>
                <a:cs typeface="Arial"/>
                <a:sym typeface="Arial"/>
              </a:rPr>
              <a:t>las personas </a:t>
            </a:r>
            <a:r>
              <a:rPr b="0" i="0" lang="es-PE" sz="1800" u="none" strike="noStrike">
                <a:solidFill>
                  <a:srgbClr val="595959"/>
                </a:solidFill>
                <a:latin typeface="Arial"/>
                <a:ea typeface="Arial"/>
                <a:cs typeface="Arial"/>
                <a:sym typeface="Arial"/>
              </a:rPr>
              <a:t>beban directamente el agua de los ríos sin conocimiento previo sobre posibles infecciones que puedan adquirir.</a:t>
            </a:r>
            <a:r>
              <a:rPr b="0" i="0" lang="es-PE" sz="1800" u="none" strike="noStrike">
                <a:solidFill>
                  <a:srgbClr val="000000"/>
                </a:solidFill>
                <a:latin typeface="Calibri"/>
                <a:ea typeface="Calibri"/>
                <a:cs typeface="Calibri"/>
                <a:sym typeface="Calibri"/>
              </a:rPr>
              <a:t> Permitir la visualización de los datos registrados para poder obtener datos estadísticos disponibles.</a:t>
            </a:r>
            <a:endParaRPr b="0" sz="1800">
              <a:solidFill>
                <a:schemeClr val="dk1"/>
              </a:solidFill>
              <a:latin typeface="Calibri"/>
              <a:ea typeface="Calibri"/>
              <a:cs typeface="Calibri"/>
              <a:sym typeface="Calibri"/>
            </a:endParaRPr>
          </a:p>
          <a:p>
            <a:pPr indent="0" lvl="0" marL="0" marR="0" rtl="0" algn="l">
              <a:spcBef>
                <a:spcPts val="1600"/>
              </a:spcBef>
              <a:spcAft>
                <a:spcPts val="0"/>
              </a:spcAft>
              <a:buNone/>
            </a:pPr>
            <a:br>
              <a:rPr lang="es-PE"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3" name="Google Shape;283;p3"/>
          <p:cNvSpPr txBox="1"/>
          <p:nvPr/>
        </p:nvSpPr>
        <p:spPr>
          <a:xfrm>
            <a:off x="1441938" y="4141177"/>
            <a:ext cx="9144000"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PE" sz="1800" u="none" strike="noStrike">
                <a:solidFill>
                  <a:srgbClr val="595959"/>
                </a:solidFill>
                <a:latin typeface="Arial"/>
                <a:ea typeface="Arial"/>
                <a:cs typeface="Arial"/>
                <a:sym typeface="Arial"/>
              </a:rPr>
              <a:t>En la solución que proponemos se necesita que en las escuelas se enseñe a medir la cantidad de bacterias que tiene el agua, cosa que es posible y económica. Además, para que esta información quede descentralizada se implementará un aplicativo móvil donde los niños con sus maestros puedan transferir los datos sobre la calidad del agua, generando un sistema central con inteligencia a nivel nacional de datos en tiempo real sobre el estado del agua de los ríos.</a:t>
            </a:r>
            <a:endParaRPr/>
          </a:p>
          <a:p>
            <a:pPr indent="0" lvl="0" marL="0" marR="0" rtl="0" algn="just">
              <a:spcBef>
                <a:spcPts val="1600"/>
              </a:spcBef>
              <a:spcAft>
                <a:spcPts val="0"/>
              </a:spcAft>
              <a:buNone/>
            </a:pPr>
            <a:r>
              <a:t/>
            </a:r>
            <a:endParaRPr b="0" i="0" sz="1800" u="none" strike="noStrike">
              <a:solidFill>
                <a:srgbClr val="595959"/>
              </a:solidFill>
              <a:latin typeface="Arial"/>
              <a:ea typeface="Arial"/>
              <a:cs typeface="Arial"/>
              <a:sym typeface="Arial"/>
            </a:endParaRPr>
          </a:p>
          <a:p>
            <a:pPr indent="0" lvl="0" marL="0" marR="0" rtl="0" algn="just">
              <a:spcBef>
                <a:spcPts val="1600"/>
              </a:spcBef>
              <a:spcAft>
                <a:spcPts val="0"/>
              </a:spcAft>
              <a:buNone/>
            </a:pPr>
            <a:r>
              <a:t/>
            </a:r>
            <a:endParaRPr b="0" sz="1800">
              <a:solidFill>
                <a:schemeClr val="dk1"/>
              </a:solidFill>
              <a:latin typeface="Calibri"/>
              <a:ea typeface="Calibri"/>
              <a:cs typeface="Calibri"/>
              <a:sym typeface="Calibri"/>
            </a:endParaRPr>
          </a:p>
          <a:p>
            <a:pPr indent="0" lvl="0" marL="0" marR="0" rtl="0" algn="l">
              <a:spcBef>
                <a:spcPts val="1600"/>
              </a:spcBef>
              <a:spcAft>
                <a:spcPts val="0"/>
              </a:spcAft>
              <a:buNone/>
            </a:pPr>
            <a:br>
              <a:rPr lang="es-PE"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p:nvPr/>
        </p:nvSpPr>
        <p:spPr>
          <a:xfrm>
            <a:off x="-2" y="0"/>
            <a:ext cx="12192003" cy="6857999"/>
          </a:xfrm>
          <a:custGeom>
            <a:rect b="b" l="l" r="r" t="t"/>
            <a:pathLst>
              <a:path extrusionOk="0" h="6857999" w="12192003">
                <a:moveTo>
                  <a:pt x="12192003" y="3169919"/>
                </a:moveTo>
                <a:lnTo>
                  <a:pt x="12192003" y="6857999"/>
                </a:lnTo>
                <a:lnTo>
                  <a:pt x="8580125" y="6857999"/>
                </a:lnTo>
                <a:close/>
                <a:moveTo>
                  <a:pt x="0" y="1264920"/>
                </a:moveTo>
                <a:lnTo>
                  <a:pt x="3489961" y="3664302"/>
                </a:lnTo>
                <a:lnTo>
                  <a:pt x="0" y="6477003"/>
                </a:lnTo>
                <a:close/>
                <a:moveTo>
                  <a:pt x="0" y="0"/>
                </a:moveTo>
                <a:lnTo>
                  <a:pt x="7239002" y="0"/>
                </a:lnTo>
                <a:lnTo>
                  <a:pt x="2916608" y="2682240"/>
                </a:lnTo>
                <a:lnTo>
                  <a:pt x="0" y="872354"/>
                </a:lnTo>
                <a:close/>
              </a:path>
            </a:pathLst>
          </a:cu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
          <p:cNvSpPr txBox="1"/>
          <p:nvPr>
            <p:ph type="ctrTitle"/>
          </p:nvPr>
        </p:nvSpPr>
        <p:spPr>
          <a:xfrm>
            <a:off x="4020890" y="292430"/>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Eater"/>
              <a:buNone/>
            </a:pPr>
            <a:r>
              <a:rPr b="1" lang="es-PE" sz="7200">
                <a:latin typeface="Eater"/>
                <a:ea typeface="Eater"/>
                <a:cs typeface="Eater"/>
                <a:sym typeface="Eater"/>
              </a:rPr>
              <a:t>YAKU - LIMPIA</a:t>
            </a:r>
            <a:endParaRPr/>
          </a:p>
        </p:txBody>
      </p:sp>
      <p:sp>
        <p:nvSpPr>
          <p:cNvPr id="152" name="Google Shape;152;p2"/>
          <p:cNvSpPr txBox="1"/>
          <p:nvPr>
            <p:ph idx="1" type="subTitle"/>
          </p:nvPr>
        </p:nvSpPr>
        <p:spPr>
          <a:xfrm>
            <a:off x="4020890" y="2759779"/>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b="1" lang="es-PE" sz="3200">
                <a:latin typeface="Eater"/>
                <a:ea typeface="Eater"/>
                <a:cs typeface="Eater"/>
                <a:sym typeface="Eater"/>
              </a:rPr>
              <a:t>APLICACIÓN </a:t>
            </a:r>
            <a:r>
              <a:rPr b="1" lang="es-PE" sz="3200">
                <a:latin typeface="Eater"/>
                <a:ea typeface="Eater"/>
                <a:cs typeface="Eater"/>
                <a:sym typeface="Eater"/>
              </a:rPr>
              <a:t>MÓVIL</a:t>
            </a:r>
            <a:endParaRPr/>
          </a:p>
        </p:txBody>
      </p:sp>
      <p:sp>
        <p:nvSpPr>
          <p:cNvPr id="153" name="Google Shape;153;p2"/>
          <p:cNvSpPr txBox="1"/>
          <p:nvPr/>
        </p:nvSpPr>
        <p:spPr>
          <a:xfrm>
            <a:off x="3637499" y="3583274"/>
            <a:ext cx="2514600" cy="187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2200">
              <a:solidFill>
                <a:schemeClr val="dk1"/>
              </a:solidFill>
              <a:latin typeface="Algerian"/>
              <a:ea typeface="Algerian"/>
              <a:cs typeface="Algerian"/>
              <a:sym typeface="Algerian"/>
            </a:endParaRPr>
          </a:p>
          <a:p>
            <a:pPr indent="0" lvl="0" marL="0" marR="0" rtl="0" algn="l">
              <a:spcBef>
                <a:spcPts val="0"/>
              </a:spcBef>
              <a:spcAft>
                <a:spcPts val="0"/>
              </a:spcAft>
              <a:buNone/>
            </a:pPr>
            <a:r>
              <a:t/>
            </a:r>
            <a:endParaRPr sz="2200">
              <a:solidFill>
                <a:schemeClr val="dk1"/>
              </a:solidFill>
              <a:latin typeface="Algerian"/>
              <a:ea typeface="Algerian"/>
              <a:cs typeface="Algerian"/>
              <a:sym typeface="Algerian"/>
            </a:endParaRPr>
          </a:p>
          <a:p>
            <a:pPr indent="0" lvl="0" marL="0" marR="0" rtl="0" algn="l">
              <a:spcBef>
                <a:spcPts val="0"/>
              </a:spcBef>
              <a:spcAft>
                <a:spcPts val="0"/>
              </a:spcAft>
              <a:buNone/>
            </a:pPr>
            <a:r>
              <a:t/>
            </a:r>
            <a:endParaRPr sz="2200">
              <a:solidFill>
                <a:schemeClr val="dk1"/>
              </a:solidFill>
              <a:latin typeface="Algerian"/>
              <a:ea typeface="Algerian"/>
              <a:cs typeface="Algerian"/>
              <a:sym typeface="Algerian"/>
            </a:endParaRPr>
          </a:p>
          <a:p>
            <a:pPr indent="0" lvl="0" marL="0" marR="0" rtl="0" algn="l">
              <a:spcBef>
                <a:spcPts val="0"/>
              </a:spcBef>
              <a:spcAft>
                <a:spcPts val="0"/>
              </a:spcAft>
              <a:buNone/>
            </a:pPr>
            <a:r>
              <a:t/>
            </a:r>
            <a:endParaRPr sz="2200">
              <a:solidFill>
                <a:schemeClr val="dk1"/>
              </a:solidFill>
              <a:latin typeface="Algerian"/>
              <a:ea typeface="Algerian"/>
              <a:cs typeface="Algerian"/>
              <a:sym typeface="Algerian"/>
            </a:endParaRPr>
          </a:p>
          <a:p>
            <a:pPr indent="0" lvl="0" marL="0" marR="0" rtl="0" algn="l">
              <a:spcBef>
                <a:spcPts val="0"/>
              </a:spcBef>
              <a:spcAft>
                <a:spcPts val="0"/>
              </a:spcAft>
              <a:buNone/>
            </a:pPr>
            <a:r>
              <a:t/>
            </a:r>
            <a:endParaRPr/>
          </a:p>
        </p:txBody>
      </p:sp>
      <p:sp>
        <p:nvSpPr>
          <p:cNvPr id="154" name="Google Shape;154;p2"/>
          <p:cNvSpPr txBox="1"/>
          <p:nvPr/>
        </p:nvSpPr>
        <p:spPr>
          <a:xfrm>
            <a:off x="4257686" y="4185109"/>
            <a:ext cx="6911700" cy="2462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595959"/>
              </a:buClr>
              <a:buSzPts val="2200"/>
              <a:buFont typeface="Algerian"/>
              <a:buChar char="-"/>
            </a:pPr>
            <a:r>
              <a:rPr b="0" i="0" lang="es-PE" sz="2200" u="none" strike="noStrike">
                <a:solidFill>
                  <a:srgbClr val="595959"/>
                </a:solidFill>
                <a:latin typeface="Algerian"/>
                <a:ea typeface="Algerian"/>
                <a:cs typeface="Algerian"/>
                <a:sym typeface="Algerian"/>
              </a:rPr>
              <a:t>HUAMAN ALIKHAN ANTONY NICOLAS   </a:t>
            </a:r>
            <a:endParaRPr/>
          </a:p>
          <a:p>
            <a:pPr indent="-285750" lvl="0" marL="285750" marR="0" rtl="0" algn="l">
              <a:spcBef>
                <a:spcPts val="0"/>
              </a:spcBef>
              <a:spcAft>
                <a:spcPts val="0"/>
              </a:spcAft>
              <a:buClr>
                <a:srgbClr val="595959"/>
              </a:buClr>
              <a:buSzPts val="2200"/>
              <a:buFont typeface="Algerian"/>
              <a:buChar char="-"/>
            </a:pPr>
            <a:r>
              <a:rPr b="0" i="0" lang="es-PE" sz="2200" u="none" strike="noStrike">
                <a:solidFill>
                  <a:srgbClr val="595959"/>
                </a:solidFill>
                <a:latin typeface="Algerian"/>
                <a:ea typeface="Algerian"/>
                <a:cs typeface="Algerian"/>
                <a:sym typeface="Algerian"/>
              </a:rPr>
              <a:t>RUTTE OROSCO SERGIO SMITH                 </a:t>
            </a:r>
            <a:endParaRPr b="0" i="0" sz="2200" u="none" strike="noStrike">
              <a:solidFill>
                <a:srgbClr val="000000"/>
              </a:solidFill>
              <a:latin typeface="Algerian"/>
              <a:ea typeface="Algerian"/>
              <a:cs typeface="Algerian"/>
              <a:sym typeface="Algerian"/>
            </a:endParaRPr>
          </a:p>
          <a:p>
            <a:pPr indent="-285750" lvl="0" marL="285750" marR="0" rtl="0" algn="l">
              <a:spcBef>
                <a:spcPts val="0"/>
              </a:spcBef>
              <a:spcAft>
                <a:spcPts val="0"/>
              </a:spcAft>
              <a:buClr>
                <a:srgbClr val="595959"/>
              </a:buClr>
              <a:buSzPts val="2200"/>
              <a:buFont typeface="Algerian"/>
              <a:buChar char="-"/>
            </a:pPr>
            <a:r>
              <a:rPr b="0" i="0" lang="es-PE" sz="2200" u="none" strike="noStrike">
                <a:solidFill>
                  <a:srgbClr val="595959"/>
                </a:solidFill>
                <a:latin typeface="Algerian"/>
                <a:ea typeface="Algerian"/>
                <a:cs typeface="Algerian"/>
                <a:sym typeface="Algerian"/>
              </a:rPr>
              <a:t>TRUCIOS BUSTENCIA DIEGO ANTONI         </a:t>
            </a:r>
            <a:endParaRPr/>
          </a:p>
          <a:p>
            <a:pPr indent="-146050" lvl="0" marL="285750" marR="0" rtl="0" algn="l">
              <a:spcBef>
                <a:spcPts val="0"/>
              </a:spcBef>
              <a:spcAft>
                <a:spcPts val="0"/>
              </a:spcAft>
              <a:buClr>
                <a:schemeClr val="dk1"/>
              </a:buClr>
              <a:buSzPts val="2200"/>
              <a:buFont typeface="Calibri"/>
              <a:buNone/>
            </a:pPr>
            <a:r>
              <a:t/>
            </a:r>
            <a:endParaRPr sz="2200">
              <a:solidFill>
                <a:srgbClr val="595959"/>
              </a:solidFill>
              <a:latin typeface="Algerian"/>
              <a:ea typeface="Algerian"/>
              <a:cs typeface="Algerian"/>
              <a:sym typeface="Algerian"/>
            </a:endParaRPr>
          </a:p>
          <a:p>
            <a:pPr indent="0" lvl="0" marL="0" marR="0" rtl="0" algn="l">
              <a:spcBef>
                <a:spcPts val="0"/>
              </a:spcBef>
              <a:spcAft>
                <a:spcPts val="0"/>
              </a:spcAft>
              <a:buNone/>
            </a:pPr>
            <a:r>
              <a:t/>
            </a:r>
            <a:endParaRPr b="0" i="0" sz="2200" u="none" strike="noStrike">
              <a:solidFill>
                <a:srgbClr val="595959"/>
              </a:solidFill>
              <a:latin typeface="Algerian"/>
              <a:ea typeface="Algerian"/>
              <a:cs typeface="Algerian"/>
              <a:sym typeface="Algerian"/>
            </a:endParaRPr>
          </a:p>
          <a:p>
            <a:pPr indent="0" lvl="0" marL="0" marR="0" rtl="0" algn="l">
              <a:spcBef>
                <a:spcPts val="0"/>
              </a:spcBef>
              <a:spcAft>
                <a:spcPts val="0"/>
              </a:spcAft>
              <a:buNone/>
            </a:pPr>
            <a:r>
              <a:t/>
            </a:r>
            <a:endParaRPr b="0" i="0" sz="2200" u="none" strike="noStrike">
              <a:solidFill>
                <a:srgbClr val="000000"/>
              </a:solidFill>
              <a:latin typeface="Algerian"/>
              <a:ea typeface="Algerian"/>
              <a:cs typeface="Algerian"/>
              <a:sym typeface="Algerian"/>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ge816854cf1_0_0"/>
          <p:cNvSpPr txBox="1"/>
          <p:nvPr>
            <p:ph type="title"/>
          </p:nvPr>
        </p:nvSpPr>
        <p:spPr>
          <a:xfrm>
            <a:off x="1653363" y="365760"/>
            <a:ext cx="9367200" cy="1188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PE"/>
              <a:t>INTRODUCCIÓN</a:t>
            </a:r>
            <a:endParaRPr/>
          </a:p>
        </p:txBody>
      </p:sp>
      <p:sp>
        <p:nvSpPr>
          <p:cNvPr id="160" name="Google Shape;160;ge816854cf1_0_0"/>
          <p:cNvSpPr/>
          <p:nvPr/>
        </p:nvSpPr>
        <p:spPr>
          <a:xfrm>
            <a:off x="1" y="0"/>
            <a:ext cx="1764099" cy="1558212"/>
          </a:xfrm>
          <a:custGeom>
            <a:rect b="b" l="l" r="r" t="t"/>
            <a:pathLst>
              <a:path extrusionOk="0" h="1558212" w="1764099">
                <a:moveTo>
                  <a:pt x="0" y="0"/>
                </a:moveTo>
                <a:lnTo>
                  <a:pt x="1764099" y="0"/>
                </a:lnTo>
                <a:lnTo>
                  <a:pt x="1042087" y="1558212"/>
                </a:lnTo>
                <a:lnTo>
                  <a:pt x="0" y="15582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ge816854cf1_0_0"/>
          <p:cNvSpPr/>
          <p:nvPr/>
        </p:nvSpPr>
        <p:spPr>
          <a:xfrm>
            <a:off x="1" y="1691640"/>
            <a:ext cx="12191999" cy="5166360"/>
          </a:xfrm>
          <a:custGeom>
            <a:rect b="b" l="l" r="r" t="t"/>
            <a:pathLst>
              <a:path extrusionOk="0" h="5166360" w="12191999">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ge816854cf1_0_0"/>
          <p:cNvSpPr/>
          <p:nvPr/>
        </p:nvSpPr>
        <p:spPr>
          <a:xfrm>
            <a:off x="0" y="1691641"/>
            <a:ext cx="971654" cy="2096979"/>
          </a:xfrm>
          <a:custGeom>
            <a:rect b="b" l="l" r="r" t="t"/>
            <a:pathLst>
              <a:path extrusionOk="0" h="2096979" w="971654">
                <a:moveTo>
                  <a:pt x="0" y="0"/>
                </a:moveTo>
                <a:lnTo>
                  <a:pt x="971654" y="0"/>
                </a:lnTo>
                <a:lnTo>
                  <a:pt x="0" y="2096979"/>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ge816854cf1_0_0"/>
          <p:cNvSpPr txBox="1"/>
          <p:nvPr>
            <p:ph idx="1" type="body"/>
          </p:nvPr>
        </p:nvSpPr>
        <p:spPr>
          <a:xfrm>
            <a:off x="1653363" y="2176272"/>
            <a:ext cx="9367200" cy="40416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s-PE" sz="2400"/>
              <a:t>El agua es un recurso escaso en las comunidades rurales del Perú. Resulta complicado acceder a este líquido elemento con la característica de que sea bebible sin provocar infecciones.</a:t>
            </a:r>
            <a:endParaRPr/>
          </a:p>
          <a:p>
            <a:pPr indent="0" lvl="0" marL="0" rtl="0" algn="just">
              <a:lnSpc>
                <a:spcPct val="90000"/>
              </a:lnSpc>
              <a:spcBef>
                <a:spcPts val="1000"/>
              </a:spcBef>
              <a:spcAft>
                <a:spcPts val="0"/>
              </a:spcAft>
              <a:buClr>
                <a:schemeClr val="dk1"/>
              </a:buClr>
              <a:buSzPts val="2400"/>
              <a:buNone/>
            </a:pPr>
            <a:r>
              <a:rPr lang="es-PE" sz="2400"/>
              <a:t>Para ello promovemos una solución para que en las escuelas se enseñe a medir la cantidad de bacterias en el agua y los datos sobre la calidad de esta sean transferidos a un sistema central para generar información en tiempo real sobre el estado del agua de los ríos.</a:t>
            </a:r>
            <a:endParaRPr/>
          </a:p>
        </p:txBody>
      </p:sp>
      <p:pic>
        <p:nvPicPr>
          <p:cNvPr id="164" name="Google Shape;164;ge816854cf1_0_0"/>
          <p:cNvPicPr preferRelativeResize="0"/>
          <p:nvPr/>
        </p:nvPicPr>
        <p:blipFill rotWithShape="1">
          <a:blip r:embed="rId3">
            <a:alphaModFix/>
          </a:blip>
          <a:srcRect b="0" l="0" r="0" t="0"/>
          <a:stretch/>
        </p:blipFill>
        <p:spPr>
          <a:xfrm>
            <a:off x="-866" y="1794"/>
            <a:ext cx="971550" cy="60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e816854cf1_0_68"/>
          <p:cNvSpPr/>
          <p:nvPr/>
        </p:nvSpPr>
        <p:spPr>
          <a:xfrm rot="-2109624">
            <a:off x="-1612003" y="-830345"/>
            <a:ext cx="5878957" cy="2650956"/>
          </a:xfrm>
          <a:prstGeom prst="snip2DiagRect">
            <a:avLst>
              <a:gd fmla="val 0" name="adj1"/>
              <a:gd fmla="val 0" name="adj2"/>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e816854cf1_0_68"/>
          <p:cNvSpPr txBox="1"/>
          <p:nvPr/>
        </p:nvSpPr>
        <p:spPr>
          <a:xfrm>
            <a:off x="3805050" y="683375"/>
            <a:ext cx="4892700" cy="8355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lnSpcReduction="20000"/>
          </a:bodyPr>
          <a:lstStyle/>
          <a:p>
            <a:pPr indent="0" lvl="0" marL="0" marR="0" rtl="0" algn="l">
              <a:lnSpc>
                <a:spcPct val="110000"/>
              </a:lnSpc>
              <a:spcBef>
                <a:spcPts val="0"/>
              </a:spcBef>
              <a:spcAft>
                <a:spcPts val="0"/>
              </a:spcAft>
              <a:buNone/>
            </a:pPr>
            <a:r>
              <a:rPr lang="es-PE" sz="3100">
                <a:solidFill>
                  <a:schemeClr val="dk1"/>
                </a:solidFill>
              </a:rPr>
              <a:t>Descripción del problema</a:t>
            </a:r>
            <a:endParaRPr sz="3100">
              <a:solidFill>
                <a:schemeClr val="dk1"/>
              </a:solidFill>
              <a:latin typeface="Arial"/>
              <a:ea typeface="Arial"/>
              <a:cs typeface="Arial"/>
              <a:sym typeface="Arial"/>
            </a:endParaRPr>
          </a:p>
          <a:p>
            <a:pPr indent="0" lvl="0" marL="0" marR="0" rtl="0" algn="l">
              <a:lnSpc>
                <a:spcPct val="110000"/>
              </a:lnSpc>
              <a:spcBef>
                <a:spcPts val="600"/>
              </a:spcBef>
              <a:spcAft>
                <a:spcPts val="0"/>
              </a:spcAft>
              <a:buNone/>
            </a:pPr>
            <a:r>
              <a:t/>
            </a:r>
            <a:endParaRPr sz="1400">
              <a:solidFill>
                <a:schemeClr val="dk1"/>
              </a:solidFill>
              <a:latin typeface="Arial"/>
              <a:ea typeface="Arial"/>
              <a:cs typeface="Arial"/>
              <a:sym typeface="Arial"/>
            </a:endParaRPr>
          </a:p>
        </p:txBody>
      </p:sp>
      <p:sp>
        <p:nvSpPr>
          <p:cNvPr id="171" name="Google Shape;171;ge816854cf1_0_68"/>
          <p:cNvSpPr txBox="1"/>
          <p:nvPr/>
        </p:nvSpPr>
        <p:spPr>
          <a:xfrm>
            <a:off x="816450" y="2811125"/>
            <a:ext cx="10869900" cy="31752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rmAutofit/>
          </a:bodyPr>
          <a:lstStyle/>
          <a:p>
            <a:pPr indent="0" lvl="0" marL="0" marR="0" rtl="0" algn="just">
              <a:lnSpc>
                <a:spcPct val="110000"/>
              </a:lnSpc>
              <a:spcBef>
                <a:spcPts val="600"/>
              </a:spcBef>
              <a:spcAft>
                <a:spcPts val="0"/>
              </a:spcAft>
              <a:buNone/>
            </a:pPr>
            <a:r>
              <a:rPr lang="es-PE" sz="2600">
                <a:solidFill>
                  <a:schemeClr val="dk1"/>
                </a:solidFill>
              </a:rPr>
              <a:t>En la actualidad no existe un sistema central con registros del estado del agua, ello provoca que no se tenga información relevante sobre la contaminación de ríos de la región Huancayo, ocasionando que pobladores aledaños y visitantes foráneos  se infecten al beber esta agua contaminada.</a:t>
            </a:r>
            <a:endParaRPr sz="2600">
              <a:solidFill>
                <a:schemeClr val="dk1"/>
              </a:solidFill>
            </a:endParaRPr>
          </a:p>
          <a:p>
            <a:pPr indent="0" lvl="0" marL="0" marR="0" rtl="0" algn="just">
              <a:lnSpc>
                <a:spcPct val="110000"/>
              </a:lnSpc>
              <a:spcBef>
                <a:spcPts val="600"/>
              </a:spcBef>
              <a:spcAft>
                <a:spcPts val="0"/>
              </a:spcAft>
              <a:buNone/>
            </a:pPr>
            <a:r>
              <a:rPr lang="es-PE" sz="1150">
                <a:solidFill>
                  <a:srgbClr val="E4E6EB"/>
                </a:solidFill>
                <a:highlight>
                  <a:srgbClr val="3A3B3C"/>
                </a:highlight>
              </a:rPr>
              <a:t>TECNICA QUE VAN A APLCIAR</a:t>
            </a:r>
            <a:endParaRPr sz="2600">
              <a:solidFill>
                <a:schemeClr val="dk1"/>
              </a:solidFill>
            </a:endParaRPr>
          </a:p>
        </p:txBody>
      </p:sp>
      <p:pic>
        <p:nvPicPr>
          <p:cNvPr descr="Texto, Carta&#10;&#10;Descripción generada automáticamente" id="172" name="Google Shape;172;ge816854cf1_0_68"/>
          <p:cNvPicPr preferRelativeResize="0"/>
          <p:nvPr/>
        </p:nvPicPr>
        <p:blipFill rotWithShape="1">
          <a:blip r:embed="rId3">
            <a:alphaModFix/>
          </a:blip>
          <a:srcRect b="0" l="0" r="0" t="0"/>
          <a:stretch/>
        </p:blipFill>
        <p:spPr>
          <a:xfrm>
            <a:off x="-866" y="130443"/>
            <a:ext cx="971550" cy="60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816854cf1_0_197"/>
          <p:cNvSpPr txBox="1"/>
          <p:nvPr/>
        </p:nvSpPr>
        <p:spPr>
          <a:xfrm>
            <a:off x="3805050" y="977899"/>
            <a:ext cx="4892700" cy="1195200"/>
          </a:xfrm>
          <a:prstGeom prst="rect">
            <a:avLst/>
          </a:prstGeom>
          <a:noFill/>
          <a:ln>
            <a:noFill/>
          </a:ln>
        </p:spPr>
        <p:txBody>
          <a:bodyPr anchorCtr="0" anchor="ctr" bIns="45700" lIns="91425" spcFirstLastPara="1" rIns="91425" wrap="square" tIns="45700">
            <a:normAutofit/>
          </a:bodyPr>
          <a:lstStyle/>
          <a:p>
            <a:pPr indent="0" lvl="0" marL="0" marR="0" rtl="0" algn="l">
              <a:lnSpc>
                <a:spcPct val="110000"/>
              </a:lnSpc>
              <a:spcBef>
                <a:spcPts val="0"/>
              </a:spcBef>
              <a:spcAft>
                <a:spcPts val="0"/>
              </a:spcAft>
              <a:buNone/>
            </a:pPr>
            <a:r>
              <a:rPr b="1" lang="es-PE" sz="2867">
                <a:solidFill>
                  <a:schemeClr val="dk1"/>
                </a:solidFill>
              </a:rPr>
              <a:t>Descripción de la solución</a:t>
            </a:r>
            <a:endParaRPr b="1" sz="2867">
              <a:solidFill>
                <a:schemeClr val="dk1"/>
              </a:solidFill>
            </a:endParaRPr>
          </a:p>
          <a:p>
            <a:pPr indent="0" lvl="0" marL="0" marR="0" rtl="0" algn="l">
              <a:lnSpc>
                <a:spcPct val="110000"/>
              </a:lnSpc>
              <a:spcBef>
                <a:spcPts val="600"/>
              </a:spcBef>
              <a:spcAft>
                <a:spcPts val="0"/>
              </a:spcAft>
              <a:buNone/>
            </a:pPr>
            <a:r>
              <a:t/>
            </a:r>
            <a:endParaRPr sz="1295">
              <a:solidFill>
                <a:schemeClr val="dk1"/>
              </a:solidFill>
              <a:latin typeface="Arial"/>
              <a:ea typeface="Arial"/>
              <a:cs typeface="Arial"/>
              <a:sym typeface="Arial"/>
            </a:endParaRPr>
          </a:p>
        </p:txBody>
      </p:sp>
      <p:sp>
        <p:nvSpPr>
          <p:cNvPr id="178" name="Google Shape;178;ge816854cf1_0_197"/>
          <p:cNvSpPr txBox="1"/>
          <p:nvPr/>
        </p:nvSpPr>
        <p:spPr>
          <a:xfrm>
            <a:off x="816450" y="2173102"/>
            <a:ext cx="10869900" cy="4107900"/>
          </a:xfrm>
          <a:prstGeom prst="rect">
            <a:avLst/>
          </a:prstGeom>
          <a:noFill/>
          <a:ln>
            <a:noFill/>
          </a:ln>
        </p:spPr>
        <p:txBody>
          <a:bodyPr anchorCtr="0" anchor="ctr" bIns="45700" lIns="91425" spcFirstLastPara="1" rIns="91425" wrap="square" tIns="45700">
            <a:normAutofit/>
          </a:bodyPr>
          <a:lstStyle/>
          <a:p>
            <a:pPr indent="0" lvl="0" marL="0" marR="0" rtl="0" algn="just">
              <a:lnSpc>
                <a:spcPct val="110000"/>
              </a:lnSpc>
              <a:spcBef>
                <a:spcPts val="600"/>
              </a:spcBef>
              <a:spcAft>
                <a:spcPts val="0"/>
              </a:spcAft>
              <a:buNone/>
            </a:pPr>
            <a:r>
              <a:rPr lang="es-PE" sz="2500">
                <a:solidFill>
                  <a:schemeClr val="dk1"/>
                </a:solidFill>
              </a:rPr>
              <a:t>Crear un aplicativo móvil para dispositivos android que permite registrar muestras de agua de los ríos en una base de datos en tiempo real utilizando geolocalización, se capturan fotos de la muestra de agua utilizando una cámara externa.</a:t>
            </a:r>
            <a:endParaRPr sz="2500">
              <a:solidFill>
                <a:schemeClr val="dk1"/>
              </a:solidFill>
            </a:endParaRPr>
          </a:p>
          <a:p>
            <a:pPr indent="0" lvl="0" marL="0" marR="0" rtl="0" algn="just">
              <a:lnSpc>
                <a:spcPct val="110000"/>
              </a:lnSpc>
              <a:spcBef>
                <a:spcPts val="600"/>
              </a:spcBef>
              <a:spcAft>
                <a:spcPts val="0"/>
              </a:spcAft>
              <a:buNone/>
            </a:pPr>
            <a:r>
              <a:rPr lang="es-PE" sz="2500">
                <a:solidFill>
                  <a:schemeClr val="dk1"/>
                </a:solidFill>
              </a:rPr>
              <a:t>Se registran datos de la persona que toma la muestra, estado de la muestra y ubicación exacta del lugar.</a:t>
            </a:r>
            <a:endParaRPr sz="2500">
              <a:solidFill>
                <a:schemeClr val="dk1"/>
              </a:solidFill>
            </a:endParaRPr>
          </a:p>
          <a:p>
            <a:pPr indent="0" lvl="0" marL="0" marR="0" rtl="0" algn="just">
              <a:lnSpc>
                <a:spcPct val="110000"/>
              </a:lnSpc>
              <a:spcBef>
                <a:spcPts val="600"/>
              </a:spcBef>
              <a:spcAft>
                <a:spcPts val="0"/>
              </a:spcAft>
              <a:buNone/>
            </a:pPr>
            <a:r>
              <a:rPr lang="es-PE" sz="2500">
                <a:solidFill>
                  <a:schemeClr val="dk1"/>
                </a:solidFill>
              </a:rPr>
              <a:t>Mediante google maps se pueden visualizar todas las muestras registradas filtradas por ubicación.  </a:t>
            </a:r>
            <a:endParaRPr sz="2500">
              <a:solidFill>
                <a:schemeClr val="dk1"/>
              </a:solidFill>
            </a:endParaRPr>
          </a:p>
        </p:txBody>
      </p:sp>
      <p:pic>
        <p:nvPicPr>
          <p:cNvPr descr="Texto, Carta&#10;&#10;Descripción generada automáticamente" id="179" name="Google Shape;179;ge816854cf1_0_197"/>
          <p:cNvPicPr preferRelativeResize="0"/>
          <p:nvPr/>
        </p:nvPicPr>
        <p:blipFill rotWithShape="1">
          <a:blip r:embed="rId3">
            <a:alphaModFix/>
          </a:blip>
          <a:srcRect b="0" l="0" r="0" t="0"/>
          <a:stretch/>
        </p:blipFill>
        <p:spPr>
          <a:xfrm>
            <a:off x="-866" y="130443"/>
            <a:ext cx="971550" cy="600075"/>
          </a:xfrm>
          <a:prstGeom prst="rect">
            <a:avLst/>
          </a:prstGeom>
          <a:noFill/>
          <a:ln>
            <a:noFill/>
          </a:ln>
        </p:spPr>
      </p:pic>
      <p:sp>
        <p:nvSpPr>
          <p:cNvPr id="180" name="Google Shape;180;ge816854cf1_0_197"/>
          <p:cNvSpPr/>
          <p:nvPr/>
        </p:nvSpPr>
        <p:spPr>
          <a:xfrm rot="-2109624">
            <a:off x="-1612003" y="-830345"/>
            <a:ext cx="5878957" cy="2650956"/>
          </a:xfrm>
          <a:prstGeom prst="snip2DiagRect">
            <a:avLst>
              <a:gd fmla="val 0" name="adj1"/>
              <a:gd fmla="val 0" name="adj2"/>
            </a:avLst>
          </a:prstGeom>
          <a:solidFill>
            <a:srgbClr val="4A86E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exto, Carta&#10;&#10;Descripción generada automáticamente" id="181" name="Google Shape;181;ge816854cf1_0_197"/>
          <p:cNvPicPr preferRelativeResize="0"/>
          <p:nvPr/>
        </p:nvPicPr>
        <p:blipFill rotWithShape="1">
          <a:blip r:embed="rId3">
            <a:alphaModFix/>
          </a:blip>
          <a:srcRect b="0" l="0" r="0" t="0"/>
          <a:stretch/>
        </p:blipFill>
        <p:spPr>
          <a:xfrm>
            <a:off x="-866" y="130443"/>
            <a:ext cx="971550" cy="60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ge816854cf1_0_261"/>
          <p:cNvSpPr txBox="1"/>
          <p:nvPr>
            <p:ph type="title"/>
          </p:nvPr>
        </p:nvSpPr>
        <p:spPr>
          <a:xfrm>
            <a:off x="56100" y="620375"/>
            <a:ext cx="4823700" cy="550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s-PE" sz="6000"/>
              <a:t>OBJETIVOS</a:t>
            </a:r>
            <a:endParaRPr/>
          </a:p>
        </p:txBody>
      </p:sp>
      <p:sp>
        <p:nvSpPr>
          <p:cNvPr id="187" name="Google Shape;187;ge816854cf1_0_261"/>
          <p:cNvSpPr/>
          <p:nvPr/>
        </p:nvSpPr>
        <p:spPr>
          <a:xfrm rot="5400000">
            <a:off x="6033000" y="-6033000"/>
            <a:ext cx="126000" cy="12192000"/>
          </a:xfrm>
          <a:prstGeom prst="rect">
            <a:avLst/>
          </a:prstGeom>
          <a:solidFill>
            <a:srgbClr val="447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88" name="Google Shape;188;ge816854cf1_0_261"/>
          <p:cNvGrpSpPr/>
          <p:nvPr/>
        </p:nvGrpSpPr>
        <p:grpSpPr>
          <a:xfrm>
            <a:off x="5093200" y="1238555"/>
            <a:ext cx="6263700" cy="4959960"/>
            <a:chOff x="0" y="618218"/>
            <a:chExt cx="6263700" cy="4268101"/>
          </a:xfrm>
        </p:grpSpPr>
        <p:sp>
          <p:nvSpPr>
            <p:cNvPr id="189" name="Google Shape;189;ge816854cf1_0_261"/>
            <p:cNvSpPr/>
            <p:nvPr/>
          </p:nvSpPr>
          <p:spPr>
            <a:xfrm>
              <a:off x="0" y="618218"/>
              <a:ext cx="6263700" cy="13746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e816854cf1_0_261"/>
            <p:cNvSpPr txBox="1"/>
            <p:nvPr/>
          </p:nvSpPr>
          <p:spPr>
            <a:xfrm>
              <a:off x="67110" y="685328"/>
              <a:ext cx="6129300" cy="124050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0" i="0" lang="es-PE" sz="2500" u="none" cap="none" strike="noStrike">
                  <a:solidFill>
                    <a:schemeClr val="lt1"/>
                  </a:solidFill>
                  <a:latin typeface="Calibri"/>
                  <a:ea typeface="Calibri"/>
                  <a:cs typeface="Calibri"/>
                  <a:sym typeface="Calibri"/>
                </a:rPr>
                <a:t>Implementar un aplicativo móvil para almacenar los datos de las muestras </a:t>
              </a:r>
              <a:r>
                <a:rPr lang="es-PE" sz="2500">
                  <a:solidFill>
                    <a:schemeClr val="lt1"/>
                  </a:solidFill>
                  <a:latin typeface="Calibri"/>
                  <a:ea typeface="Calibri"/>
                  <a:cs typeface="Calibri"/>
                  <a:sym typeface="Calibri"/>
                </a:rPr>
                <a:t>microbiológicas</a:t>
              </a:r>
              <a:r>
                <a:rPr b="0" i="0" lang="es-PE" sz="2500" u="none" cap="none" strike="noStrike">
                  <a:solidFill>
                    <a:schemeClr val="lt1"/>
                  </a:solidFill>
                  <a:latin typeface="Calibri"/>
                  <a:ea typeface="Calibri"/>
                  <a:cs typeface="Calibri"/>
                  <a:sym typeface="Calibri"/>
                </a:rPr>
                <a:t> obtenidas por los estudiantes y los docentes.</a:t>
              </a:r>
              <a:endParaRPr b="0" i="0" sz="2500" u="none" cap="none" strike="noStrike">
                <a:solidFill>
                  <a:schemeClr val="lt1"/>
                </a:solidFill>
                <a:latin typeface="Calibri"/>
                <a:ea typeface="Calibri"/>
                <a:cs typeface="Calibri"/>
                <a:sym typeface="Calibri"/>
              </a:endParaRPr>
            </a:p>
          </p:txBody>
        </p:sp>
        <p:sp>
          <p:nvSpPr>
            <p:cNvPr id="191" name="Google Shape;191;ge816854cf1_0_261"/>
            <p:cNvSpPr/>
            <p:nvPr/>
          </p:nvSpPr>
          <p:spPr>
            <a:xfrm>
              <a:off x="0" y="2064968"/>
              <a:ext cx="6263700" cy="1374600"/>
            </a:xfrm>
            <a:prstGeom prst="roundRect">
              <a:avLst>
                <a:gd fmla="val 16667"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e816854cf1_0_261"/>
            <p:cNvSpPr txBox="1"/>
            <p:nvPr/>
          </p:nvSpPr>
          <p:spPr>
            <a:xfrm>
              <a:off x="67110" y="2132078"/>
              <a:ext cx="6129300" cy="124050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rPr b="0" i="0" lang="es-PE" sz="2500" u="none" cap="none" strike="noStrike">
                  <a:solidFill>
                    <a:schemeClr val="lt1"/>
                  </a:solidFill>
                  <a:latin typeface="Calibri"/>
                  <a:ea typeface="Calibri"/>
                  <a:cs typeface="Calibri"/>
                  <a:sym typeface="Calibri"/>
                </a:rPr>
                <a:t>Recopilar y mostrar información sobre el estado del agua de los ríos .</a:t>
              </a:r>
              <a:endParaRPr b="0" i="0" sz="2500" u="none" cap="none" strike="noStrike">
                <a:solidFill>
                  <a:schemeClr val="lt1"/>
                </a:solidFill>
                <a:latin typeface="Calibri"/>
                <a:ea typeface="Calibri"/>
                <a:cs typeface="Calibri"/>
                <a:sym typeface="Calibri"/>
              </a:endParaRPr>
            </a:p>
          </p:txBody>
        </p:sp>
        <p:sp>
          <p:nvSpPr>
            <p:cNvPr id="193" name="Google Shape;193;ge816854cf1_0_261"/>
            <p:cNvSpPr/>
            <p:nvPr/>
          </p:nvSpPr>
          <p:spPr>
            <a:xfrm>
              <a:off x="0" y="3511719"/>
              <a:ext cx="6263700" cy="137460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e816854cf1_0_261"/>
            <p:cNvSpPr txBox="1"/>
            <p:nvPr/>
          </p:nvSpPr>
          <p:spPr>
            <a:xfrm>
              <a:off x="67175" y="4028101"/>
              <a:ext cx="6129300" cy="34200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alibri"/>
                <a:buNone/>
              </a:pPr>
              <a:r>
                <a:t/>
              </a:r>
              <a:endParaRPr sz="25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2500"/>
                <a:buFont typeface="Calibri"/>
                <a:buNone/>
              </a:pPr>
              <a:r>
                <a:rPr b="0" i="0" lang="es-PE" sz="2300" u="none" cap="none" strike="noStrike">
                  <a:solidFill>
                    <a:schemeClr val="lt1"/>
                  </a:solidFill>
                  <a:latin typeface="Calibri"/>
                  <a:ea typeface="Calibri"/>
                  <a:cs typeface="Calibri"/>
                  <a:sym typeface="Calibri"/>
                </a:rPr>
                <a:t>Compartir la información obtenida para su descarga inmediata.</a:t>
              </a:r>
              <a:endParaRPr b="0" i="0" sz="23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2500"/>
                <a:buFont typeface="Calibri"/>
                <a:buNone/>
              </a:pPr>
              <a:r>
                <a:rPr lang="es-PE" sz="2300">
                  <a:solidFill>
                    <a:schemeClr val="lt1"/>
                  </a:solidFill>
                  <a:latin typeface="Calibri"/>
                  <a:ea typeface="Calibri"/>
                  <a:cs typeface="Calibri"/>
                  <a:sym typeface="Calibri"/>
                </a:rPr>
                <a:t>Identificar y solucionar las incidencias encontradas en el registro de muestras microbiologicas en el aplicativo movil.</a:t>
              </a:r>
              <a:endParaRPr sz="23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2500"/>
                <a:buFont typeface="Calibri"/>
                <a:buNone/>
              </a:pPr>
              <a:r>
                <a:t/>
              </a:r>
              <a:endParaRPr sz="2500">
                <a:solidFill>
                  <a:schemeClr val="lt1"/>
                </a:solidFill>
                <a:latin typeface="Calibri"/>
                <a:ea typeface="Calibri"/>
                <a:cs typeface="Calibri"/>
                <a:sym typeface="Calibri"/>
              </a:endParaRPr>
            </a:p>
          </p:txBody>
        </p:sp>
      </p:grpSp>
      <p:pic>
        <p:nvPicPr>
          <p:cNvPr descr="Texto, Carta&#10;&#10;Descripción generada automáticamente" id="195" name="Google Shape;195;ge816854cf1_0_261"/>
          <p:cNvPicPr preferRelativeResize="0"/>
          <p:nvPr/>
        </p:nvPicPr>
        <p:blipFill rotWithShape="1">
          <a:blip r:embed="rId3">
            <a:alphaModFix/>
          </a:blip>
          <a:srcRect b="0" l="0" r="0" t="0"/>
          <a:stretch/>
        </p:blipFill>
        <p:spPr>
          <a:xfrm>
            <a:off x="-866" y="130443"/>
            <a:ext cx="971550" cy="6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p:nvPr/>
        </p:nvSpPr>
        <p:spPr>
          <a:xfrm>
            <a:off x="-9620251" y="0"/>
            <a:ext cx="21812250" cy="6857999"/>
          </a:xfrm>
          <a:custGeom>
            <a:rect b="b" l="l" r="r" t="t"/>
            <a:pathLst>
              <a:path extrusionOk="0" h="6857999" w="21812250">
                <a:moveTo>
                  <a:pt x="9620250" y="0"/>
                </a:moveTo>
                <a:lnTo>
                  <a:pt x="11362485" y="0"/>
                </a:lnTo>
                <a:lnTo>
                  <a:pt x="11362485" y="1512276"/>
                </a:lnTo>
                <a:lnTo>
                  <a:pt x="21812250" y="1512276"/>
                </a:lnTo>
                <a:lnTo>
                  <a:pt x="21812250" y="6857999"/>
                </a:lnTo>
                <a:lnTo>
                  <a:pt x="0" y="6857999"/>
                </a:lnTo>
                <a:lnTo>
                  <a:pt x="0" y="1512276"/>
                </a:lnTo>
                <a:lnTo>
                  <a:pt x="9620250" y="1512276"/>
                </a:lnTo>
                <a:close/>
              </a:path>
            </a:pathLst>
          </a:custGeom>
          <a:solidFill>
            <a:srgbClr val="5A90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4"/>
          <p:cNvSpPr txBox="1"/>
          <p:nvPr/>
        </p:nvSpPr>
        <p:spPr>
          <a:xfrm>
            <a:off x="-228600" y="1054100"/>
            <a:ext cx="2077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   CARACTERÍSTICAS</a:t>
            </a:r>
            <a:endParaRPr/>
          </a:p>
        </p:txBody>
      </p:sp>
      <p:sp>
        <p:nvSpPr>
          <p:cNvPr id="202" name="Google Shape;202;p4"/>
          <p:cNvSpPr txBox="1"/>
          <p:nvPr/>
        </p:nvSpPr>
        <p:spPr>
          <a:xfrm>
            <a:off x="3448193" y="1071796"/>
            <a:ext cx="12883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UTILIDADES</a:t>
            </a:r>
            <a:endParaRPr/>
          </a:p>
        </p:txBody>
      </p:sp>
      <p:sp>
        <p:nvSpPr>
          <p:cNvPr id="203" name="Google Shape;203;p4"/>
          <p:cNvSpPr txBox="1"/>
          <p:nvPr/>
        </p:nvSpPr>
        <p:spPr>
          <a:xfrm>
            <a:off x="6449145" y="1054100"/>
            <a:ext cx="11756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PROCESOS</a:t>
            </a:r>
            <a:endParaRPr/>
          </a:p>
        </p:txBody>
      </p:sp>
      <p:sp>
        <p:nvSpPr>
          <p:cNvPr id="204" name="Google Shape;204;p4"/>
          <p:cNvSpPr txBox="1"/>
          <p:nvPr/>
        </p:nvSpPr>
        <p:spPr>
          <a:xfrm>
            <a:off x="9611444" y="1054100"/>
            <a:ext cx="924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EQUIPO</a:t>
            </a:r>
            <a:endParaRPr/>
          </a:p>
        </p:txBody>
      </p:sp>
      <p:pic>
        <p:nvPicPr>
          <p:cNvPr descr="configuraciones" id="205" name="Google Shape;205;p4"/>
          <p:cNvPicPr preferRelativeResize="0"/>
          <p:nvPr/>
        </p:nvPicPr>
        <p:blipFill rotWithShape="1">
          <a:blip r:embed="rId3">
            <a:alphaModFix/>
          </a:blip>
          <a:srcRect b="0" l="0" r="0" t="0"/>
          <a:stretch/>
        </p:blipFill>
        <p:spPr>
          <a:xfrm>
            <a:off x="6537823" y="163016"/>
            <a:ext cx="873572" cy="873572"/>
          </a:xfrm>
          <a:prstGeom prst="rect">
            <a:avLst/>
          </a:prstGeom>
          <a:noFill/>
          <a:ln>
            <a:noFill/>
          </a:ln>
        </p:spPr>
      </p:pic>
      <p:pic>
        <p:nvPicPr>
          <p:cNvPr descr="gestión de equipos" id="206" name="Google Shape;206;p4"/>
          <p:cNvPicPr preferRelativeResize="0"/>
          <p:nvPr/>
        </p:nvPicPr>
        <p:blipFill rotWithShape="1">
          <a:blip r:embed="rId4">
            <a:alphaModFix/>
          </a:blip>
          <a:srcRect b="0" l="0" r="0" t="0"/>
          <a:stretch/>
        </p:blipFill>
        <p:spPr>
          <a:xfrm>
            <a:off x="9517310" y="180528"/>
            <a:ext cx="1019003" cy="1019003"/>
          </a:xfrm>
          <a:prstGeom prst="rect">
            <a:avLst/>
          </a:prstGeom>
          <a:noFill/>
          <a:ln>
            <a:noFill/>
          </a:ln>
        </p:spPr>
      </p:pic>
      <p:sp>
        <p:nvSpPr>
          <p:cNvPr id="207" name="Google Shape;207;p4"/>
          <p:cNvSpPr txBox="1"/>
          <p:nvPr/>
        </p:nvSpPr>
        <p:spPr>
          <a:xfrm>
            <a:off x="4315105" y="2379043"/>
            <a:ext cx="31848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3200">
                <a:solidFill>
                  <a:schemeClr val="dk1"/>
                </a:solidFill>
                <a:latin typeface="Calibri"/>
                <a:ea typeface="Calibri"/>
                <a:cs typeface="Calibri"/>
                <a:sym typeface="Calibri"/>
              </a:rPr>
              <a:t>CARACTERÍSTICAS</a:t>
            </a:r>
            <a:endParaRPr/>
          </a:p>
        </p:txBody>
      </p:sp>
      <p:sp>
        <p:nvSpPr>
          <p:cNvPr id="208" name="Google Shape;208;p4"/>
          <p:cNvSpPr txBox="1"/>
          <p:nvPr/>
        </p:nvSpPr>
        <p:spPr>
          <a:xfrm>
            <a:off x="1223441" y="1900677"/>
            <a:ext cx="237000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CARACTERÍSTICA 01</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OFRECE UN CANAL DE COMUNICACIÓN DIRECTO Y ÁGIL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4"/>
          <p:cNvSpPr txBox="1"/>
          <p:nvPr/>
        </p:nvSpPr>
        <p:spPr>
          <a:xfrm>
            <a:off x="1227620" y="4735493"/>
            <a:ext cx="23700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CARACTERÍSTICA 02</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CONFIDENCIALIDAD </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DE DATOS.</a:t>
            </a:r>
            <a:endParaRPr/>
          </a:p>
        </p:txBody>
      </p:sp>
      <p:sp>
        <p:nvSpPr>
          <p:cNvPr id="210" name="Google Shape;210;p4"/>
          <p:cNvSpPr txBox="1"/>
          <p:nvPr/>
        </p:nvSpPr>
        <p:spPr>
          <a:xfrm>
            <a:off x="9814092" y="1901271"/>
            <a:ext cx="23700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CARACTERÍSTICA 03</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INTERFAZ SIMPLE E INTUITIVO</a:t>
            </a:r>
            <a:endParaRPr/>
          </a:p>
        </p:txBody>
      </p:sp>
      <p:sp>
        <p:nvSpPr>
          <p:cNvPr id="211" name="Google Shape;211;p4"/>
          <p:cNvSpPr txBox="1"/>
          <p:nvPr/>
        </p:nvSpPr>
        <p:spPr>
          <a:xfrm>
            <a:off x="9806403" y="4983142"/>
            <a:ext cx="27704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CARACTERÍSTICA 04</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FACILITAR LA BUSQUEDA</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ACCECIBILIDAD</a:t>
            </a:r>
            <a:endParaRPr/>
          </a:p>
        </p:txBody>
      </p:sp>
      <p:pic>
        <p:nvPicPr>
          <p:cNvPr descr="Flecha curva icono gratis" id="212" name="Google Shape;212;p4"/>
          <p:cNvPicPr preferRelativeResize="0"/>
          <p:nvPr/>
        </p:nvPicPr>
        <p:blipFill rotWithShape="1">
          <a:blip r:embed="rId5">
            <a:alphaModFix/>
          </a:blip>
          <a:srcRect b="0" l="0" r="0" t="0"/>
          <a:stretch/>
        </p:blipFill>
        <p:spPr>
          <a:xfrm flipH="1">
            <a:off x="2654443" y="4925992"/>
            <a:ext cx="1426127" cy="1189057"/>
          </a:xfrm>
          <a:prstGeom prst="rect">
            <a:avLst/>
          </a:prstGeom>
          <a:noFill/>
          <a:ln>
            <a:noFill/>
          </a:ln>
        </p:spPr>
      </p:pic>
      <p:pic>
        <p:nvPicPr>
          <p:cNvPr descr="Flecha curva icono gratis" id="213" name="Google Shape;213;p4"/>
          <p:cNvPicPr preferRelativeResize="0"/>
          <p:nvPr/>
        </p:nvPicPr>
        <p:blipFill rotWithShape="1">
          <a:blip r:embed="rId6">
            <a:alphaModFix/>
          </a:blip>
          <a:srcRect b="0" l="0" r="0" t="0"/>
          <a:stretch/>
        </p:blipFill>
        <p:spPr>
          <a:xfrm flipH="1" rot="4384887">
            <a:off x="2820778" y="2741058"/>
            <a:ext cx="1189057" cy="1189057"/>
          </a:xfrm>
          <a:prstGeom prst="rect">
            <a:avLst/>
          </a:prstGeom>
          <a:noFill/>
          <a:ln>
            <a:noFill/>
          </a:ln>
        </p:spPr>
      </p:pic>
      <p:pic>
        <p:nvPicPr>
          <p:cNvPr descr="Flecha curva icono gratis" id="214" name="Google Shape;214;p4"/>
          <p:cNvPicPr preferRelativeResize="0"/>
          <p:nvPr/>
        </p:nvPicPr>
        <p:blipFill rotWithShape="1">
          <a:blip r:embed="rId7">
            <a:alphaModFix/>
          </a:blip>
          <a:srcRect b="0" l="0" r="0" t="0"/>
          <a:stretch/>
        </p:blipFill>
        <p:spPr>
          <a:xfrm>
            <a:off x="7534535" y="5034710"/>
            <a:ext cx="1276310" cy="971619"/>
          </a:xfrm>
          <a:prstGeom prst="rect">
            <a:avLst/>
          </a:prstGeom>
          <a:noFill/>
          <a:ln>
            <a:noFill/>
          </a:ln>
        </p:spPr>
      </p:pic>
      <p:pic>
        <p:nvPicPr>
          <p:cNvPr descr="Flecha curva icono gratis" id="215" name="Google Shape;215;p4"/>
          <p:cNvPicPr preferRelativeResize="0"/>
          <p:nvPr/>
        </p:nvPicPr>
        <p:blipFill rotWithShape="1">
          <a:blip r:embed="rId6">
            <a:alphaModFix/>
          </a:blip>
          <a:srcRect b="0" l="0" r="0" t="0"/>
          <a:stretch/>
        </p:blipFill>
        <p:spPr>
          <a:xfrm flipH="1" rot="-10537465">
            <a:off x="7506539" y="2452633"/>
            <a:ext cx="1189057" cy="1189057"/>
          </a:xfrm>
          <a:prstGeom prst="rect">
            <a:avLst/>
          </a:prstGeom>
          <a:noFill/>
          <a:ln>
            <a:noFill/>
          </a:ln>
        </p:spPr>
      </p:pic>
      <p:pic>
        <p:nvPicPr>
          <p:cNvPr descr="App" id="216" name="Google Shape;216;p4"/>
          <p:cNvPicPr preferRelativeResize="0"/>
          <p:nvPr/>
        </p:nvPicPr>
        <p:blipFill rotWithShape="1">
          <a:blip r:embed="rId8">
            <a:alphaModFix/>
          </a:blip>
          <a:srcRect b="0" l="0" r="0" t="0"/>
          <a:stretch/>
        </p:blipFill>
        <p:spPr>
          <a:xfrm>
            <a:off x="8709025" y="1893887"/>
            <a:ext cx="930275" cy="930276"/>
          </a:xfrm>
          <a:prstGeom prst="rect">
            <a:avLst/>
          </a:prstGeom>
          <a:noFill/>
          <a:ln>
            <a:noFill/>
          </a:ln>
        </p:spPr>
      </p:pic>
      <p:pic>
        <p:nvPicPr>
          <p:cNvPr descr="la búsqueda de empleo icono premium" id="217" name="Google Shape;217;p4"/>
          <p:cNvPicPr preferRelativeResize="0"/>
          <p:nvPr/>
        </p:nvPicPr>
        <p:blipFill rotWithShape="1">
          <a:blip r:embed="rId9">
            <a:alphaModFix/>
          </a:blip>
          <a:srcRect b="0" l="0" r="0" t="0"/>
          <a:stretch/>
        </p:blipFill>
        <p:spPr>
          <a:xfrm>
            <a:off x="8842375" y="4979988"/>
            <a:ext cx="949325" cy="949325"/>
          </a:xfrm>
          <a:prstGeom prst="rect">
            <a:avLst/>
          </a:prstGeom>
          <a:noFill/>
          <a:ln>
            <a:noFill/>
          </a:ln>
        </p:spPr>
      </p:pic>
      <p:pic>
        <p:nvPicPr>
          <p:cNvPr descr="comentarios icono gratis" id="218" name="Google Shape;218;p4"/>
          <p:cNvPicPr preferRelativeResize="0"/>
          <p:nvPr/>
        </p:nvPicPr>
        <p:blipFill rotWithShape="1">
          <a:blip r:embed="rId10">
            <a:alphaModFix/>
          </a:blip>
          <a:srcRect b="0" l="0" r="0" t="0"/>
          <a:stretch/>
        </p:blipFill>
        <p:spPr>
          <a:xfrm>
            <a:off x="0" y="2008188"/>
            <a:ext cx="1082675" cy="1082675"/>
          </a:xfrm>
          <a:prstGeom prst="rect">
            <a:avLst/>
          </a:prstGeom>
          <a:noFill/>
          <a:ln>
            <a:noFill/>
          </a:ln>
        </p:spPr>
      </p:pic>
      <p:pic>
        <p:nvPicPr>
          <p:cNvPr descr="carpeta confidencial icono premium" id="219" name="Google Shape;219;p4"/>
          <p:cNvPicPr preferRelativeResize="0"/>
          <p:nvPr/>
        </p:nvPicPr>
        <p:blipFill rotWithShape="1">
          <a:blip r:embed="rId11">
            <a:alphaModFix/>
          </a:blip>
          <a:srcRect b="0" l="0" r="0" t="0"/>
          <a:stretch/>
        </p:blipFill>
        <p:spPr>
          <a:xfrm>
            <a:off x="0" y="4495800"/>
            <a:ext cx="1166813" cy="1166813"/>
          </a:xfrm>
          <a:prstGeom prst="rect">
            <a:avLst/>
          </a:prstGeom>
          <a:noFill/>
          <a:ln>
            <a:noFill/>
          </a:ln>
        </p:spPr>
      </p:pic>
      <p:pic>
        <p:nvPicPr>
          <p:cNvPr descr="trabajo en equipo icono gratis" id="220" name="Google Shape;220;p4"/>
          <p:cNvPicPr preferRelativeResize="0"/>
          <p:nvPr/>
        </p:nvPicPr>
        <p:blipFill rotWithShape="1">
          <a:blip r:embed="rId12">
            <a:alphaModFix/>
          </a:blip>
          <a:srcRect b="0" l="0" r="0" t="0"/>
          <a:stretch/>
        </p:blipFill>
        <p:spPr>
          <a:xfrm>
            <a:off x="4632325" y="3333750"/>
            <a:ext cx="2347913" cy="2347913"/>
          </a:xfrm>
          <a:prstGeom prst="rect">
            <a:avLst/>
          </a:prstGeom>
          <a:noFill/>
          <a:ln>
            <a:noFill/>
          </a:ln>
        </p:spPr>
      </p:pic>
      <p:pic>
        <p:nvPicPr>
          <p:cNvPr descr="trabajo en equipo icono gratis" id="221" name="Google Shape;221;p4"/>
          <p:cNvPicPr preferRelativeResize="0"/>
          <p:nvPr/>
        </p:nvPicPr>
        <p:blipFill rotWithShape="1">
          <a:blip r:embed="rId13">
            <a:alphaModFix/>
          </a:blip>
          <a:srcRect b="0" l="0" r="0" t="0"/>
          <a:stretch/>
        </p:blipFill>
        <p:spPr>
          <a:xfrm>
            <a:off x="517525" y="228600"/>
            <a:ext cx="854075" cy="854075"/>
          </a:xfrm>
          <a:prstGeom prst="rect">
            <a:avLst/>
          </a:prstGeom>
          <a:noFill/>
          <a:ln>
            <a:noFill/>
          </a:ln>
        </p:spPr>
      </p:pic>
      <p:pic>
        <p:nvPicPr>
          <p:cNvPr descr="tasa de utilidad icono gratis" id="222" name="Google Shape;222;p4"/>
          <p:cNvPicPr preferRelativeResize="0"/>
          <p:nvPr/>
        </p:nvPicPr>
        <p:blipFill rotWithShape="1">
          <a:blip r:embed="rId14">
            <a:alphaModFix/>
          </a:blip>
          <a:srcRect b="0" l="0" r="0" t="0"/>
          <a:stretch/>
        </p:blipFill>
        <p:spPr>
          <a:xfrm>
            <a:off x="3584575" y="103188"/>
            <a:ext cx="987425" cy="98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p:nvPr/>
        </p:nvSpPr>
        <p:spPr>
          <a:xfrm>
            <a:off x="-6443635" y="49960"/>
            <a:ext cx="21812250" cy="6857999"/>
          </a:xfrm>
          <a:custGeom>
            <a:rect b="b" l="l" r="r" t="t"/>
            <a:pathLst>
              <a:path extrusionOk="0" h="6857999" w="21812250">
                <a:moveTo>
                  <a:pt x="9620250" y="0"/>
                </a:moveTo>
                <a:lnTo>
                  <a:pt x="11362485" y="0"/>
                </a:lnTo>
                <a:lnTo>
                  <a:pt x="11362485" y="1512276"/>
                </a:lnTo>
                <a:lnTo>
                  <a:pt x="21812250" y="1512276"/>
                </a:lnTo>
                <a:lnTo>
                  <a:pt x="21812250" y="6857999"/>
                </a:lnTo>
                <a:lnTo>
                  <a:pt x="0" y="6857999"/>
                </a:lnTo>
                <a:lnTo>
                  <a:pt x="0" y="1512276"/>
                </a:lnTo>
                <a:lnTo>
                  <a:pt x="9620250" y="1512276"/>
                </a:lnTo>
                <a:close/>
              </a:path>
            </a:pathLst>
          </a:custGeom>
          <a:solidFill>
            <a:srgbClr val="CC3C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5"/>
          <p:cNvSpPr txBox="1"/>
          <p:nvPr/>
        </p:nvSpPr>
        <p:spPr>
          <a:xfrm>
            <a:off x="0" y="1073150"/>
            <a:ext cx="1918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 CARACTERÍSTICAS</a:t>
            </a:r>
            <a:endParaRPr/>
          </a:p>
        </p:txBody>
      </p:sp>
      <p:sp>
        <p:nvSpPr>
          <p:cNvPr id="229" name="Google Shape;229;p5"/>
          <p:cNvSpPr txBox="1"/>
          <p:nvPr/>
        </p:nvSpPr>
        <p:spPr>
          <a:xfrm>
            <a:off x="3434136" y="1054100"/>
            <a:ext cx="12883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UTILIDADES</a:t>
            </a:r>
            <a:endParaRPr/>
          </a:p>
        </p:txBody>
      </p:sp>
      <p:sp>
        <p:nvSpPr>
          <p:cNvPr id="230" name="Google Shape;230;p5"/>
          <p:cNvSpPr txBox="1"/>
          <p:nvPr/>
        </p:nvSpPr>
        <p:spPr>
          <a:xfrm>
            <a:off x="6449145" y="1054100"/>
            <a:ext cx="11756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PROCESOS</a:t>
            </a:r>
            <a:endParaRPr/>
          </a:p>
        </p:txBody>
      </p:sp>
      <p:sp>
        <p:nvSpPr>
          <p:cNvPr id="231" name="Google Shape;231;p5"/>
          <p:cNvSpPr txBox="1"/>
          <p:nvPr/>
        </p:nvSpPr>
        <p:spPr>
          <a:xfrm>
            <a:off x="9611444" y="1054100"/>
            <a:ext cx="924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EQUIPO</a:t>
            </a:r>
            <a:endParaRPr/>
          </a:p>
        </p:txBody>
      </p:sp>
      <p:pic>
        <p:nvPicPr>
          <p:cNvPr descr="configuraciones" id="232" name="Google Shape;232;p5"/>
          <p:cNvPicPr preferRelativeResize="0"/>
          <p:nvPr/>
        </p:nvPicPr>
        <p:blipFill rotWithShape="1">
          <a:blip r:embed="rId3">
            <a:alphaModFix/>
          </a:blip>
          <a:srcRect b="0" l="0" r="0" t="0"/>
          <a:stretch/>
        </p:blipFill>
        <p:spPr>
          <a:xfrm>
            <a:off x="6537823" y="163016"/>
            <a:ext cx="873572" cy="873572"/>
          </a:xfrm>
          <a:prstGeom prst="rect">
            <a:avLst/>
          </a:prstGeom>
          <a:noFill/>
          <a:ln>
            <a:noFill/>
          </a:ln>
        </p:spPr>
      </p:pic>
      <p:pic>
        <p:nvPicPr>
          <p:cNvPr descr="gestión de equipos" id="233" name="Google Shape;233;p5"/>
          <p:cNvPicPr preferRelativeResize="0"/>
          <p:nvPr/>
        </p:nvPicPr>
        <p:blipFill rotWithShape="1">
          <a:blip r:embed="rId4">
            <a:alphaModFix/>
          </a:blip>
          <a:srcRect b="0" l="0" r="0" t="0"/>
          <a:stretch/>
        </p:blipFill>
        <p:spPr>
          <a:xfrm>
            <a:off x="9517310" y="180528"/>
            <a:ext cx="1019003" cy="1019003"/>
          </a:xfrm>
          <a:prstGeom prst="rect">
            <a:avLst/>
          </a:prstGeom>
          <a:noFill/>
          <a:ln>
            <a:noFill/>
          </a:ln>
        </p:spPr>
      </p:pic>
      <p:sp>
        <p:nvSpPr>
          <p:cNvPr id="234" name="Google Shape;234;p5"/>
          <p:cNvSpPr txBox="1"/>
          <p:nvPr/>
        </p:nvSpPr>
        <p:spPr>
          <a:xfrm>
            <a:off x="4411249" y="2374344"/>
            <a:ext cx="215270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3200">
                <a:solidFill>
                  <a:schemeClr val="dk1"/>
                </a:solidFill>
                <a:latin typeface="Calibri"/>
                <a:ea typeface="Calibri"/>
                <a:cs typeface="Calibri"/>
                <a:sym typeface="Calibri"/>
              </a:rPr>
              <a:t>UTILIDADES</a:t>
            </a:r>
            <a:endParaRPr/>
          </a:p>
        </p:txBody>
      </p:sp>
      <p:sp>
        <p:nvSpPr>
          <p:cNvPr id="235" name="Google Shape;235;p5"/>
          <p:cNvSpPr txBox="1"/>
          <p:nvPr/>
        </p:nvSpPr>
        <p:spPr>
          <a:xfrm>
            <a:off x="1352920" y="1767327"/>
            <a:ext cx="23700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 01</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MEJORA DE TOMA DE </a:t>
            </a:r>
            <a:r>
              <a:rPr lang="es-PE" sz="1800">
                <a:solidFill>
                  <a:schemeClr val="dk1"/>
                </a:solidFill>
                <a:latin typeface="Calibri"/>
                <a:ea typeface="Calibri"/>
                <a:cs typeface="Calibri"/>
                <a:sym typeface="Calibri"/>
              </a:rPr>
              <a:t>DECISIONES</a:t>
            </a:r>
            <a:endParaRPr/>
          </a:p>
        </p:txBody>
      </p:sp>
      <p:sp>
        <p:nvSpPr>
          <p:cNvPr id="236" name="Google Shape;236;p5"/>
          <p:cNvSpPr txBox="1"/>
          <p:nvPr/>
        </p:nvSpPr>
        <p:spPr>
          <a:xfrm>
            <a:off x="1122149" y="4678343"/>
            <a:ext cx="2370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 02</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ESTADÍSTICAS</a:t>
            </a:r>
            <a:r>
              <a:rPr lang="es-PE" sz="1800">
                <a:solidFill>
                  <a:schemeClr val="dk1"/>
                </a:solidFill>
                <a:latin typeface="Calibri"/>
                <a:ea typeface="Calibri"/>
                <a:cs typeface="Calibri"/>
                <a:sym typeface="Calibri"/>
              </a:rPr>
              <a:t> DISPONIBLES PARA ALUMNOS, DOCENTES Y POBLADORES</a:t>
            </a:r>
            <a:endParaRPr/>
          </a:p>
        </p:txBody>
      </p:sp>
      <p:sp>
        <p:nvSpPr>
          <p:cNvPr id="237" name="Google Shape;237;p5"/>
          <p:cNvSpPr txBox="1"/>
          <p:nvPr/>
        </p:nvSpPr>
        <p:spPr>
          <a:xfrm>
            <a:off x="9429221" y="1844121"/>
            <a:ext cx="237000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 03</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REGISTROS  DE MUESTRAS MICROBIOLOGICAS</a:t>
            </a:r>
            <a:endParaRPr/>
          </a:p>
        </p:txBody>
      </p:sp>
      <p:sp>
        <p:nvSpPr>
          <p:cNvPr id="238" name="Google Shape;238;p5"/>
          <p:cNvSpPr txBox="1"/>
          <p:nvPr/>
        </p:nvSpPr>
        <p:spPr>
          <a:xfrm>
            <a:off x="9421532" y="4678342"/>
            <a:ext cx="23700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 04</a:t>
            </a:r>
            <a:endParaRPr/>
          </a:p>
          <a:p>
            <a:pPr indent="0" lvl="0" marL="0" marR="0" rtl="0" algn="l">
              <a:spcBef>
                <a:spcPts val="0"/>
              </a:spcBef>
              <a:spcAft>
                <a:spcPts val="0"/>
              </a:spcAft>
              <a:buNone/>
            </a:pPr>
            <a:r>
              <a:rPr lang="es-PE" sz="1800">
                <a:solidFill>
                  <a:schemeClr val="dk1"/>
                </a:solidFill>
                <a:latin typeface="Calibri"/>
                <a:ea typeface="Calibri"/>
                <a:cs typeface="Calibri"/>
                <a:sym typeface="Calibri"/>
              </a:rPr>
              <a:t>NAVEGAR EN EL GOOGLE MAPS </a:t>
            </a:r>
            <a:endParaRPr/>
          </a:p>
        </p:txBody>
      </p:sp>
      <p:pic>
        <p:nvPicPr>
          <p:cNvPr descr="Flecha curva icono gratis" id="239" name="Google Shape;239;p5"/>
          <p:cNvPicPr preferRelativeResize="0"/>
          <p:nvPr/>
        </p:nvPicPr>
        <p:blipFill rotWithShape="1">
          <a:blip r:embed="rId5">
            <a:alphaModFix/>
          </a:blip>
          <a:srcRect b="0" l="0" r="0" t="0"/>
          <a:stretch/>
        </p:blipFill>
        <p:spPr>
          <a:xfrm flipH="1">
            <a:off x="2841072" y="4316392"/>
            <a:ext cx="1426127" cy="1189057"/>
          </a:xfrm>
          <a:prstGeom prst="rect">
            <a:avLst/>
          </a:prstGeom>
          <a:noFill/>
          <a:ln>
            <a:noFill/>
          </a:ln>
        </p:spPr>
      </p:pic>
      <p:pic>
        <p:nvPicPr>
          <p:cNvPr descr="Flecha curva icono gratis" id="240" name="Google Shape;240;p5"/>
          <p:cNvPicPr preferRelativeResize="0"/>
          <p:nvPr/>
        </p:nvPicPr>
        <p:blipFill rotWithShape="1">
          <a:blip r:embed="rId6">
            <a:alphaModFix/>
          </a:blip>
          <a:srcRect b="0" l="0" r="0" t="0"/>
          <a:stretch/>
        </p:blipFill>
        <p:spPr>
          <a:xfrm flipH="1" rot="4384887">
            <a:off x="2912157" y="2855358"/>
            <a:ext cx="1189057" cy="1189057"/>
          </a:xfrm>
          <a:prstGeom prst="rect">
            <a:avLst/>
          </a:prstGeom>
          <a:noFill/>
          <a:ln>
            <a:noFill/>
          </a:ln>
        </p:spPr>
      </p:pic>
      <p:pic>
        <p:nvPicPr>
          <p:cNvPr descr="Flecha curva icono gratis" id="241" name="Google Shape;241;p5"/>
          <p:cNvPicPr preferRelativeResize="0"/>
          <p:nvPr/>
        </p:nvPicPr>
        <p:blipFill rotWithShape="1">
          <a:blip r:embed="rId7">
            <a:alphaModFix/>
          </a:blip>
          <a:srcRect b="0" l="0" r="0" t="0"/>
          <a:stretch/>
        </p:blipFill>
        <p:spPr>
          <a:xfrm>
            <a:off x="6749614" y="4501310"/>
            <a:ext cx="1276310" cy="971619"/>
          </a:xfrm>
          <a:prstGeom prst="rect">
            <a:avLst/>
          </a:prstGeom>
          <a:noFill/>
          <a:ln>
            <a:noFill/>
          </a:ln>
        </p:spPr>
      </p:pic>
      <p:pic>
        <p:nvPicPr>
          <p:cNvPr descr="Flecha curva icono gratis" id="242" name="Google Shape;242;p5"/>
          <p:cNvPicPr preferRelativeResize="0"/>
          <p:nvPr/>
        </p:nvPicPr>
        <p:blipFill rotWithShape="1">
          <a:blip r:embed="rId6">
            <a:alphaModFix/>
          </a:blip>
          <a:srcRect b="0" l="0" r="0" t="0"/>
          <a:stretch/>
        </p:blipFill>
        <p:spPr>
          <a:xfrm flipH="1" rot="-10537465">
            <a:off x="6683517" y="2757433"/>
            <a:ext cx="1189057" cy="1189057"/>
          </a:xfrm>
          <a:prstGeom prst="rect">
            <a:avLst/>
          </a:prstGeom>
          <a:noFill/>
          <a:ln>
            <a:noFill/>
          </a:ln>
        </p:spPr>
      </p:pic>
      <p:pic>
        <p:nvPicPr>
          <p:cNvPr descr="estadísticas" id="243" name="Google Shape;243;p5"/>
          <p:cNvPicPr preferRelativeResize="0"/>
          <p:nvPr/>
        </p:nvPicPr>
        <p:blipFill rotWithShape="1">
          <a:blip r:embed="rId8">
            <a:alphaModFix/>
          </a:blip>
          <a:srcRect b="0" l="0" r="0" t="0"/>
          <a:stretch/>
        </p:blipFill>
        <p:spPr>
          <a:xfrm>
            <a:off x="0" y="4876800"/>
            <a:ext cx="938213" cy="938213"/>
          </a:xfrm>
          <a:prstGeom prst="rect">
            <a:avLst/>
          </a:prstGeom>
          <a:noFill/>
          <a:ln>
            <a:noFill/>
          </a:ln>
        </p:spPr>
      </p:pic>
      <p:pic>
        <p:nvPicPr>
          <p:cNvPr descr="si o no icono gratis" id="244" name="Google Shape;244;p5"/>
          <p:cNvPicPr preferRelativeResize="0"/>
          <p:nvPr/>
        </p:nvPicPr>
        <p:blipFill rotWithShape="1">
          <a:blip r:embed="rId9">
            <a:alphaModFix/>
          </a:blip>
          <a:srcRect b="0" l="0" r="0" t="0"/>
          <a:stretch/>
        </p:blipFill>
        <p:spPr>
          <a:xfrm>
            <a:off x="0" y="1741488"/>
            <a:ext cx="1120775" cy="1120775"/>
          </a:xfrm>
          <a:prstGeom prst="rect">
            <a:avLst/>
          </a:prstGeom>
          <a:noFill/>
          <a:ln>
            <a:noFill/>
          </a:ln>
        </p:spPr>
      </p:pic>
      <p:pic>
        <p:nvPicPr>
          <p:cNvPr descr="registro icono premium" id="245" name="Google Shape;245;p5"/>
          <p:cNvPicPr preferRelativeResize="0"/>
          <p:nvPr/>
        </p:nvPicPr>
        <p:blipFill rotWithShape="1">
          <a:blip r:embed="rId10">
            <a:alphaModFix/>
          </a:blip>
          <a:srcRect b="0" l="0" r="0" t="0"/>
          <a:stretch/>
        </p:blipFill>
        <p:spPr>
          <a:xfrm>
            <a:off x="8213725" y="1817688"/>
            <a:ext cx="1063625" cy="1063625"/>
          </a:xfrm>
          <a:prstGeom prst="rect">
            <a:avLst/>
          </a:prstGeom>
          <a:noFill/>
          <a:ln>
            <a:noFill/>
          </a:ln>
        </p:spPr>
      </p:pic>
      <p:pic>
        <p:nvPicPr>
          <p:cNvPr descr="Map" id="246" name="Google Shape;246;p5"/>
          <p:cNvPicPr preferRelativeResize="0"/>
          <p:nvPr/>
        </p:nvPicPr>
        <p:blipFill rotWithShape="1">
          <a:blip r:embed="rId11">
            <a:alphaModFix/>
          </a:blip>
          <a:srcRect b="0" l="0" r="0" t="0"/>
          <a:stretch/>
        </p:blipFill>
        <p:spPr>
          <a:xfrm>
            <a:off x="8308975" y="4579938"/>
            <a:ext cx="1025525" cy="1025525"/>
          </a:xfrm>
          <a:prstGeom prst="rect">
            <a:avLst/>
          </a:prstGeom>
          <a:noFill/>
          <a:ln>
            <a:noFill/>
          </a:ln>
        </p:spPr>
      </p:pic>
      <p:pic>
        <p:nvPicPr>
          <p:cNvPr descr="trabajo en equipo icono gratis" id="247" name="Google Shape;247;p5"/>
          <p:cNvPicPr preferRelativeResize="0"/>
          <p:nvPr/>
        </p:nvPicPr>
        <p:blipFill rotWithShape="1">
          <a:blip r:embed="rId12">
            <a:alphaModFix/>
          </a:blip>
          <a:srcRect b="0" l="0" r="0" t="0"/>
          <a:stretch/>
        </p:blipFill>
        <p:spPr>
          <a:xfrm>
            <a:off x="517525" y="228600"/>
            <a:ext cx="854075" cy="854075"/>
          </a:xfrm>
          <a:prstGeom prst="rect">
            <a:avLst/>
          </a:prstGeom>
          <a:noFill/>
          <a:ln>
            <a:noFill/>
          </a:ln>
        </p:spPr>
      </p:pic>
      <p:pic>
        <p:nvPicPr>
          <p:cNvPr descr="tasa de utilidad icono gratis" id="248" name="Google Shape;248;p5"/>
          <p:cNvPicPr preferRelativeResize="0"/>
          <p:nvPr/>
        </p:nvPicPr>
        <p:blipFill rotWithShape="1">
          <a:blip r:embed="rId13">
            <a:alphaModFix/>
          </a:blip>
          <a:srcRect b="0" l="0" r="0" t="0"/>
          <a:stretch/>
        </p:blipFill>
        <p:spPr>
          <a:xfrm>
            <a:off x="3584575" y="103188"/>
            <a:ext cx="987425" cy="987425"/>
          </a:xfrm>
          <a:prstGeom prst="rect">
            <a:avLst/>
          </a:prstGeom>
          <a:noFill/>
          <a:ln>
            <a:noFill/>
          </a:ln>
        </p:spPr>
      </p:pic>
      <p:pic>
        <p:nvPicPr>
          <p:cNvPr descr="tasa de utilidad icono gratis" id="249" name="Google Shape;249;p5"/>
          <p:cNvPicPr preferRelativeResize="0"/>
          <p:nvPr/>
        </p:nvPicPr>
        <p:blipFill rotWithShape="1">
          <a:blip r:embed="rId14">
            <a:alphaModFix/>
          </a:blip>
          <a:srcRect b="0" l="0" r="0" t="0"/>
          <a:stretch/>
        </p:blipFill>
        <p:spPr>
          <a:xfrm>
            <a:off x="4422775" y="3200400"/>
            <a:ext cx="1981200"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6"/>
          <p:cNvSpPr/>
          <p:nvPr/>
        </p:nvSpPr>
        <p:spPr>
          <a:xfrm>
            <a:off x="-472130" y="0"/>
            <a:ext cx="21812250" cy="6857999"/>
          </a:xfrm>
          <a:custGeom>
            <a:rect b="b" l="l" r="r" t="t"/>
            <a:pathLst>
              <a:path extrusionOk="0" h="6857999" w="21812250">
                <a:moveTo>
                  <a:pt x="9620250" y="0"/>
                </a:moveTo>
                <a:lnTo>
                  <a:pt x="11362485" y="0"/>
                </a:lnTo>
                <a:lnTo>
                  <a:pt x="11362485" y="1512276"/>
                </a:lnTo>
                <a:lnTo>
                  <a:pt x="21812250" y="1512276"/>
                </a:lnTo>
                <a:lnTo>
                  <a:pt x="21812250" y="6857999"/>
                </a:lnTo>
                <a:lnTo>
                  <a:pt x="0" y="6857999"/>
                </a:lnTo>
                <a:lnTo>
                  <a:pt x="0" y="1512276"/>
                </a:lnTo>
                <a:lnTo>
                  <a:pt x="9620250" y="1512276"/>
                </a:lnTo>
                <a:close/>
              </a:path>
            </a:pathLst>
          </a:custGeom>
          <a:solidFill>
            <a:srgbClr val="779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6"/>
          <p:cNvSpPr txBox="1"/>
          <p:nvPr/>
        </p:nvSpPr>
        <p:spPr>
          <a:xfrm>
            <a:off x="103146" y="1048465"/>
            <a:ext cx="1865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CARACTERÍSTICAS</a:t>
            </a:r>
            <a:endParaRPr/>
          </a:p>
        </p:txBody>
      </p:sp>
      <p:sp>
        <p:nvSpPr>
          <p:cNvPr id="256" name="Google Shape;256;p6"/>
          <p:cNvSpPr txBox="1"/>
          <p:nvPr/>
        </p:nvSpPr>
        <p:spPr>
          <a:xfrm>
            <a:off x="3463736" y="1054100"/>
            <a:ext cx="12883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UTILIDADES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6"/>
          <p:cNvSpPr txBox="1"/>
          <p:nvPr/>
        </p:nvSpPr>
        <p:spPr>
          <a:xfrm>
            <a:off x="6449145" y="1054100"/>
            <a:ext cx="11756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PROCESOS</a:t>
            </a:r>
            <a:endParaRPr/>
          </a:p>
        </p:txBody>
      </p:sp>
      <p:sp>
        <p:nvSpPr>
          <p:cNvPr id="258" name="Google Shape;258;p6"/>
          <p:cNvSpPr txBox="1"/>
          <p:nvPr/>
        </p:nvSpPr>
        <p:spPr>
          <a:xfrm>
            <a:off x="9611444" y="1054100"/>
            <a:ext cx="924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EQUIPO</a:t>
            </a:r>
            <a:endParaRPr/>
          </a:p>
        </p:txBody>
      </p:sp>
      <p:pic>
        <p:nvPicPr>
          <p:cNvPr descr="configuraciones" id="259" name="Google Shape;259;p6"/>
          <p:cNvPicPr preferRelativeResize="0"/>
          <p:nvPr/>
        </p:nvPicPr>
        <p:blipFill rotWithShape="1">
          <a:blip r:embed="rId3">
            <a:alphaModFix/>
          </a:blip>
          <a:srcRect b="0" l="0" r="0" t="0"/>
          <a:stretch/>
        </p:blipFill>
        <p:spPr>
          <a:xfrm>
            <a:off x="6537823" y="163016"/>
            <a:ext cx="873572" cy="873572"/>
          </a:xfrm>
          <a:prstGeom prst="rect">
            <a:avLst/>
          </a:prstGeom>
          <a:noFill/>
          <a:ln>
            <a:noFill/>
          </a:ln>
        </p:spPr>
      </p:pic>
      <p:pic>
        <p:nvPicPr>
          <p:cNvPr descr="gestión de equipos" id="260" name="Google Shape;260;p6"/>
          <p:cNvPicPr preferRelativeResize="0"/>
          <p:nvPr/>
        </p:nvPicPr>
        <p:blipFill rotWithShape="1">
          <a:blip r:embed="rId4">
            <a:alphaModFix/>
          </a:blip>
          <a:srcRect b="0" l="0" r="0" t="0"/>
          <a:stretch/>
        </p:blipFill>
        <p:spPr>
          <a:xfrm>
            <a:off x="9517310" y="180528"/>
            <a:ext cx="1019003" cy="1019003"/>
          </a:xfrm>
          <a:prstGeom prst="rect">
            <a:avLst/>
          </a:prstGeom>
          <a:noFill/>
          <a:ln>
            <a:noFill/>
          </a:ln>
        </p:spPr>
      </p:pic>
      <p:sp>
        <p:nvSpPr>
          <p:cNvPr id="261" name="Google Shape;261;p6"/>
          <p:cNvSpPr txBox="1"/>
          <p:nvPr/>
        </p:nvSpPr>
        <p:spPr>
          <a:xfrm>
            <a:off x="4601481" y="2305786"/>
            <a:ext cx="15055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3200">
                <a:solidFill>
                  <a:schemeClr val="dk1"/>
                </a:solidFill>
                <a:latin typeface="Calibri"/>
                <a:ea typeface="Calibri"/>
                <a:cs typeface="Calibri"/>
                <a:sym typeface="Calibri"/>
              </a:rPr>
              <a:t>EQUIPO</a:t>
            </a:r>
            <a:endParaRPr/>
          </a:p>
        </p:txBody>
      </p:sp>
      <p:sp>
        <p:nvSpPr>
          <p:cNvPr id="262" name="Google Shape;262;p6"/>
          <p:cNvSpPr txBox="1"/>
          <p:nvPr/>
        </p:nvSpPr>
        <p:spPr>
          <a:xfrm>
            <a:off x="1352920" y="1767327"/>
            <a:ext cx="23700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Algerian"/>
                <a:ea typeface="Algerian"/>
                <a:cs typeface="Algerian"/>
                <a:sym typeface="Algerian"/>
              </a:rPr>
              <a:t>PROGRAMADOR</a:t>
            </a:r>
            <a:endParaRPr/>
          </a:p>
          <a:p>
            <a:pPr indent="0" lvl="0" marL="0" marR="0" rtl="0" algn="l">
              <a:spcBef>
                <a:spcPts val="0"/>
              </a:spcBef>
              <a:spcAft>
                <a:spcPts val="0"/>
              </a:spcAft>
              <a:buNone/>
            </a:pPr>
            <a:r>
              <a:rPr lang="es-PE" sz="1800">
                <a:solidFill>
                  <a:schemeClr val="dk1"/>
                </a:solidFill>
                <a:latin typeface="Algerian"/>
                <a:ea typeface="Algerian"/>
                <a:cs typeface="Algerian"/>
                <a:sym typeface="Algerian"/>
              </a:rPr>
              <a:t>HUAMAN ALIKHAN ANTONY NICOLAS</a:t>
            </a:r>
            <a:endParaRPr/>
          </a:p>
        </p:txBody>
      </p:sp>
      <p:sp>
        <p:nvSpPr>
          <p:cNvPr id="263" name="Google Shape;263;p6"/>
          <p:cNvSpPr txBox="1"/>
          <p:nvPr/>
        </p:nvSpPr>
        <p:spPr>
          <a:xfrm>
            <a:off x="9504149" y="4583093"/>
            <a:ext cx="23700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Algerian"/>
                <a:ea typeface="Algerian"/>
                <a:cs typeface="Algerian"/>
                <a:sym typeface="Algerian"/>
              </a:rPr>
              <a:t>PROGRAMADOR:</a:t>
            </a:r>
            <a:endParaRPr/>
          </a:p>
          <a:p>
            <a:pPr indent="0" lvl="0" marL="0" marR="0" rtl="0" algn="l">
              <a:spcBef>
                <a:spcPts val="0"/>
              </a:spcBef>
              <a:spcAft>
                <a:spcPts val="0"/>
              </a:spcAft>
              <a:buNone/>
            </a:pPr>
            <a:r>
              <a:rPr lang="es-PE" sz="1800">
                <a:solidFill>
                  <a:schemeClr val="dk1"/>
                </a:solidFill>
                <a:latin typeface="Algerian"/>
                <a:ea typeface="Algerian"/>
                <a:cs typeface="Algerian"/>
                <a:sym typeface="Algerian"/>
              </a:rPr>
              <a:t>RUTTE OROSCO SERGIO SMITH </a:t>
            </a:r>
            <a:r>
              <a:rPr lang="es-PE" sz="1800">
                <a:solidFill>
                  <a:schemeClr val="dk1"/>
                </a:solidFill>
                <a:latin typeface="Calibri"/>
                <a:ea typeface="Calibri"/>
                <a:cs typeface="Calibri"/>
                <a:sym typeface="Calibri"/>
              </a:rPr>
              <a:t> </a:t>
            </a:r>
            <a:r>
              <a:rPr lang="es-PE" sz="1800">
                <a:solidFill>
                  <a:srgbClr val="595959"/>
                </a:solidFill>
                <a:latin typeface="Calibri"/>
                <a:ea typeface="Calibri"/>
                <a:cs typeface="Calibri"/>
                <a:sym typeface="Calibri"/>
              </a:rPr>
              <a:t> </a:t>
            </a:r>
            <a:r>
              <a:rPr lang="es-PE" sz="1800">
                <a:solidFill>
                  <a:srgbClr val="595959"/>
                </a:solidFill>
                <a:latin typeface="Algerian"/>
                <a:ea typeface="Algerian"/>
                <a:cs typeface="Algerian"/>
                <a:sym typeface="Algerian"/>
              </a:rPr>
              <a:t> </a:t>
            </a:r>
            <a:endParaRPr sz="1800">
              <a:solidFill>
                <a:schemeClr val="dk1"/>
              </a:solidFill>
              <a:latin typeface="Calibri"/>
              <a:ea typeface="Calibri"/>
              <a:cs typeface="Calibri"/>
              <a:sym typeface="Calibri"/>
            </a:endParaRPr>
          </a:p>
        </p:txBody>
      </p:sp>
      <p:sp>
        <p:nvSpPr>
          <p:cNvPr id="264" name="Google Shape;264;p6"/>
          <p:cNvSpPr txBox="1"/>
          <p:nvPr/>
        </p:nvSpPr>
        <p:spPr>
          <a:xfrm>
            <a:off x="9429220" y="1844121"/>
            <a:ext cx="2762779"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Algerian"/>
                <a:ea typeface="Algerian"/>
                <a:cs typeface="Algerian"/>
                <a:sym typeface="Algerian"/>
              </a:rPr>
              <a:t>PROGRAMADOR</a:t>
            </a:r>
            <a:endParaRPr/>
          </a:p>
          <a:p>
            <a:pPr indent="0" lvl="0" marL="0" marR="0" rtl="0" algn="l">
              <a:spcBef>
                <a:spcPts val="0"/>
              </a:spcBef>
              <a:spcAft>
                <a:spcPts val="0"/>
              </a:spcAft>
              <a:buNone/>
            </a:pPr>
            <a:r>
              <a:rPr lang="es-PE" sz="2000">
                <a:solidFill>
                  <a:schemeClr val="dk1"/>
                </a:solidFill>
                <a:latin typeface="Algerian"/>
                <a:ea typeface="Algerian"/>
                <a:cs typeface="Algerian"/>
                <a:sym typeface="Algerian"/>
              </a:rPr>
              <a:t>TRUCIOS BUSTENCIA</a:t>
            </a:r>
            <a:endParaRPr/>
          </a:p>
          <a:p>
            <a:pPr indent="0" lvl="0" marL="0" marR="0" rtl="0" algn="l">
              <a:spcBef>
                <a:spcPts val="0"/>
              </a:spcBef>
              <a:spcAft>
                <a:spcPts val="0"/>
              </a:spcAft>
              <a:buNone/>
            </a:pPr>
            <a:r>
              <a:rPr lang="es-PE" sz="2000">
                <a:solidFill>
                  <a:schemeClr val="dk1"/>
                </a:solidFill>
                <a:latin typeface="Algerian"/>
                <a:ea typeface="Algerian"/>
                <a:cs typeface="Algerian"/>
                <a:sym typeface="Algerian"/>
              </a:rPr>
              <a:t>DIEGO ANTONI</a:t>
            </a:r>
            <a:endParaRPr/>
          </a:p>
        </p:txBody>
      </p:sp>
      <p:pic>
        <p:nvPicPr>
          <p:cNvPr descr="Flecha curva icono gratis" id="265" name="Google Shape;265;p6"/>
          <p:cNvPicPr preferRelativeResize="0"/>
          <p:nvPr/>
        </p:nvPicPr>
        <p:blipFill rotWithShape="1">
          <a:blip r:embed="rId5">
            <a:alphaModFix/>
          </a:blip>
          <a:srcRect b="0" l="0" r="0" t="0"/>
          <a:stretch/>
        </p:blipFill>
        <p:spPr>
          <a:xfrm flipH="1">
            <a:off x="2231472" y="4678342"/>
            <a:ext cx="1426127" cy="1189057"/>
          </a:xfrm>
          <a:prstGeom prst="rect">
            <a:avLst/>
          </a:prstGeom>
          <a:noFill/>
          <a:ln>
            <a:noFill/>
          </a:ln>
        </p:spPr>
      </p:pic>
      <p:pic>
        <p:nvPicPr>
          <p:cNvPr descr="Flecha curva icono gratis" id="266" name="Google Shape;266;p6"/>
          <p:cNvPicPr preferRelativeResize="0"/>
          <p:nvPr/>
        </p:nvPicPr>
        <p:blipFill rotWithShape="1">
          <a:blip r:embed="rId6">
            <a:alphaModFix/>
          </a:blip>
          <a:srcRect b="0" l="0" r="0" t="0"/>
          <a:stretch/>
        </p:blipFill>
        <p:spPr>
          <a:xfrm flipH="1" rot="4384887">
            <a:off x="2378757" y="2607708"/>
            <a:ext cx="1189057" cy="1189057"/>
          </a:xfrm>
          <a:prstGeom prst="rect">
            <a:avLst/>
          </a:prstGeom>
          <a:noFill/>
          <a:ln>
            <a:noFill/>
          </a:ln>
        </p:spPr>
      </p:pic>
      <p:pic>
        <p:nvPicPr>
          <p:cNvPr descr="Flecha curva icono gratis" id="267" name="Google Shape;267;p6"/>
          <p:cNvPicPr preferRelativeResize="0"/>
          <p:nvPr/>
        </p:nvPicPr>
        <p:blipFill rotWithShape="1">
          <a:blip r:embed="rId7">
            <a:alphaModFix/>
          </a:blip>
          <a:srcRect b="0" l="0" r="0" t="0"/>
          <a:stretch/>
        </p:blipFill>
        <p:spPr>
          <a:xfrm>
            <a:off x="6902014" y="4787060"/>
            <a:ext cx="1276310" cy="971619"/>
          </a:xfrm>
          <a:prstGeom prst="rect">
            <a:avLst/>
          </a:prstGeom>
          <a:noFill/>
          <a:ln>
            <a:noFill/>
          </a:ln>
        </p:spPr>
      </p:pic>
      <p:pic>
        <p:nvPicPr>
          <p:cNvPr descr="Flecha curva icono gratis" id="268" name="Google Shape;268;p6"/>
          <p:cNvPicPr preferRelativeResize="0"/>
          <p:nvPr/>
        </p:nvPicPr>
        <p:blipFill rotWithShape="1">
          <a:blip r:embed="rId6">
            <a:alphaModFix/>
          </a:blip>
          <a:srcRect b="0" l="0" r="0" t="0"/>
          <a:stretch/>
        </p:blipFill>
        <p:spPr>
          <a:xfrm flipH="1" rot="-10537465">
            <a:off x="6816867" y="2605034"/>
            <a:ext cx="1189057" cy="1189057"/>
          </a:xfrm>
          <a:prstGeom prst="rect">
            <a:avLst/>
          </a:prstGeom>
          <a:noFill/>
          <a:ln>
            <a:noFill/>
          </a:ln>
        </p:spPr>
      </p:pic>
      <p:pic>
        <p:nvPicPr>
          <p:cNvPr descr="gestión de equipos" id="269" name="Google Shape;269;p6"/>
          <p:cNvPicPr preferRelativeResize="0"/>
          <p:nvPr/>
        </p:nvPicPr>
        <p:blipFill rotWithShape="1">
          <a:blip r:embed="rId4">
            <a:alphaModFix/>
          </a:blip>
          <a:srcRect b="0" l="0" r="0" t="0"/>
          <a:stretch/>
        </p:blipFill>
        <p:spPr>
          <a:xfrm>
            <a:off x="103146" y="1781736"/>
            <a:ext cx="1019003" cy="1019003"/>
          </a:xfrm>
          <a:prstGeom prst="rect">
            <a:avLst/>
          </a:prstGeom>
          <a:noFill/>
          <a:ln>
            <a:noFill/>
          </a:ln>
        </p:spPr>
      </p:pic>
      <p:pic>
        <p:nvPicPr>
          <p:cNvPr descr="gestión de equipos" id="270" name="Google Shape;270;p6"/>
          <p:cNvPicPr preferRelativeResize="0"/>
          <p:nvPr/>
        </p:nvPicPr>
        <p:blipFill rotWithShape="1">
          <a:blip r:embed="rId4">
            <a:alphaModFix/>
          </a:blip>
          <a:srcRect b="0" l="0" r="0" t="0"/>
          <a:stretch/>
        </p:blipFill>
        <p:spPr>
          <a:xfrm>
            <a:off x="258515" y="4630505"/>
            <a:ext cx="1019003" cy="1019003"/>
          </a:xfrm>
          <a:prstGeom prst="rect">
            <a:avLst/>
          </a:prstGeom>
          <a:noFill/>
          <a:ln>
            <a:noFill/>
          </a:ln>
        </p:spPr>
      </p:pic>
      <p:pic>
        <p:nvPicPr>
          <p:cNvPr descr="gestión de equipos" id="271" name="Google Shape;271;p6"/>
          <p:cNvPicPr preferRelativeResize="0"/>
          <p:nvPr/>
        </p:nvPicPr>
        <p:blipFill rotWithShape="1">
          <a:blip r:embed="rId4">
            <a:alphaModFix/>
          </a:blip>
          <a:srcRect b="0" l="0" r="0" t="0"/>
          <a:stretch/>
        </p:blipFill>
        <p:spPr>
          <a:xfrm>
            <a:off x="8283731" y="1845626"/>
            <a:ext cx="1019003" cy="1019003"/>
          </a:xfrm>
          <a:prstGeom prst="rect">
            <a:avLst/>
          </a:prstGeom>
          <a:noFill/>
          <a:ln>
            <a:noFill/>
          </a:ln>
        </p:spPr>
      </p:pic>
      <p:pic>
        <p:nvPicPr>
          <p:cNvPr descr="gestión de equipos" id="272" name="Google Shape;272;p6"/>
          <p:cNvPicPr preferRelativeResize="0"/>
          <p:nvPr/>
        </p:nvPicPr>
        <p:blipFill rotWithShape="1">
          <a:blip r:embed="rId4">
            <a:alphaModFix/>
          </a:blip>
          <a:srcRect b="0" l="0" r="0" t="0"/>
          <a:stretch/>
        </p:blipFill>
        <p:spPr>
          <a:xfrm>
            <a:off x="8282997" y="4582669"/>
            <a:ext cx="1019003" cy="1019003"/>
          </a:xfrm>
          <a:prstGeom prst="rect">
            <a:avLst/>
          </a:prstGeom>
          <a:noFill/>
          <a:ln>
            <a:noFill/>
          </a:ln>
        </p:spPr>
      </p:pic>
      <p:pic>
        <p:nvPicPr>
          <p:cNvPr descr="gestión de equipos" id="273" name="Google Shape;273;p6"/>
          <p:cNvPicPr preferRelativeResize="0"/>
          <p:nvPr/>
        </p:nvPicPr>
        <p:blipFill rotWithShape="1">
          <a:blip r:embed="rId8">
            <a:alphaModFix/>
          </a:blip>
          <a:srcRect b="0" l="0" r="0" t="0"/>
          <a:stretch/>
        </p:blipFill>
        <p:spPr>
          <a:xfrm>
            <a:off x="4503079" y="3286510"/>
            <a:ext cx="1692680" cy="1692680"/>
          </a:xfrm>
          <a:prstGeom prst="rect">
            <a:avLst/>
          </a:prstGeom>
          <a:noFill/>
          <a:ln>
            <a:noFill/>
          </a:ln>
        </p:spPr>
      </p:pic>
      <p:pic>
        <p:nvPicPr>
          <p:cNvPr descr="trabajo en equipo icono gratis" id="274" name="Google Shape;274;p6"/>
          <p:cNvPicPr preferRelativeResize="0"/>
          <p:nvPr/>
        </p:nvPicPr>
        <p:blipFill rotWithShape="1">
          <a:blip r:embed="rId9">
            <a:alphaModFix/>
          </a:blip>
          <a:srcRect b="0" l="0" r="0" t="0"/>
          <a:stretch/>
        </p:blipFill>
        <p:spPr>
          <a:xfrm>
            <a:off x="517525" y="228600"/>
            <a:ext cx="854075" cy="854075"/>
          </a:xfrm>
          <a:prstGeom prst="rect">
            <a:avLst/>
          </a:prstGeom>
          <a:noFill/>
          <a:ln>
            <a:noFill/>
          </a:ln>
        </p:spPr>
      </p:pic>
      <p:pic>
        <p:nvPicPr>
          <p:cNvPr descr="tasa de utilidad icono gratis" id="275" name="Google Shape;275;p6"/>
          <p:cNvPicPr preferRelativeResize="0"/>
          <p:nvPr/>
        </p:nvPicPr>
        <p:blipFill rotWithShape="1">
          <a:blip r:embed="rId10">
            <a:alphaModFix/>
          </a:blip>
          <a:srcRect b="0" l="0" r="0" t="0"/>
          <a:stretch/>
        </p:blipFill>
        <p:spPr>
          <a:xfrm>
            <a:off x="3584575" y="103188"/>
            <a:ext cx="987425" cy="98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2021-05-27T05:07:36Z</dcterms:created>
  <dc:creator>diego trucios bustencia</dc:creator>
</cp:coreProperties>
</file>