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60" r:id="rId2"/>
    <p:sldMasterId id="2147483837" r:id="rId3"/>
    <p:sldMasterId id="2147483990" r:id="rId4"/>
    <p:sldMasterId id="2147484002" r:id="rId5"/>
  </p:sldMasterIdLst>
  <p:sldIdLst>
    <p:sldId id="266" r:id="rId6"/>
    <p:sldId id="282" r:id="rId7"/>
    <p:sldId id="268" r:id="rId8"/>
    <p:sldId id="269" r:id="rId9"/>
    <p:sldId id="271" r:id="rId10"/>
    <p:sldId id="280" r:id="rId1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559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02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4697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2324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793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5729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9103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6572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9642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48478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922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09618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83775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367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18249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36281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96971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03659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10728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141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8858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229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76844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72410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36049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08750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42744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96023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81493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90232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4157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85370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482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98734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68176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87083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38403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74179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37025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23231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099802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83272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24629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994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386226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721025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18334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41567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4775048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072926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22636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47093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816388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702977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13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16475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30473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899693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722711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8438565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719469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608435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88304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76931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891625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819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89816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712366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971691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47486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196831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983907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049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452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197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704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77259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5360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379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F0C7-4F44-421B-BA2E-769DFC1B590E}" type="datetimeFigureOut">
              <a:rPr lang="id-ID" smtClean="0"/>
              <a:t>25/09/2021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2523B1C-EDEC-4FC7-ACDC-C57CF72F52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666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4014" r:id="rId12"/>
    <p:sldLayoutId id="2147484015" r:id="rId13"/>
    <p:sldLayoutId id="2147484016" r:id="rId14"/>
    <p:sldLayoutId id="2147484017" r:id="rId15"/>
    <p:sldLayoutId id="21474840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is contains an image of: {{ pinTitle }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82580"/>
            <a:ext cx="9601196" cy="463641"/>
          </a:xfrm>
        </p:spPr>
        <p:txBody>
          <a:bodyPr>
            <a:normAutofit fontScale="90000"/>
          </a:bodyPr>
          <a:lstStyle/>
          <a:p>
            <a:r>
              <a:rPr lang="id-ID" dirty="0">
                <a:solidFill>
                  <a:schemeClr val="tx2">
                    <a:lumMod val="50000"/>
                  </a:schemeClr>
                </a:solidFill>
              </a:rPr>
              <a:t>B</a:t>
            </a:r>
            <a:r>
              <a:rPr lang="id-ID" dirty="0" smtClean="0">
                <a:solidFill>
                  <a:schemeClr val="tx2">
                    <a:lumMod val="50000"/>
                  </a:schemeClr>
                </a:solidFill>
              </a:rPr>
              <a:t>. Landasan Nilai-nilai Kristiani</a:t>
            </a:r>
            <a:endParaRPr lang="id-ID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136" y="2258924"/>
            <a:ext cx="9562640" cy="55507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3600" dirty="0" smtClean="0">
                <a:solidFill>
                  <a:schemeClr val="tx2">
                    <a:lumMod val="50000"/>
                  </a:schemeClr>
                </a:solidFill>
              </a:rPr>
              <a:t>Nilai-nilai Kristiani adalah seperangkat nilai dan panduan hidup yang didasarkan kepada kebenaran Alkitab dan berlaku kepada semua orang Kristen untuk menjadikan mereka pribadi yang dewasa dalam iman dan perilakunya. </a:t>
            </a:r>
          </a:p>
        </p:txBody>
      </p:sp>
    </p:spTree>
    <p:extLst>
      <p:ext uri="{BB962C8B-B14F-4D97-AF65-F5344CB8AC3E}">
        <p14:creationId xmlns:p14="http://schemas.microsoft.com/office/powerpoint/2010/main" val="22063099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.pinimg.com/564x/2b/0b/b8/2b0bb8cda6dee59f8221d20c308324d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82580"/>
            <a:ext cx="9601196" cy="463641"/>
          </a:xfrm>
        </p:spPr>
        <p:txBody>
          <a:bodyPr>
            <a:normAutofit fontScale="90000"/>
          </a:bodyPr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542361"/>
            <a:ext cx="9601196" cy="51546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2400" dirty="0" smtClean="0"/>
              <a:t>Beberapa nilai Kristiani yang terdapat dalam hati nurani manusia: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2400" dirty="0" smtClean="0"/>
              <a:t>Kebenaran (</a:t>
            </a:r>
            <a:r>
              <a:rPr lang="id-ID" sz="2400" i="1" dirty="0" smtClean="0"/>
              <a:t>Truth) </a:t>
            </a:r>
            <a:r>
              <a:rPr lang="id-ID" sz="2400" dirty="0" smtClean="0"/>
              <a:t>didasarkan kepada Alkitab, didalamnya terletak integritas, kejujuran, keselarasan perkataan dengan perbuatan (Mat 5:37)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2400" dirty="0" smtClean="0"/>
              <a:t>Kesalehan (</a:t>
            </a:r>
            <a:r>
              <a:rPr lang="id-ID" sz="2400" i="1" dirty="0" smtClean="0"/>
              <a:t>Righteousness) </a:t>
            </a:r>
            <a:r>
              <a:rPr lang="id-ID" sz="2400" dirty="0" smtClean="0"/>
              <a:t>adalah hubungan manusia dengan Tuhan, sebagai bentuk ketaatan (Ayub 29:4)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2400" dirty="0" smtClean="0"/>
              <a:t>Kekudusan (</a:t>
            </a:r>
            <a:r>
              <a:rPr lang="id-ID" sz="2400" i="1" dirty="0" smtClean="0"/>
              <a:t>Holiness) </a:t>
            </a:r>
            <a:r>
              <a:rPr lang="id-ID" sz="2400" dirty="0" smtClean="0"/>
              <a:t>adalah suatu bentuk kelayakan manusia dihadapan Tuhan, yang mencakup pikiran, perkataan dan perbuatan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291206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.pinimg.com/564x/46/88/92/468892d65d61506973a7cc119a1fd4d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06062"/>
            <a:ext cx="8911687" cy="167425"/>
          </a:xfrm>
        </p:spPr>
        <p:txBody>
          <a:bodyPr>
            <a:normAutofit fontScale="90000"/>
          </a:bodyPr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002535"/>
            <a:ext cx="8915400" cy="490868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d-ID" sz="3200" dirty="0" smtClean="0"/>
              <a:t>Kesetiaan (</a:t>
            </a:r>
            <a:r>
              <a:rPr lang="id-ID" sz="3200" i="1" dirty="0" smtClean="0"/>
              <a:t>Faithfulness) </a:t>
            </a:r>
            <a:r>
              <a:rPr lang="id-ID" sz="3200" dirty="0" smtClean="0"/>
              <a:t>bentuk kesetiaan kepada Allah, pasangan, gereja dan sesama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3200" dirty="0" smtClean="0"/>
              <a:t>Keutamaan (</a:t>
            </a:r>
            <a:r>
              <a:rPr lang="id-ID" sz="3200" i="1" dirty="0" smtClean="0"/>
              <a:t>Exellency) </a:t>
            </a:r>
            <a:r>
              <a:rPr lang="id-ID" sz="3200" dirty="0" smtClean="0"/>
              <a:t>yaitu semangat memberikan yang terbaik kepada Tuhan lewat persembahan dan ucapan syukur (Roma 12:1)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3200" dirty="0" smtClean="0"/>
              <a:t>Kasih (</a:t>
            </a:r>
            <a:r>
              <a:rPr lang="id-ID" sz="3200" i="1" dirty="0" smtClean="0"/>
              <a:t>Love) </a:t>
            </a:r>
            <a:r>
              <a:rPr lang="id-ID" sz="3200" dirty="0" smtClean="0"/>
              <a:t>bentuk tindakan nyata yaitu kesediaan menerima orang lain, mengampuni, berbagi dengan yang membutuhkan (Mat 27:37-39)</a:t>
            </a:r>
          </a:p>
          <a:p>
            <a:pPr>
              <a:buFont typeface="Wingdings" panose="05000000000000000000" pitchFamily="2" charset="2"/>
              <a:buChar char="Ø"/>
            </a:pP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216274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This contains an image of: {{ pinTitle }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7" y="0"/>
            <a:ext cx="121758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5617" y="193183"/>
            <a:ext cx="9868995" cy="1081825"/>
          </a:xfrm>
        </p:spPr>
        <p:txBody>
          <a:bodyPr>
            <a:normAutofit fontScale="90000"/>
          </a:bodyPr>
          <a:lstStyle/>
          <a:p>
            <a:r>
              <a:rPr lang="id-ID" dirty="0" smtClean="0">
                <a:solidFill>
                  <a:schemeClr val="tx2">
                    <a:lumMod val="50000"/>
                  </a:schemeClr>
                </a:solidFill>
              </a:rPr>
              <a:t>C. Perbedaan Nilai dan Norma dalam kehidupan sehari-hari</a:t>
            </a:r>
            <a:endParaRPr lang="id-ID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218" y="1551904"/>
            <a:ext cx="10963699" cy="530609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d-ID" sz="3600" dirty="0" smtClean="0">
                <a:solidFill>
                  <a:schemeClr val="tx2">
                    <a:lumMod val="50000"/>
                  </a:schemeClr>
                </a:solidFill>
              </a:rPr>
              <a:t>Perbedaan nilai Kristiani dengan norma masyarakat:</a:t>
            </a:r>
          </a:p>
          <a:p>
            <a:pPr marL="742950" indent="-742950">
              <a:buAutoNum type="arabicPeriod"/>
            </a:pPr>
            <a:r>
              <a:rPr lang="id-ID" sz="3600" dirty="0" smtClean="0">
                <a:solidFill>
                  <a:schemeClr val="tx2">
                    <a:lumMod val="50000"/>
                  </a:schemeClr>
                </a:solidFill>
              </a:rPr>
              <a:t>Nilai Kristiani didasarkan kepada sesuatu yang benar, mulia, dan sesuai ajaran Alkitab, sedangkan norma ukuran yang dibuat manusia untuk menilai sesuatu wajar atau tidak</a:t>
            </a:r>
          </a:p>
          <a:p>
            <a:pPr marL="742950" indent="-742950">
              <a:buAutoNum type="arabicPeriod"/>
            </a:pPr>
            <a:r>
              <a:rPr lang="id-ID" sz="3600" dirty="0" smtClean="0">
                <a:solidFill>
                  <a:schemeClr val="tx2">
                    <a:lumMod val="50000"/>
                  </a:schemeClr>
                </a:solidFill>
              </a:rPr>
              <a:t>Nilai Kristiani berlaku secara universal bagi semua orang Kristen diseluruh dunia, sedangkan norma hanya berlaku di kelompok masyarakat tertentu</a:t>
            </a:r>
          </a:p>
        </p:txBody>
      </p:sp>
    </p:spTree>
    <p:extLst>
      <p:ext uri="{BB962C8B-B14F-4D97-AF65-F5344CB8AC3E}">
        <p14:creationId xmlns:p14="http://schemas.microsoft.com/office/powerpoint/2010/main" val="206115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lank paper with washi tape template vector | premium image by rawpixel.com / NingZk V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366533"/>
            <a:ext cx="8911687" cy="328926"/>
          </a:xfrm>
        </p:spPr>
        <p:txBody>
          <a:bodyPr>
            <a:normAutofit fontScale="90000"/>
          </a:bodyPr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006" y="1641512"/>
            <a:ext cx="10654606" cy="42697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3200" dirty="0" smtClean="0"/>
              <a:t>3. Nilai Kristiani bersifat mutlak karena standarnya adalah Alkitab, sedangkan norma bersifat relatif karena disesuaikan dengan situasi dan kesepakatan masyarakat setempat</a:t>
            </a:r>
          </a:p>
          <a:p>
            <a:pPr marL="0" indent="0">
              <a:buNone/>
            </a:pPr>
            <a:r>
              <a:rPr lang="id-ID" sz="3200" dirty="0" smtClean="0"/>
              <a:t>4. Sanksi yang diterima ketika melanggar nilai Kristiani adalah dari Tuhan dan sesama, sedangkan norma biasanya diberikan sanksi oleh kelompok masyarakat tertentu saja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207811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Fondos Para WORD | Libreta De Apuntes, Fondos De Wo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28"/>
            <a:ext cx="12192000" cy="685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026" y="1641514"/>
            <a:ext cx="8596668" cy="656823"/>
          </a:xfrm>
        </p:spPr>
        <p:txBody>
          <a:bodyPr>
            <a:normAutofit/>
          </a:bodyPr>
          <a:lstStyle/>
          <a:p>
            <a:r>
              <a:rPr lang="id-ID" dirty="0" smtClean="0"/>
              <a:t>Tugas Akhir Blok 2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522863"/>
            <a:ext cx="8596668" cy="582310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dirty="0" smtClean="0"/>
              <a:t>	</a:t>
            </a:r>
            <a:r>
              <a:rPr lang="id-ID" sz="3200" dirty="0" smtClean="0"/>
              <a:t>Buatlah </a:t>
            </a:r>
            <a:r>
              <a:rPr lang="id-ID" sz="3200" dirty="0" smtClean="0"/>
              <a:t>sebuah hasil karya dari kesembilan buah Roh (Galatia 5:22-23). Hasil karya dibuat dikertas gambar atau sejenisnya, warnai dan desain (kaligrafi) semenarik mungkin, foto dan upload di LMS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216698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2_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5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1442</TotalTime>
  <Words>275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Arial</vt:lpstr>
      <vt:lpstr>Century Gothic</vt:lpstr>
      <vt:lpstr>Gill Sans MT</vt:lpstr>
      <vt:lpstr>Impact</vt:lpstr>
      <vt:lpstr>Trebuchet MS</vt:lpstr>
      <vt:lpstr>Wingdings</vt:lpstr>
      <vt:lpstr>Wingdings 3</vt:lpstr>
      <vt:lpstr>1_Wisp</vt:lpstr>
      <vt:lpstr>2_Wisp</vt:lpstr>
      <vt:lpstr>Facet</vt:lpstr>
      <vt:lpstr>Badge</vt:lpstr>
      <vt:lpstr>Wisp</vt:lpstr>
      <vt:lpstr>B. Landasan Nilai-nilai Kristiani</vt:lpstr>
      <vt:lpstr>PowerPoint Presentation</vt:lpstr>
      <vt:lpstr>PowerPoint Presentation</vt:lpstr>
      <vt:lpstr>C. Perbedaan Nilai dan Norma dalam kehidupan sehari-hari</vt:lpstr>
      <vt:lpstr>PowerPoint Presentation</vt:lpstr>
      <vt:lpstr>Tugas Akhir Blok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Allah Membentuk Keluarga</dc:title>
  <dc:creator>Windows User</dc:creator>
  <cp:lastModifiedBy>unbk</cp:lastModifiedBy>
  <cp:revision>112</cp:revision>
  <dcterms:created xsi:type="dcterms:W3CDTF">2018-07-24T11:46:31Z</dcterms:created>
  <dcterms:modified xsi:type="dcterms:W3CDTF">2021-09-25T02:10:21Z</dcterms:modified>
</cp:coreProperties>
</file>