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  <p:sldMasterId id="2147483760" r:id="rId2"/>
    <p:sldMasterId id="2147483948" r:id="rId3"/>
    <p:sldMasterId id="2147483960" r:id="rId4"/>
    <p:sldMasterId id="2147483990" r:id="rId5"/>
  </p:sldMasterIdLst>
  <p:sldIdLst>
    <p:sldId id="257" r:id="rId6"/>
    <p:sldId id="309" r:id="rId7"/>
    <p:sldId id="258" r:id="rId8"/>
    <p:sldId id="308" r:id="rId9"/>
    <p:sldId id="259" r:id="rId10"/>
    <p:sldId id="261" r:id="rId11"/>
    <p:sldId id="262" r:id="rId1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612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pPr/>
              <a:t>11/09/2021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2523B1C-EDEC-4FC7-ACDC-C57CF72F523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5597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pPr/>
              <a:t>11/09/2021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2523B1C-EDEC-4FC7-ACDC-C57CF72F523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3027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pPr/>
              <a:t>11/09/2021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2523B1C-EDEC-4FC7-ACDC-C57CF72F523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4697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pPr/>
              <a:t>11/09/2021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2523B1C-EDEC-4FC7-ACDC-C57CF72F523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32324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pPr/>
              <a:t>11/09/2021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2523B1C-EDEC-4FC7-ACDC-C57CF72F523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793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pPr/>
              <a:t>11/09/2021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2523B1C-EDEC-4FC7-ACDC-C57CF72F523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157292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pPr/>
              <a:t>11/09/2021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23B1C-EDEC-4FC7-ACDC-C57CF72F523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39103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pPr/>
              <a:t>11/09/2021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23B1C-EDEC-4FC7-ACDC-C57CF72F523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265727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pPr/>
              <a:t>11/09/2021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2523B1C-EDEC-4FC7-ACDC-C57CF72F523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59642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pPr/>
              <a:t>11/09/2021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23B1C-EDEC-4FC7-ACDC-C57CF72F523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748478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pPr/>
              <a:t>11/09/2021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2523B1C-EDEC-4FC7-ACDC-C57CF72F523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9922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pPr/>
              <a:t>11/09/2021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23B1C-EDEC-4FC7-ACDC-C57CF72F523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609618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pPr/>
              <a:t>11/09/2021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2523B1C-EDEC-4FC7-ACDC-C57CF72F523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283775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pPr/>
              <a:t>11/09/2021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2523B1C-EDEC-4FC7-ACDC-C57CF72F523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8367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pPr/>
              <a:t>11/09/2021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23B1C-EDEC-4FC7-ACDC-C57CF72F523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418249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pPr/>
              <a:t>11/09/2021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23B1C-EDEC-4FC7-ACDC-C57CF72F523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36281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pPr/>
              <a:t>11/09/2021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23B1C-EDEC-4FC7-ACDC-C57CF72F523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896971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pPr/>
              <a:t>11/09/2021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2523B1C-EDEC-4FC7-ACDC-C57CF72F523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03659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pPr/>
              <a:t>11/09/2021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2523B1C-EDEC-4FC7-ACDC-C57CF72F523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310728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pPr/>
              <a:t>11/09/2021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2523B1C-EDEC-4FC7-ACDC-C57CF72F523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141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pPr/>
              <a:t>11/09/2021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2523B1C-EDEC-4FC7-ACDC-C57CF72F523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28858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pPr/>
              <a:t>11/09/2021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2523B1C-EDEC-4FC7-ACDC-C57CF72F523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2297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pPr/>
              <a:t>11/09/2021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2523B1C-EDEC-4FC7-ACDC-C57CF72F523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076844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pPr/>
              <a:t>11/09/2021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2523B1C-EDEC-4FC7-ACDC-C57CF72F523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072410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pPr/>
              <a:t>11/09/2021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23B1C-EDEC-4FC7-ACDC-C57CF72F523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036049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pPr/>
              <a:t>11/09/2021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23B1C-EDEC-4FC7-ACDC-C57CF72F523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208750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2BFF0C7-4F44-421B-BA2E-769DFC1B590E}" type="datetimeFigureOut">
              <a:rPr lang="id-ID" smtClean="0"/>
              <a:pPr/>
              <a:t>11/09/2021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23B1C-EDEC-4FC7-ACDC-C57CF72F523F}" type="slidenum">
              <a:rPr lang="id-ID" smtClean="0"/>
              <a:pPr/>
              <a:t>‹#›</a:t>
            </a:fld>
            <a:endParaRPr lang="id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6024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pPr/>
              <a:t>11/09/2021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23B1C-EDEC-4FC7-ACDC-C57CF72F523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407835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pPr/>
              <a:t>11/09/2021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23B1C-EDEC-4FC7-ACDC-C57CF72F523F}" type="slidenum">
              <a:rPr lang="id-ID" smtClean="0"/>
              <a:pPr/>
              <a:t>‹#›</a:t>
            </a:fld>
            <a:endParaRPr lang="id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15404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pPr/>
              <a:t>11/09/2021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23B1C-EDEC-4FC7-ACDC-C57CF72F523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3865442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pPr/>
              <a:t>11/09/2021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23B1C-EDEC-4FC7-ACDC-C57CF72F523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03629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pPr/>
              <a:t>11/09/2021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23B1C-EDEC-4FC7-ACDC-C57CF72F523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712801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pPr/>
              <a:t>11/09/2021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23B1C-EDEC-4FC7-ACDC-C57CF72F523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259135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pPr/>
              <a:t>11/09/2021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2523B1C-EDEC-4FC7-ACDC-C57CF72F523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9987343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pPr/>
              <a:t>11/09/2021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23B1C-EDEC-4FC7-ACDC-C57CF72F523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417031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pPr/>
              <a:t>11/09/2021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23B1C-EDEC-4FC7-ACDC-C57CF72F523F}" type="slidenum">
              <a:rPr lang="id-ID" smtClean="0"/>
              <a:pPr/>
              <a:t>‹#›</a:t>
            </a:fld>
            <a:endParaRPr lang="id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09025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pPr/>
              <a:t>11/09/2021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23B1C-EDEC-4FC7-ACDC-C57CF72F523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7761873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pPr/>
              <a:t>11/09/2021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23B1C-EDEC-4FC7-ACDC-C57CF72F523F}" type="slidenum">
              <a:rPr lang="id-ID" smtClean="0"/>
              <a:pPr/>
              <a:t>‹#›</a:t>
            </a:fld>
            <a:endParaRPr lang="id-ID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35738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pPr/>
              <a:t>11/09/2021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23B1C-EDEC-4FC7-ACDC-C57CF72F523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237430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pPr/>
              <a:t>11/09/2021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23B1C-EDEC-4FC7-ACDC-C57CF72F523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241558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pPr/>
              <a:t>11/09/2021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23B1C-EDEC-4FC7-ACDC-C57CF72F523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092737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pPr/>
              <a:t>11/09/2021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23B1C-EDEC-4FC7-ACDC-C57CF72F523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7803087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pPr/>
              <a:t>11/09/2021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23B1C-EDEC-4FC7-ACDC-C57CF72F523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7130730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pPr/>
              <a:t>11/09/2021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23B1C-EDEC-4FC7-ACDC-C57CF72F523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22816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pPr/>
              <a:t>11/09/2021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2523B1C-EDEC-4FC7-ACDC-C57CF72F523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1386226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pPr/>
              <a:t>11/09/2021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23B1C-EDEC-4FC7-ACDC-C57CF72F523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70148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pPr/>
              <a:t>11/09/2021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23B1C-EDEC-4FC7-ACDC-C57CF72F523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50001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pPr/>
              <a:t>11/09/2021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23B1C-EDEC-4FC7-ACDC-C57CF72F523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106656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pPr/>
              <a:t>11/09/2021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23B1C-EDEC-4FC7-ACDC-C57CF72F523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2525857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pPr/>
              <a:t>11/09/2021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23B1C-EDEC-4FC7-ACDC-C57CF72F523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479149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pPr/>
              <a:t>11/09/2021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2523B1C-EDEC-4FC7-ACDC-C57CF72F523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18827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pPr/>
              <a:t>11/09/2021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23B1C-EDEC-4FC7-ACDC-C57CF72F523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9011074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pPr/>
              <a:t>11/09/2021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2523B1C-EDEC-4FC7-ACDC-C57CF72F523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9091854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pPr/>
              <a:t>11/09/2021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2523B1C-EDEC-4FC7-ACDC-C57CF72F523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998609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pPr/>
              <a:t>11/09/2021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2523B1C-EDEC-4FC7-ACDC-C57CF72F523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9645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pPr/>
              <a:t>11/09/2021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23B1C-EDEC-4FC7-ACDC-C57CF72F523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216475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pPr/>
              <a:t>11/09/2021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23B1C-EDEC-4FC7-ACDC-C57CF72F523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3827246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pPr/>
              <a:t>11/09/2021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23B1C-EDEC-4FC7-ACDC-C57CF72F523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601645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pPr/>
              <a:t>11/09/2021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23B1C-EDEC-4FC7-ACDC-C57CF72F523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54428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pPr/>
              <a:t>11/09/2021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2523B1C-EDEC-4FC7-ACDC-C57CF72F523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2208217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pPr/>
              <a:t>11/09/2021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2523B1C-EDEC-4FC7-ACDC-C57CF72F523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23235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pPr/>
              <a:t>11/09/2021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2523B1C-EDEC-4FC7-ACDC-C57CF72F523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480491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pPr/>
              <a:t>11/09/2021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2523B1C-EDEC-4FC7-ACDC-C57CF72F523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7687265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pPr/>
              <a:t>11/09/2021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2523B1C-EDEC-4FC7-ACDC-C57CF72F523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800223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pPr/>
              <a:t>11/09/2021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2523B1C-EDEC-4FC7-ACDC-C57CF72F523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5646855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pPr/>
              <a:t>11/09/2021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23B1C-EDEC-4FC7-ACDC-C57CF72F523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57979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pPr/>
              <a:t>11/09/2021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23B1C-EDEC-4FC7-ACDC-C57CF72F523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898169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pPr/>
              <a:t>11/09/2021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23B1C-EDEC-4FC7-ACDC-C57CF72F523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4509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pPr/>
              <a:t>11/09/2021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23B1C-EDEC-4FC7-ACDC-C57CF72F523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54528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pPr/>
              <a:t>11/09/2021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2523B1C-EDEC-4FC7-ACDC-C57CF72F523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31976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slideLayout" Target="../slideLayouts/slideLayout67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6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56.xml"/><Relationship Id="rId16" Type="http://schemas.openxmlformats.org/officeDocument/2006/relationships/slideLayout" Target="../slideLayouts/slideLayout70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F0C7-4F44-421B-BA2E-769DFC1B590E}" type="datetimeFigureOut">
              <a:rPr lang="id-ID" smtClean="0"/>
              <a:pPr/>
              <a:t>11/09/2021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2523B1C-EDEC-4FC7-ACDC-C57CF72F523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7042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F0C7-4F44-421B-BA2E-769DFC1B590E}" type="datetimeFigureOut">
              <a:rPr lang="id-ID" smtClean="0"/>
              <a:pPr/>
              <a:t>11/09/2021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2523B1C-EDEC-4FC7-ACDC-C57CF72F523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772592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2BFF0C7-4F44-421B-BA2E-769DFC1B590E}" type="datetimeFigureOut">
              <a:rPr lang="id-ID" smtClean="0"/>
              <a:pPr/>
              <a:t>11/09/2021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2523B1C-EDEC-4FC7-ACDC-C57CF72F523F}" type="slidenum">
              <a:rPr lang="id-ID" smtClean="0"/>
              <a:pPr/>
              <a:t>‹#›</a:t>
            </a:fld>
            <a:endParaRPr lang="id-ID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201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F0C7-4F44-421B-BA2E-769DFC1B590E}" type="datetimeFigureOut">
              <a:rPr lang="id-ID" smtClean="0"/>
              <a:pPr/>
              <a:t>11/09/2021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23B1C-EDEC-4FC7-ACDC-C57CF72F523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60604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F0C7-4F44-421B-BA2E-769DFC1B590E}" type="datetimeFigureOut">
              <a:rPr lang="id-ID" smtClean="0"/>
              <a:pPr/>
              <a:t>11/09/2021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2523B1C-EDEC-4FC7-ACDC-C57CF72F523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9633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  <p:sldLayoutId id="2147484002" r:id="rId12"/>
    <p:sldLayoutId id="2147484003" r:id="rId13"/>
    <p:sldLayoutId id="2147484004" r:id="rId14"/>
    <p:sldLayoutId id="2147484005" r:id="rId15"/>
    <p:sldLayoutId id="21474840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.pinimg.com/564x/46/51/75/4651751f8b0ac05623d313dc9e60910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3176" y="180304"/>
            <a:ext cx="4968606" cy="4634067"/>
          </a:xfrm>
        </p:spPr>
        <p:txBody>
          <a:bodyPr>
            <a:noAutofit/>
          </a:bodyPr>
          <a:lstStyle/>
          <a:p>
            <a:r>
              <a:rPr lang="id-ID" sz="4400" b="1" dirty="0" smtClean="0"/>
              <a:t>BAB III</a:t>
            </a:r>
            <a:br>
              <a:rPr lang="id-ID" sz="4400" b="1" dirty="0" smtClean="0"/>
            </a:br>
            <a:r>
              <a:rPr lang="id-ID" sz="4400" b="1" dirty="0" smtClean="0"/>
              <a:t>NILAI-NILAI KRISTIANI DAN NORMA MASYARAKAT</a:t>
            </a:r>
            <a:endParaRPr lang="id-ID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8840" y="0"/>
            <a:ext cx="1492326" cy="5371384"/>
          </a:xfrm>
        </p:spPr>
        <p:txBody>
          <a:bodyPr>
            <a:normAutofit/>
          </a:bodyPr>
          <a:lstStyle/>
          <a:p>
            <a:pPr algn="l"/>
            <a:endParaRPr lang="id-ID" sz="3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68649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This contains an image of: {{ pinTitle }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160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ctangle leafy Memphis frame vector | premium image by rawpixel.com / nunn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18630"/>
            <a:ext cx="12192000" cy="5139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8446" y="551966"/>
            <a:ext cx="7772400" cy="814124"/>
          </a:xfrm>
        </p:spPr>
        <p:txBody>
          <a:bodyPr>
            <a:noAutofit/>
          </a:bodyPr>
          <a:lstStyle/>
          <a:p>
            <a:r>
              <a:rPr lang="en-US" sz="2800" dirty="0" smtClean="0"/>
              <a:t>A. </a:t>
            </a:r>
            <a:r>
              <a:rPr lang="id-ID" sz="2800" dirty="0" smtClean="0"/>
              <a:t>Pengertian </a:t>
            </a:r>
            <a:r>
              <a:rPr lang="id-ID" sz="2800" dirty="0"/>
              <a:t>Nilai dan Norma</a:t>
            </a:r>
            <a:br>
              <a:rPr lang="id-ID" sz="2800" dirty="0"/>
            </a:br>
            <a:endParaRPr lang="id-ID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2423711"/>
            <a:ext cx="7772400" cy="3925573"/>
          </a:xfrm>
        </p:spPr>
        <p:txBody>
          <a:bodyPr>
            <a:normAutofit/>
          </a:bodyPr>
          <a:lstStyle/>
          <a:p>
            <a:pPr marL="514350" indent="-514350" algn="l">
              <a:buAutoNum type="arabicPeriod"/>
            </a:pPr>
            <a:r>
              <a:rPr lang="id-ID" sz="3200" dirty="0" smtClean="0"/>
              <a:t>Nilai </a:t>
            </a:r>
            <a:endParaRPr lang="id-ID" sz="3200" dirty="0" smtClean="0"/>
          </a:p>
          <a:p>
            <a:pPr algn="l"/>
            <a:r>
              <a:rPr lang="id-ID" sz="3200" dirty="0" smtClean="0">
                <a:solidFill>
                  <a:schemeClr val="tx1"/>
                </a:solidFill>
              </a:rPr>
              <a:t>a. Pengertian Nilai</a:t>
            </a:r>
          </a:p>
          <a:p>
            <a:pPr algn="l"/>
            <a:r>
              <a:rPr lang="id-ID" sz="3200" dirty="0" smtClean="0">
                <a:solidFill>
                  <a:schemeClr val="tx1"/>
                </a:solidFill>
              </a:rPr>
              <a:t>Nilai adalah sesuatu yang berharga dan bermutu  dan dianut oleh seseorang atau sekelompok masyarakat yang biasanya dapat dijadikan landasan, alasan atau motivasi untuk bertindak. </a:t>
            </a:r>
          </a:p>
        </p:txBody>
      </p:sp>
    </p:spTree>
    <p:extLst>
      <p:ext uri="{BB962C8B-B14F-4D97-AF65-F5344CB8AC3E}">
        <p14:creationId xmlns:p14="http://schemas.microsoft.com/office/powerpoint/2010/main" val="92736785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ern leaf black frame psd | free image by rawpixel.com / Nunn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37486"/>
          </a:xfrm>
        </p:spPr>
        <p:txBody>
          <a:bodyPr>
            <a:normAutofit fontScale="90000"/>
          </a:bodyPr>
          <a:lstStyle/>
          <a:p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24128" y="618186"/>
            <a:ext cx="9001221" cy="5691174"/>
          </a:xfrm>
        </p:spPr>
        <p:txBody>
          <a:bodyPr/>
          <a:lstStyle/>
          <a:p>
            <a:pPr marL="0" indent="0">
              <a:buNone/>
            </a:pPr>
            <a:r>
              <a:rPr lang="id-ID" sz="3600" dirty="0"/>
              <a:t>Nilai digunakan untuk menilai dan menentukan apakah sesuatu itu dapat dikatakan baik atau buruk, nilai terbentuk sejak kecil dan diperoleh melalui hubungan dengan orang-orang disekitarnya mulai dari keluarga sampai lingkungan sekitar. 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4493408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s://i.pinimg.com/564x/1e/e5/bf/1ee5bfb3c6fc839ef31addb8559f35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4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Pink leaf pattern on marble textured background | premium image by rawpixel.com / NingZk V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47450"/>
            <a:ext cx="12192000" cy="591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128790"/>
            <a:ext cx="9720072" cy="115909"/>
          </a:xfrm>
        </p:spPr>
        <p:txBody>
          <a:bodyPr>
            <a:normAutofit fontScale="90000"/>
          </a:bodyPr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360609"/>
            <a:ext cx="7987670" cy="5948752"/>
          </a:xfrm>
        </p:spPr>
        <p:txBody>
          <a:bodyPr>
            <a:normAutofit fontScale="92500" lnSpcReduction="10000"/>
          </a:bodyPr>
          <a:lstStyle/>
          <a:p>
            <a:r>
              <a:rPr lang="id-ID" sz="3600" dirty="0" smtClean="0">
                <a:solidFill>
                  <a:srgbClr val="002060"/>
                </a:solidFill>
              </a:rPr>
              <a:t>b. Sifat-sifat Nilai</a:t>
            </a:r>
          </a:p>
          <a:p>
            <a:r>
              <a:rPr lang="id-ID" sz="3600" dirty="0" smtClean="0">
                <a:solidFill>
                  <a:srgbClr val="002060"/>
                </a:solidFill>
              </a:rPr>
              <a:t>Menurut Bambang Daroeso sifat-sifat nilai adalah: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002060"/>
                </a:solidFill>
              </a:rPr>
              <a:t>1. </a:t>
            </a:r>
            <a:r>
              <a:rPr lang="id-ID" sz="3600" dirty="0" smtClean="0">
                <a:solidFill>
                  <a:srgbClr val="002060"/>
                </a:solidFill>
              </a:rPr>
              <a:t>Bersifat </a:t>
            </a:r>
            <a:r>
              <a:rPr lang="id-ID" sz="3600" dirty="0" smtClean="0">
                <a:solidFill>
                  <a:srgbClr val="002060"/>
                </a:solidFill>
              </a:rPr>
              <a:t>realitas abstrak artinya nilai tidak dapat dilihat oleh indra, yang dapat diamati adalah objek yang memiliki nilai tersebut. </a:t>
            </a:r>
          </a:p>
          <a:p>
            <a:pPr marL="0" indent="0">
              <a:buNone/>
            </a:pPr>
            <a:r>
              <a:rPr lang="id-ID" sz="3600" dirty="0" smtClean="0">
                <a:solidFill>
                  <a:srgbClr val="002060"/>
                </a:solidFill>
              </a:rPr>
              <a:t>Contoh: Nilai kejujuran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002060"/>
                </a:solidFill>
              </a:rPr>
              <a:t>2. </a:t>
            </a:r>
            <a:r>
              <a:rPr lang="id-ID" sz="3600" dirty="0" smtClean="0">
                <a:solidFill>
                  <a:srgbClr val="002060"/>
                </a:solidFill>
              </a:rPr>
              <a:t>Bersifat </a:t>
            </a:r>
            <a:r>
              <a:rPr lang="id-ID" sz="3600" dirty="0" smtClean="0">
                <a:solidFill>
                  <a:srgbClr val="002060"/>
                </a:solidFill>
              </a:rPr>
              <a:t>Normatif artinya nilai mengandung harapan, cita-cita dan suatu keharusan sehingga memiliki nilai ideal. </a:t>
            </a:r>
          </a:p>
          <a:p>
            <a:pPr marL="0" indent="0">
              <a:buNone/>
            </a:pPr>
            <a:r>
              <a:rPr lang="id-ID" sz="3600" dirty="0" smtClean="0">
                <a:solidFill>
                  <a:srgbClr val="002060"/>
                </a:solidFill>
              </a:rPr>
              <a:t>Contoh: semua orang berharap mendapatkan keadilan</a:t>
            </a:r>
          </a:p>
          <a:p>
            <a:endParaRPr lang="id-ID" sz="3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4378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150+ mesmerizing watercolor background textures: free &amp; premium - The Design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87362"/>
          </a:xfrm>
        </p:spPr>
        <p:txBody>
          <a:bodyPr>
            <a:normAutofit fontScale="90000"/>
          </a:bodyPr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3. </a:t>
            </a:r>
            <a:r>
              <a:rPr lang="id-ID" sz="2800" dirty="0" smtClean="0"/>
              <a:t>Nilai </a:t>
            </a:r>
            <a:r>
              <a:rPr lang="id-ID" sz="2800" dirty="0" smtClean="0"/>
              <a:t>adalah daya dorong atau motivator, sedangkan manusia merupakan pendukung nilai dan manusia bertindak berdasarkan nilai yang diyakini. </a:t>
            </a:r>
          </a:p>
          <a:p>
            <a:pPr marL="0" indent="0">
              <a:buNone/>
            </a:pPr>
            <a:r>
              <a:rPr lang="id-ID" sz="2800" dirty="0" smtClean="0"/>
              <a:t>Contoh: Nilai ketakwaan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3602006744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Gold frame with leaf on beige background vector | premium image by rawpixel.com / marinemy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0"/>
            <a:ext cx="9601196" cy="196947"/>
          </a:xfrm>
        </p:spPr>
        <p:txBody>
          <a:bodyPr>
            <a:normAutofit fontScale="90000"/>
          </a:bodyPr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4896" y="661182"/>
            <a:ext cx="7435717" cy="55593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2400" dirty="0" smtClean="0">
                <a:solidFill>
                  <a:schemeClr val="tx2">
                    <a:lumMod val="50000"/>
                  </a:schemeClr>
                </a:solidFill>
              </a:rPr>
              <a:t>c. Jenis-jenis nilai menurut Filsafat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d-ID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id-ID" sz="2400" dirty="0" smtClean="0">
                <a:solidFill>
                  <a:schemeClr val="tx2">
                    <a:lumMod val="50000"/>
                  </a:schemeClr>
                </a:solidFill>
              </a:rPr>
              <a:t>Nilai logika adalah nilai benar dan salah. </a:t>
            </a:r>
          </a:p>
          <a:p>
            <a:pPr marL="0" indent="0">
              <a:buNone/>
            </a:pPr>
            <a:r>
              <a:rPr lang="id-ID" sz="2400" dirty="0" smtClean="0">
                <a:solidFill>
                  <a:schemeClr val="tx2">
                    <a:lumMod val="50000"/>
                  </a:schemeClr>
                </a:solidFill>
              </a:rPr>
              <a:t>Contoh: seseorang yang menjawab pertanyaan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d-ID" sz="2400" dirty="0" smtClean="0">
                <a:solidFill>
                  <a:schemeClr val="tx2">
                    <a:lumMod val="50000"/>
                  </a:schemeClr>
                </a:solidFill>
              </a:rPr>
              <a:t>Nilai Estetika adalah nilai yanag menyangkut tentang keindahan. </a:t>
            </a:r>
          </a:p>
          <a:p>
            <a:pPr marL="0" indent="0">
              <a:buNone/>
            </a:pPr>
            <a:r>
              <a:rPr lang="id-ID" sz="2400" dirty="0" smtClean="0">
                <a:solidFill>
                  <a:schemeClr val="tx2">
                    <a:lumMod val="50000"/>
                  </a:schemeClr>
                </a:solidFill>
              </a:rPr>
              <a:t>Contoh: saat melihat pemandangan, pertunjukan dll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d-ID" sz="2400" dirty="0" smtClean="0">
                <a:solidFill>
                  <a:schemeClr val="tx2">
                    <a:lumMod val="50000"/>
                  </a:schemeClr>
                </a:solidFill>
              </a:rPr>
              <a:t>Nilai Etika Moral adalah nilai yang menentukan baik atau buruknya kelakuan manusia. </a:t>
            </a:r>
          </a:p>
          <a:p>
            <a:pPr marL="0" indent="0">
              <a:buNone/>
            </a:pPr>
            <a:r>
              <a:rPr lang="id-ID" sz="2400" dirty="0" smtClean="0">
                <a:solidFill>
                  <a:schemeClr val="tx2">
                    <a:lumMod val="50000"/>
                  </a:schemeClr>
                </a:solidFill>
              </a:rPr>
              <a:t>Contoh: baik dan jahat</a:t>
            </a:r>
            <a:endParaRPr lang="id-ID" sz="2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93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This contains an image of: {{ pinTitle }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03032"/>
            <a:ext cx="8911687" cy="180304"/>
          </a:xfrm>
        </p:spPr>
        <p:txBody>
          <a:bodyPr>
            <a:normAutofit fontScale="90000"/>
          </a:bodyPr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750" y="1057618"/>
            <a:ext cx="8549090" cy="485360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id-ID" sz="3200" dirty="0" smtClean="0"/>
              <a:t>Sedangkan jenis-jenis nilai menurut Notonegoro adalah: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d-ID" sz="3200" dirty="0" smtClean="0"/>
              <a:t>Nilai material yaitu segala sesuatu yang berguna bagi kehidupan jasmani manusia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d-ID" sz="3200" dirty="0" smtClean="0"/>
              <a:t>Nilai vital yaitu segala sesuatu yang berguna bagi manusia agar dapat beraktivitas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d-ID" sz="3200" dirty="0" smtClean="0"/>
              <a:t>Nilai kerohanian yaitu segala sesuatu yang berguna bagi rohani manusia</a:t>
            </a:r>
          </a:p>
        </p:txBody>
      </p:sp>
    </p:spTree>
    <p:extLst>
      <p:ext uri="{BB962C8B-B14F-4D97-AF65-F5344CB8AC3E}">
        <p14:creationId xmlns:p14="http://schemas.microsoft.com/office/powerpoint/2010/main" val="108878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2_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3.xml><?xml version="1.0" encoding="utf-8"?>
<a:theme xmlns:a="http://schemas.openxmlformats.org/drawingml/2006/main" name="2_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1455</TotalTime>
  <Words>257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7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Tw Cen MT</vt:lpstr>
      <vt:lpstr>Tw Cen MT Condensed</vt:lpstr>
      <vt:lpstr>Wingdings</vt:lpstr>
      <vt:lpstr>Wingdings 3</vt:lpstr>
      <vt:lpstr>1_Wisp</vt:lpstr>
      <vt:lpstr>2_Wisp</vt:lpstr>
      <vt:lpstr>2_Integral</vt:lpstr>
      <vt:lpstr>Office Theme</vt:lpstr>
      <vt:lpstr>Wisp</vt:lpstr>
      <vt:lpstr>BAB III NILAI-NILAI KRISTIANI DAN NORMA MASYARAKAT</vt:lpstr>
      <vt:lpstr>A. Pengertian Nilai dan Norma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Allah Membentuk Keluarga</dc:title>
  <dc:creator>Windows User</dc:creator>
  <cp:lastModifiedBy>unbk</cp:lastModifiedBy>
  <cp:revision>114</cp:revision>
  <dcterms:created xsi:type="dcterms:W3CDTF">2018-07-24T11:46:31Z</dcterms:created>
  <dcterms:modified xsi:type="dcterms:W3CDTF">2021-09-11T06:21:57Z</dcterms:modified>
</cp:coreProperties>
</file>