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80" r:id="rId3"/>
    <p:sldId id="256" r:id="rId4"/>
    <p:sldId id="285" r:id="rId5"/>
    <p:sldId id="281" r:id="rId6"/>
    <p:sldId id="282" r:id="rId7"/>
    <p:sldId id="283" r:id="rId8"/>
    <p:sldId id="304" r:id="rId9"/>
    <p:sldId id="305" r:id="rId10"/>
    <p:sldId id="306" r:id="rId11"/>
    <p:sldId id="284" r:id="rId12"/>
    <p:sldId id="286" r:id="rId13"/>
    <p:sldId id="288" r:id="rId14"/>
    <p:sldId id="308" r:id="rId15"/>
    <p:sldId id="287" r:id="rId16"/>
    <p:sldId id="307" r:id="rId17"/>
    <p:sldId id="290" r:id="rId18"/>
    <p:sldId id="291" r:id="rId19"/>
    <p:sldId id="292" r:id="rId20"/>
    <p:sldId id="293" r:id="rId21"/>
    <p:sldId id="295" r:id="rId22"/>
    <p:sldId id="296" r:id="rId23"/>
    <p:sldId id="297" r:id="rId24"/>
    <p:sldId id="299" r:id="rId25"/>
    <p:sldId id="300" r:id="rId26"/>
    <p:sldId id="301" r:id="rId27"/>
    <p:sldId id="298" r:id="rId28"/>
    <p:sldId id="302" r:id="rId29"/>
    <p:sldId id="289" r:id="rId30"/>
    <p:sldId id="30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61"/>
    <p:restoredTop sz="81515"/>
  </p:normalViewPr>
  <p:slideViewPr>
    <p:cSldViewPr snapToGrid="0" snapToObjects="1">
      <p:cViewPr varScale="1">
        <p:scale>
          <a:sx n="76" d="100"/>
          <a:sy n="76"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56117-7894-1048-B4EA-91B3898FDA69}" type="datetimeFigureOut">
              <a:rPr lang="en-US" smtClean="0"/>
              <a:t>9/17/21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517BD-6987-E149-A911-CB80011BEA63}" type="slidenum">
              <a:rPr lang="en-US" smtClean="0"/>
              <a:t>‹#›</a:t>
            </a:fld>
            <a:endParaRPr lang="en-US"/>
          </a:p>
        </p:txBody>
      </p:sp>
    </p:spTree>
    <p:extLst>
      <p:ext uri="{BB962C8B-B14F-4D97-AF65-F5344CB8AC3E}">
        <p14:creationId xmlns:p14="http://schemas.microsoft.com/office/powerpoint/2010/main" val="192401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1</a:t>
            </a:fld>
            <a:endParaRPr lang="en-US"/>
          </a:p>
        </p:txBody>
      </p:sp>
    </p:spTree>
    <p:extLst>
      <p:ext uri="{BB962C8B-B14F-4D97-AF65-F5344CB8AC3E}">
        <p14:creationId xmlns:p14="http://schemas.microsoft.com/office/powerpoint/2010/main" val="282696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E8A5F-9D2F-8E4B-A208-B8E57E8D94B3}" type="slidenum">
              <a:rPr lang="en-US" smtClean="0"/>
              <a:t>2</a:t>
            </a:fld>
            <a:endParaRPr lang="en-US"/>
          </a:p>
        </p:txBody>
      </p:sp>
    </p:spTree>
    <p:extLst>
      <p:ext uri="{BB962C8B-B14F-4D97-AF65-F5344CB8AC3E}">
        <p14:creationId xmlns:p14="http://schemas.microsoft.com/office/powerpoint/2010/main" val="10370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C517BD-6987-E149-A911-CB80011BEA63}" type="slidenum">
              <a:rPr lang="en-US" smtClean="0"/>
              <a:t>17</a:t>
            </a:fld>
            <a:endParaRPr lang="en-US"/>
          </a:p>
        </p:txBody>
      </p:sp>
    </p:spTree>
    <p:extLst>
      <p:ext uri="{BB962C8B-B14F-4D97-AF65-F5344CB8AC3E}">
        <p14:creationId xmlns:p14="http://schemas.microsoft.com/office/powerpoint/2010/main" val="35746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US Public Health Service Syphilis Study at </a:t>
            </a:r>
            <a:r>
              <a:rPr lang="en-US" dirty="0" err="1"/>
              <a:t>Tuskeegee</a:t>
            </a:r>
            <a:r>
              <a:rPr lang="en-US" dirty="0"/>
              <a:t> (3) – which, in 1932, set out with the “best of intentions” to learn about the natural history of syphilis among black men in hopes of justifying a treatment program for them – Canadian researchers used Aboriginal children in residential schools to learn about malnutrition. </a:t>
            </a:r>
          </a:p>
          <a:p>
            <a:endParaRPr lang="en-US" dirty="0"/>
          </a:p>
          <a:p>
            <a:r>
              <a:rPr lang="en-US" dirty="0"/>
              <a:t>From https://</a:t>
            </a:r>
            <a:r>
              <a:rPr lang="en-US" dirty="0" err="1"/>
              <a:t>www.ncbi.nlm.nih.gov</a:t>
            </a:r>
            <a:r>
              <a:rPr lang="en-US" dirty="0"/>
              <a:t>/</a:t>
            </a:r>
            <a:r>
              <a:rPr lang="en-US" dirty="0" err="1"/>
              <a:t>pmc</a:t>
            </a:r>
            <a:r>
              <a:rPr lang="en-US" dirty="0"/>
              <a:t>/articles/PMC3941673/pdf/pch19064.pdf</a:t>
            </a:r>
          </a:p>
          <a:p>
            <a:endParaRPr lang="en-US" dirty="0"/>
          </a:p>
          <a:p>
            <a:endParaRPr lang="en-US" dirty="0"/>
          </a:p>
        </p:txBody>
      </p:sp>
      <p:sp>
        <p:nvSpPr>
          <p:cNvPr id="4" name="Slide Number Placeholder 3"/>
          <p:cNvSpPr>
            <a:spLocks noGrp="1"/>
          </p:cNvSpPr>
          <p:nvPr>
            <p:ph type="sldNum" sz="quarter" idx="5"/>
          </p:nvPr>
        </p:nvSpPr>
        <p:spPr/>
        <p:txBody>
          <a:bodyPr/>
          <a:lstStyle/>
          <a:p>
            <a:fld id="{04C517BD-6987-E149-A911-CB80011BEA63}" type="slidenum">
              <a:rPr lang="en-US" smtClean="0"/>
              <a:t>18</a:t>
            </a:fld>
            <a:endParaRPr lang="en-US"/>
          </a:p>
        </p:txBody>
      </p:sp>
    </p:spTree>
    <p:extLst>
      <p:ext uri="{BB962C8B-B14F-4D97-AF65-F5344CB8AC3E}">
        <p14:creationId xmlns:p14="http://schemas.microsoft.com/office/powerpoint/2010/main" val="140986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C517BD-6987-E149-A911-CB80011BEA63}" type="slidenum">
              <a:rPr lang="en-US" smtClean="0"/>
              <a:t>21</a:t>
            </a:fld>
            <a:endParaRPr lang="en-US"/>
          </a:p>
        </p:txBody>
      </p:sp>
    </p:spTree>
    <p:extLst>
      <p:ext uri="{BB962C8B-B14F-4D97-AF65-F5344CB8AC3E}">
        <p14:creationId xmlns:p14="http://schemas.microsoft.com/office/powerpoint/2010/main" val="325822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Nuremberg Code</a:t>
            </a:r>
            <a:r>
              <a:rPr lang="en-US" sz="1200" b="0" i="0" kern="1200" dirty="0">
                <a:solidFill>
                  <a:schemeClr val="tx1"/>
                </a:solidFill>
                <a:effectLst/>
                <a:latin typeface="+mn-lt"/>
                <a:ea typeface="+mn-ea"/>
                <a:cs typeface="+mn-cs"/>
              </a:rPr>
              <a:t> aimed to protect human subjects from enduring the kind of cruelty and exploitation the prisoners endured at concentration camps</a:t>
            </a:r>
            <a:endParaRPr lang="en-US" dirty="0"/>
          </a:p>
        </p:txBody>
      </p:sp>
      <p:sp>
        <p:nvSpPr>
          <p:cNvPr id="4" name="Slide Number Placeholder 3"/>
          <p:cNvSpPr>
            <a:spLocks noGrp="1"/>
          </p:cNvSpPr>
          <p:nvPr>
            <p:ph type="sldNum" sz="quarter" idx="5"/>
          </p:nvPr>
        </p:nvSpPr>
        <p:spPr/>
        <p:txBody>
          <a:bodyPr/>
          <a:lstStyle/>
          <a:p>
            <a:fld id="{04C517BD-6987-E149-A911-CB80011BEA63}" type="slidenum">
              <a:rPr lang="en-US" smtClean="0"/>
              <a:t>23</a:t>
            </a:fld>
            <a:endParaRPr lang="en-US"/>
          </a:p>
        </p:txBody>
      </p:sp>
    </p:spTree>
    <p:extLst>
      <p:ext uri="{BB962C8B-B14F-4D97-AF65-F5344CB8AC3E}">
        <p14:creationId xmlns:p14="http://schemas.microsoft.com/office/powerpoint/2010/main" val="134752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Saw-</a:t>
            </a:r>
            <a:r>
              <a:rPr lang="en-US" dirty="0" err="1"/>
              <a:t>vern</a:t>
            </a:r>
            <a:r>
              <a:rPr lang="en-US" dirty="0"/>
              <a:t>-tea!</a:t>
            </a:r>
          </a:p>
          <a:p>
            <a:endParaRPr lang="en-US" dirty="0"/>
          </a:p>
        </p:txBody>
      </p:sp>
      <p:sp>
        <p:nvSpPr>
          <p:cNvPr id="4" name="Slide Number Placeholder 3"/>
          <p:cNvSpPr>
            <a:spLocks noGrp="1"/>
          </p:cNvSpPr>
          <p:nvPr>
            <p:ph type="sldNum" sz="quarter" idx="5"/>
          </p:nvPr>
        </p:nvSpPr>
        <p:spPr/>
        <p:txBody>
          <a:bodyPr/>
          <a:lstStyle/>
          <a:p>
            <a:fld id="{04C517BD-6987-E149-A911-CB80011BEA63}" type="slidenum">
              <a:rPr lang="en-US" smtClean="0"/>
              <a:t>27</a:t>
            </a:fld>
            <a:endParaRPr lang="en-US"/>
          </a:p>
        </p:txBody>
      </p:sp>
    </p:spTree>
    <p:extLst>
      <p:ext uri="{BB962C8B-B14F-4D97-AF65-F5344CB8AC3E}">
        <p14:creationId xmlns:p14="http://schemas.microsoft.com/office/powerpoint/2010/main" val="85502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a:t>
            </a:r>
            <a:r>
              <a:rPr lang="en-US" dirty="0" err="1"/>
              <a:t>vern</a:t>
            </a:r>
            <a:r>
              <a:rPr lang="en-US" dirty="0"/>
              <a:t>-tea!</a:t>
            </a:r>
          </a:p>
        </p:txBody>
      </p:sp>
      <p:sp>
        <p:nvSpPr>
          <p:cNvPr id="4" name="Slide Number Placeholder 3"/>
          <p:cNvSpPr>
            <a:spLocks noGrp="1"/>
          </p:cNvSpPr>
          <p:nvPr>
            <p:ph type="sldNum" sz="quarter" idx="5"/>
          </p:nvPr>
        </p:nvSpPr>
        <p:spPr/>
        <p:txBody>
          <a:bodyPr/>
          <a:lstStyle/>
          <a:p>
            <a:fld id="{04C517BD-6987-E149-A911-CB80011BEA63}" type="slidenum">
              <a:rPr lang="en-US" smtClean="0"/>
              <a:t>28</a:t>
            </a:fld>
            <a:endParaRPr lang="en-US"/>
          </a:p>
        </p:txBody>
      </p:sp>
    </p:spTree>
    <p:extLst>
      <p:ext uri="{BB962C8B-B14F-4D97-AF65-F5344CB8AC3E}">
        <p14:creationId xmlns:p14="http://schemas.microsoft.com/office/powerpoint/2010/main" val="375358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EDAC-38D2-8B4A-9104-FC6111D92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67D8BC-51AC-1C41-81AF-58ADA22DB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76EE85-1143-B44F-B3B2-49A0DBB1FD0B}"/>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5" name="Footer Placeholder 4">
            <a:extLst>
              <a:ext uri="{FF2B5EF4-FFF2-40B4-BE49-F238E27FC236}">
                <a16:creationId xmlns:a16="http://schemas.microsoft.com/office/drawing/2014/main" id="{6BAA2C63-C113-4745-9F84-93081B62C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21E35-883B-C644-A53E-8A8A121DFF32}"/>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319388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5708-F319-EF40-8CA8-F3A54EE776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AD0F8-E57A-9F4D-9AB4-3AEB63EDE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1D084-6EA3-224F-8354-31113BB823B9}"/>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5" name="Footer Placeholder 4">
            <a:extLst>
              <a:ext uri="{FF2B5EF4-FFF2-40B4-BE49-F238E27FC236}">
                <a16:creationId xmlns:a16="http://schemas.microsoft.com/office/drawing/2014/main" id="{2A92E63F-41D9-BE45-9BA6-724C0EB13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7AEEC-30F5-CC4E-8191-165025070286}"/>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69129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E06EE-F1AD-454E-947D-EF9464B6F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597FD3-8A63-1E46-B01A-FA1226902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73773-4C51-BD48-877A-6483EA90E307}"/>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5" name="Footer Placeholder 4">
            <a:extLst>
              <a:ext uri="{FF2B5EF4-FFF2-40B4-BE49-F238E27FC236}">
                <a16:creationId xmlns:a16="http://schemas.microsoft.com/office/drawing/2014/main" id="{7D19BF46-F08A-0E44-BC51-393BFFE51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C2DCA-AFB2-7E49-9473-D6BE21034C60}"/>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4914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68F1-03CF-2E41-A23F-C05F78E9D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84FA74-DD58-7544-AE4B-DC50078B3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84E90-F2FD-5C4C-9219-DE55023DF16C}"/>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5" name="Footer Placeholder 4">
            <a:extLst>
              <a:ext uri="{FF2B5EF4-FFF2-40B4-BE49-F238E27FC236}">
                <a16:creationId xmlns:a16="http://schemas.microsoft.com/office/drawing/2014/main" id="{E37A93CB-EF19-A94A-9A1D-5BCE75D19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F0C1E-E5EF-B546-AB5B-828116CF37A7}"/>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290307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3C0C-40E4-6D4F-919A-2A851953F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4658B-F6A8-744A-B0EE-032E50EB2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C886B-D319-7646-9092-FB1D523200B4}"/>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5" name="Footer Placeholder 4">
            <a:extLst>
              <a:ext uri="{FF2B5EF4-FFF2-40B4-BE49-F238E27FC236}">
                <a16:creationId xmlns:a16="http://schemas.microsoft.com/office/drawing/2014/main" id="{EC884915-AEFF-8244-8B39-5368D602F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D9E32-7DAE-B547-9A3B-9644460293CF}"/>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175571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4347-B9E2-DF40-BB48-58BB07D1B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F35F3-A64D-0147-AFB4-B480D3D2E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1F5150-0FD4-8646-955D-E5CAF2A1C9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50405-4BF9-4A45-8535-0CF3C1A01FB2}"/>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6" name="Footer Placeholder 5">
            <a:extLst>
              <a:ext uri="{FF2B5EF4-FFF2-40B4-BE49-F238E27FC236}">
                <a16:creationId xmlns:a16="http://schemas.microsoft.com/office/drawing/2014/main" id="{44EF00E2-B9EE-A347-A198-28E67AD3A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9063-3BDA-EA45-8A16-7CE06A29992A}"/>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241145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A7DF-C7CC-2E4F-9DCF-A733C46C2D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B0CE9A-4C1B-904B-96AA-01BDBAE50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23441-3ABB-FC47-84CD-3B3162D66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87E380-7054-7C40-B7C5-5829BFB1A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4C0AE-1244-6449-AE23-8F3539824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A6D5A6-2BC2-BD43-A075-AF6AC7088039}"/>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8" name="Footer Placeholder 7">
            <a:extLst>
              <a:ext uri="{FF2B5EF4-FFF2-40B4-BE49-F238E27FC236}">
                <a16:creationId xmlns:a16="http://schemas.microsoft.com/office/drawing/2014/main" id="{36CB8800-5A08-F44A-8DE0-3D84B65F6A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EC12B-7FA9-B949-8BCE-25356DDF7373}"/>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126668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CCBD-3082-8643-9F78-9EDCFA54C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F4786-15EE-4343-962C-C14527FB721B}"/>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4" name="Footer Placeholder 3">
            <a:extLst>
              <a:ext uri="{FF2B5EF4-FFF2-40B4-BE49-F238E27FC236}">
                <a16:creationId xmlns:a16="http://schemas.microsoft.com/office/drawing/2014/main" id="{EC95A0ED-CE83-A64F-9DFA-001E10A9C6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71D338-CB7A-5045-A421-AF1E0C9BA066}"/>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385467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D1E224-A436-CD47-875D-D6B58CD02786}"/>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3" name="Footer Placeholder 2">
            <a:extLst>
              <a:ext uri="{FF2B5EF4-FFF2-40B4-BE49-F238E27FC236}">
                <a16:creationId xmlns:a16="http://schemas.microsoft.com/office/drawing/2014/main" id="{02922BD3-A28B-404A-8291-122EF6AABE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58C6A-E27C-B545-8F54-19980933C236}"/>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418182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B29B-6DAC-6E45-A596-EE1D44696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E887E8-1E5E-EE4E-9B8A-F8E20AB29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70460C-152E-6145-ABCF-7837C0EB9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A5A29-3713-D049-BB45-0C497CCB3A14}"/>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6" name="Footer Placeholder 5">
            <a:extLst>
              <a:ext uri="{FF2B5EF4-FFF2-40B4-BE49-F238E27FC236}">
                <a16:creationId xmlns:a16="http://schemas.microsoft.com/office/drawing/2014/main" id="{BCC1980E-F704-8E4B-AA12-4DEB07C7A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ECFC8-222C-3E4D-A2FA-968E800D7930}"/>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262896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0637-1007-2946-B4DD-E65C7D02D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874A73-B566-D447-9461-E2A7E0298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8C7EFA-7205-324B-9785-349354453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8DC7C-435C-464D-A310-3C715E090C20}"/>
              </a:ext>
            </a:extLst>
          </p:cNvPr>
          <p:cNvSpPr>
            <a:spLocks noGrp="1"/>
          </p:cNvSpPr>
          <p:nvPr>
            <p:ph type="dt" sz="half" idx="10"/>
          </p:nvPr>
        </p:nvSpPr>
        <p:spPr/>
        <p:txBody>
          <a:bodyPr/>
          <a:lstStyle/>
          <a:p>
            <a:fld id="{A34658D7-9735-6C46-9A66-A3A7E317545F}" type="datetimeFigureOut">
              <a:rPr lang="en-US" smtClean="0"/>
              <a:t>9/17/21</a:t>
            </a:fld>
            <a:endParaRPr lang="en-US"/>
          </a:p>
        </p:txBody>
      </p:sp>
      <p:sp>
        <p:nvSpPr>
          <p:cNvPr id="6" name="Footer Placeholder 5">
            <a:extLst>
              <a:ext uri="{FF2B5EF4-FFF2-40B4-BE49-F238E27FC236}">
                <a16:creationId xmlns:a16="http://schemas.microsoft.com/office/drawing/2014/main" id="{1E8D42F7-57DA-4C48-9214-637D8E25A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07EF1-AEDF-8540-9D5A-82EE9FB38C38}"/>
              </a:ext>
            </a:extLst>
          </p:cNvPr>
          <p:cNvSpPr>
            <a:spLocks noGrp="1"/>
          </p:cNvSpPr>
          <p:nvPr>
            <p:ph type="sldNum" sz="quarter" idx="12"/>
          </p:nvPr>
        </p:nvSpPr>
        <p:spPr/>
        <p:txBody>
          <a:bodyPr/>
          <a:lstStyle/>
          <a:p>
            <a:fld id="{C720F8CA-5299-604F-9E18-80EAFE24CAEB}" type="slidenum">
              <a:rPr lang="en-US" smtClean="0"/>
              <a:t>‹#›</a:t>
            </a:fld>
            <a:endParaRPr lang="en-US"/>
          </a:p>
        </p:txBody>
      </p:sp>
    </p:spTree>
    <p:extLst>
      <p:ext uri="{BB962C8B-B14F-4D97-AF65-F5344CB8AC3E}">
        <p14:creationId xmlns:p14="http://schemas.microsoft.com/office/powerpoint/2010/main" val="96602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14FCA-DB31-624A-8CCD-AE3154B68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D991B-A87C-1947-B99F-BF0CEC946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4FF97-2D93-544D-92CA-6B396AF39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658D7-9735-6C46-9A66-A3A7E317545F}" type="datetimeFigureOut">
              <a:rPr lang="en-US" smtClean="0"/>
              <a:t>9/17/21</a:t>
            </a:fld>
            <a:endParaRPr lang="en-US"/>
          </a:p>
        </p:txBody>
      </p:sp>
      <p:sp>
        <p:nvSpPr>
          <p:cNvPr id="5" name="Footer Placeholder 4">
            <a:extLst>
              <a:ext uri="{FF2B5EF4-FFF2-40B4-BE49-F238E27FC236}">
                <a16:creationId xmlns:a16="http://schemas.microsoft.com/office/drawing/2014/main" id="{5C7E782B-1C45-A14F-9942-FCE465B73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94A590-7689-7744-92DC-23474B5EA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0F8CA-5299-604F-9E18-80EAFE24CAEB}" type="slidenum">
              <a:rPr lang="en-US" smtClean="0"/>
              <a:t>‹#›</a:t>
            </a:fld>
            <a:endParaRPr lang="en-US"/>
          </a:p>
        </p:txBody>
      </p:sp>
    </p:spTree>
    <p:extLst>
      <p:ext uri="{BB962C8B-B14F-4D97-AF65-F5344CB8AC3E}">
        <p14:creationId xmlns:p14="http://schemas.microsoft.com/office/powerpoint/2010/main" val="136341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thics.gc.ca/eng/tcps2-eptc2_2018_chapter11-chapitre11.html#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yellkey.com/alo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532C-2ECB-4943-94A5-C9EAA98DD2E8}"/>
              </a:ext>
            </a:extLst>
          </p:cNvPr>
          <p:cNvSpPr>
            <a:spLocks noGrp="1"/>
          </p:cNvSpPr>
          <p:nvPr>
            <p:ph type="ctrTitle"/>
          </p:nvPr>
        </p:nvSpPr>
        <p:spPr/>
        <p:txBody>
          <a:bodyPr>
            <a:normAutofit/>
          </a:bodyPr>
          <a:lstStyle/>
          <a:p>
            <a:r>
              <a:rPr lang="en-US" dirty="0"/>
              <a:t>Experimental Design</a:t>
            </a:r>
          </a:p>
        </p:txBody>
      </p:sp>
      <p:sp>
        <p:nvSpPr>
          <p:cNvPr id="3" name="Subtitle 2">
            <a:extLst>
              <a:ext uri="{FF2B5EF4-FFF2-40B4-BE49-F238E27FC236}">
                <a16:creationId xmlns:a16="http://schemas.microsoft.com/office/drawing/2014/main" id="{635BF1C3-65AA-1041-B265-767B2EE5DAA9}"/>
              </a:ext>
            </a:extLst>
          </p:cNvPr>
          <p:cNvSpPr>
            <a:spLocks noGrp="1"/>
          </p:cNvSpPr>
          <p:nvPr>
            <p:ph type="subTitle" idx="1"/>
          </p:nvPr>
        </p:nvSpPr>
        <p:spPr/>
        <p:txBody>
          <a:bodyPr/>
          <a:lstStyle/>
          <a:p>
            <a:r>
              <a:rPr lang="en-US" dirty="0"/>
              <a:t>Corinne Riddell</a:t>
            </a:r>
          </a:p>
          <a:p>
            <a:r>
              <a:rPr lang="en-US" dirty="0"/>
              <a:t>September 17, 2021</a:t>
            </a:r>
          </a:p>
        </p:txBody>
      </p:sp>
    </p:spTree>
    <p:extLst>
      <p:ext uri="{BB962C8B-B14F-4D97-AF65-F5344CB8AC3E}">
        <p14:creationId xmlns:p14="http://schemas.microsoft.com/office/powerpoint/2010/main" val="116768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615D-67ED-B843-B9B5-88828C5CDDC7}"/>
              </a:ext>
            </a:extLst>
          </p:cNvPr>
          <p:cNvSpPr>
            <a:spLocks noGrp="1"/>
          </p:cNvSpPr>
          <p:nvPr>
            <p:ph type="title"/>
          </p:nvPr>
        </p:nvSpPr>
        <p:spPr/>
        <p:txBody>
          <a:bodyPr/>
          <a:lstStyle/>
          <a:p>
            <a:r>
              <a:rPr lang="en-US" dirty="0"/>
              <a:t>Benefits of experimental design</a:t>
            </a:r>
          </a:p>
        </p:txBody>
      </p:sp>
      <p:sp>
        <p:nvSpPr>
          <p:cNvPr id="3" name="Content Placeholder 2">
            <a:extLst>
              <a:ext uri="{FF2B5EF4-FFF2-40B4-BE49-F238E27FC236}">
                <a16:creationId xmlns:a16="http://schemas.microsoft.com/office/drawing/2014/main" id="{BA5E4CCF-C60A-074A-87A8-FA8E599E31FC}"/>
              </a:ext>
            </a:extLst>
          </p:cNvPr>
          <p:cNvSpPr>
            <a:spLocks noGrp="1"/>
          </p:cNvSpPr>
          <p:nvPr>
            <p:ph idx="1"/>
          </p:nvPr>
        </p:nvSpPr>
        <p:spPr/>
        <p:txBody>
          <a:bodyPr/>
          <a:lstStyle/>
          <a:p>
            <a:r>
              <a:rPr lang="en-US" dirty="0"/>
              <a:t>When individuals are randomized to exposure conditions, you can avoid the issue of </a:t>
            </a:r>
            <a:r>
              <a:rPr lang="en-US" b="1" dirty="0"/>
              <a:t>confounding</a:t>
            </a:r>
            <a:r>
              <a:rPr lang="en-US" dirty="0"/>
              <a:t> (or “</a:t>
            </a:r>
            <a:r>
              <a:rPr lang="en-US" b="1" dirty="0"/>
              <a:t>lurking variables</a:t>
            </a:r>
            <a:r>
              <a:rPr lang="en-US" dirty="0"/>
              <a:t>”)</a:t>
            </a:r>
          </a:p>
          <a:p>
            <a:pPr marL="0" indent="0">
              <a:buNone/>
            </a:pPr>
            <a:endParaRPr lang="en-US" dirty="0"/>
          </a:p>
          <a:p>
            <a:endParaRPr lang="en-US" dirty="0"/>
          </a:p>
        </p:txBody>
      </p:sp>
      <p:sp>
        <p:nvSpPr>
          <p:cNvPr id="4" name="TextBox 3">
            <a:extLst>
              <a:ext uri="{FF2B5EF4-FFF2-40B4-BE49-F238E27FC236}">
                <a16:creationId xmlns:a16="http://schemas.microsoft.com/office/drawing/2014/main" id="{7299676A-702C-A947-B3A1-C28B545BEB04}"/>
              </a:ext>
            </a:extLst>
          </p:cNvPr>
          <p:cNvSpPr txBox="1"/>
          <p:nvPr/>
        </p:nvSpPr>
        <p:spPr>
          <a:xfrm>
            <a:off x="8028432" y="4690751"/>
            <a:ext cx="2572512" cy="646331"/>
          </a:xfrm>
          <a:prstGeom prst="rect">
            <a:avLst/>
          </a:prstGeom>
          <a:noFill/>
        </p:spPr>
        <p:txBody>
          <a:bodyPr wrap="square" rtlCol="0">
            <a:spAutoFit/>
          </a:bodyPr>
          <a:lstStyle/>
          <a:p>
            <a:r>
              <a:rPr lang="en-US" dirty="0"/>
              <a:t>Flowering</a:t>
            </a:r>
          </a:p>
          <a:p>
            <a:endParaRPr lang="en-US" dirty="0"/>
          </a:p>
        </p:txBody>
      </p:sp>
      <p:sp>
        <p:nvSpPr>
          <p:cNvPr id="7" name="TextBox 6">
            <a:extLst>
              <a:ext uri="{FF2B5EF4-FFF2-40B4-BE49-F238E27FC236}">
                <a16:creationId xmlns:a16="http://schemas.microsoft.com/office/drawing/2014/main" id="{08DB16A9-80F7-9B4F-8591-51E5DE19945D}"/>
              </a:ext>
            </a:extLst>
          </p:cNvPr>
          <p:cNvSpPr txBox="1"/>
          <p:nvPr/>
        </p:nvSpPr>
        <p:spPr>
          <a:xfrm>
            <a:off x="3968496" y="4552252"/>
            <a:ext cx="2572512" cy="923330"/>
          </a:xfrm>
          <a:prstGeom prst="rect">
            <a:avLst/>
          </a:prstGeom>
          <a:noFill/>
        </p:spPr>
        <p:txBody>
          <a:bodyPr wrap="square" rtlCol="0">
            <a:spAutoFit/>
          </a:bodyPr>
          <a:lstStyle/>
          <a:p>
            <a:pPr algn="ctr"/>
            <a:r>
              <a:rPr lang="en-US" dirty="0"/>
              <a:t>Treatment condition (photo period + wavelength) </a:t>
            </a:r>
          </a:p>
        </p:txBody>
      </p:sp>
      <p:cxnSp>
        <p:nvCxnSpPr>
          <p:cNvPr id="9" name="Straight Arrow Connector 8">
            <a:extLst>
              <a:ext uri="{FF2B5EF4-FFF2-40B4-BE49-F238E27FC236}">
                <a16:creationId xmlns:a16="http://schemas.microsoft.com/office/drawing/2014/main" id="{D0EFE674-93EE-B840-BEC8-588EE7A108C3}"/>
              </a:ext>
            </a:extLst>
          </p:cNvPr>
          <p:cNvCxnSpPr>
            <a:cxnSpLocks/>
            <a:stCxn id="7" idx="3"/>
            <a:endCxn id="4" idx="1"/>
          </p:cNvCxnSpPr>
          <p:nvPr/>
        </p:nvCxnSpPr>
        <p:spPr>
          <a:xfrm>
            <a:off x="6541008" y="5013917"/>
            <a:ext cx="148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B2F911-2F5A-764A-A208-4385254B568A}"/>
              </a:ext>
            </a:extLst>
          </p:cNvPr>
          <p:cNvSpPr txBox="1"/>
          <p:nvPr/>
        </p:nvSpPr>
        <p:spPr>
          <a:xfrm>
            <a:off x="7119414" y="4647731"/>
            <a:ext cx="292068"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877406A6-037E-FC4C-907E-1DA37DE88ED5}"/>
              </a:ext>
            </a:extLst>
          </p:cNvPr>
          <p:cNvSpPr txBox="1"/>
          <p:nvPr/>
        </p:nvSpPr>
        <p:spPr>
          <a:xfrm>
            <a:off x="1463040" y="3429000"/>
            <a:ext cx="8302752" cy="923330"/>
          </a:xfrm>
          <a:prstGeom prst="rect">
            <a:avLst/>
          </a:prstGeom>
          <a:noFill/>
        </p:spPr>
        <p:txBody>
          <a:bodyPr wrap="square" rtlCol="0">
            <a:spAutoFit/>
          </a:bodyPr>
          <a:lstStyle/>
          <a:p>
            <a:r>
              <a:rPr lang="en-US" dirty="0"/>
              <a:t>With </a:t>
            </a:r>
            <a:r>
              <a:rPr lang="en-US" b="1" dirty="0"/>
              <a:t>experimental</a:t>
            </a:r>
            <a:r>
              <a:rPr lang="en-US" dirty="0"/>
              <a:t> data, the only thing that should affect whether a flower is treated is the randomization mechanism. Not other variables that increase/decrease the chance of flowering are also associated with the treatment the flower received </a:t>
            </a:r>
          </a:p>
        </p:txBody>
      </p:sp>
      <p:sp>
        <p:nvSpPr>
          <p:cNvPr id="13" name="TextBox 12">
            <a:extLst>
              <a:ext uri="{FF2B5EF4-FFF2-40B4-BE49-F238E27FC236}">
                <a16:creationId xmlns:a16="http://schemas.microsoft.com/office/drawing/2014/main" id="{DE6C7650-455C-4E41-A218-3D0C6841EB4A}"/>
              </a:ext>
            </a:extLst>
          </p:cNvPr>
          <p:cNvSpPr txBox="1"/>
          <p:nvPr/>
        </p:nvSpPr>
        <p:spPr>
          <a:xfrm>
            <a:off x="6541008" y="5841768"/>
            <a:ext cx="1743456" cy="369332"/>
          </a:xfrm>
          <a:prstGeom prst="rect">
            <a:avLst/>
          </a:prstGeom>
          <a:noFill/>
        </p:spPr>
        <p:txBody>
          <a:bodyPr wrap="square" rtlCol="0">
            <a:spAutoFit/>
          </a:bodyPr>
          <a:lstStyle/>
          <a:p>
            <a:r>
              <a:rPr lang="en-US" dirty="0"/>
              <a:t>Confounders</a:t>
            </a:r>
          </a:p>
        </p:txBody>
      </p:sp>
      <p:cxnSp>
        <p:nvCxnSpPr>
          <p:cNvPr id="14" name="Straight Arrow Connector 13">
            <a:extLst>
              <a:ext uri="{FF2B5EF4-FFF2-40B4-BE49-F238E27FC236}">
                <a16:creationId xmlns:a16="http://schemas.microsoft.com/office/drawing/2014/main" id="{CE9E7AD0-83E7-6E43-8722-9BC7CB1C87B2}"/>
              </a:ext>
            </a:extLst>
          </p:cNvPr>
          <p:cNvCxnSpPr>
            <a:cxnSpLocks/>
          </p:cNvCxnSpPr>
          <p:nvPr/>
        </p:nvCxnSpPr>
        <p:spPr>
          <a:xfrm flipV="1">
            <a:off x="7940040" y="5065768"/>
            <a:ext cx="600456" cy="96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2DD80F-9E6A-7F49-9C45-C44D94C49DEE}"/>
              </a:ext>
            </a:extLst>
          </p:cNvPr>
          <p:cNvCxnSpPr>
            <a:cxnSpLocks/>
            <a:stCxn id="13" idx="1"/>
            <a:endCxn id="7" idx="2"/>
          </p:cNvCxnSpPr>
          <p:nvPr/>
        </p:nvCxnSpPr>
        <p:spPr>
          <a:xfrm flipH="1" flipV="1">
            <a:off x="5254752" y="5475582"/>
            <a:ext cx="1286256" cy="550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ross 5">
            <a:extLst>
              <a:ext uri="{FF2B5EF4-FFF2-40B4-BE49-F238E27FC236}">
                <a16:creationId xmlns:a16="http://schemas.microsoft.com/office/drawing/2014/main" id="{4CDB4B14-F545-904A-B74E-1D8056365A4A}"/>
              </a:ext>
            </a:extLst>
          </p:cNvPr>
          <p:cNvSpPr/>
          <p:nvPr/>
        </p:nvSpPr>
        <p:spPr>
          <a:xfrm rot="2472769">
            <a:off x="6844283" y="5634496"/>
            <a:ext cx="792480" cy="783874"/>
          </a:xfrm>
          <a:prstGeom prst="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C0D37CA-7D3C-6043-92C9-1FB642B1366F}"/>
              </a:ext>
            </a:extLst>
          </p:cNvPr>
          <p:cNvSpPr txBox="1"/>
          <p:nvPr/>
        </p:nvSpPr>
        <p:spPr>
          <a:xfrm>
            <a:off x="1938528" y="4568428"/>
            <a:ext cx="2572512" cy="923330"/>
          </a:xfrm>
          <a:prstGeom prst="rect">
            <a:avLst/>
          </a:prstGeom>
          <a:noFill/>
        </p:spPr>
        <p:txBody>
          <a:bodyPr wrap="square" rtlCol="0">
            <a:spAutoFit/>
          </a:bodyPr>
          <a:lstStyle/>
          <a:p>
            <a:r>
              <a:rPr lang="en-US" dirty="0"/>
              <a:t>Randomization mechanism</a:t>
            </a:r>
          </a:p>
          <a:p>
            <a:endParaRPr lang="en-US" dirty="0"/>
          </a:p>
        </p:txBody>
      </p:sp>
      <p:cxnSp>
        <p:nvCxnSpPr>
          <p:cNvPr id="16" name="Straight Arrow Connector 15">
            <a:extLst>
              <a:ext uri="{FF2B5EF4-FFF2-40B4-BE49-F238E27FC236}">
                <a16:creationId xmlns:a16="http://schemas.microsoft.com/office/drawing/2014/main" id="{B3076F0F-4E3A-2D47-80B0-1354420535A1}"/>
              </a:ext>
            </a:extLst>
          </p:cNvPr>
          <p:cNvCxnSpPr>
            <a:cxnSpLocks/>
          </p:cNvCxnSpPr>
          <p:nvPr/>
        </p:nvCxnSpPr>
        <p:spPr>
          <a:xfrm>
            <a:off x="3316224" y="5009607"/>
            <a:ext cx="1060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17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615D-67ED-B843-B9B5-88828C5CDDC7}"/>
              </a:ext>
            </a:extLst>
          </p:cNvPr>
          <p:cNvSpPr>
            <a:spLocks noGrp="1"/>
          </p:cNvSpPr>
          <p:nvPr>
            <p:ph type="title"/>
          </p:nvPr>
        </p:nvSpPr>
        <p:spPr/>
        <p:txBody>
          <a:bodyPr/>
          <a:lstStyle/>
          <a:p>
            <a:r>
              <a:rPr lang="en-US" dirty="0"/>
              <a:t>Benefits of experimental design</a:t>
            </a:r>
          </a:p>
        </p:txBody>
      </p:sp>
      <p:sp>
        <p:nvSpPr>
          <p:cNvPr id="3" name="Content Placeholder 2">
            <a:extLst>
              <a:ext uri="{FF2B5EF4-FFF2-40B4-BE49-F238E27FC236}">
                <a16:creationId xmlns:a16="http://schemas.microsoft.com/office/drawing/2014/main" id="{BA5E4CCF-C60A-074A-87A8-FA8E599E31FC}"/>
              </a:ext>
            </a:extLst>
          </p:cNvPr>
          <p:cNvSpPr>
            <a:spLocks noGrp="1"/>
          </p:cNvSpPr>
          <p:nvPr>
            <p:ph idx="1"/>
          </p:nvPr>
        </p:nvSpPr>
        <p:spPr/>
        <p:txBody>
          <a:bodyPr/>
          <a:lstStyle/>
          <a:p>
            <a:r>
              <a:rPr lang="en-US" dirty="0"/>
              <a:t>When individuals are randomized to exposure conditions, you can avoid the issue of </a:t>
            </a:r>
            <a:r>
              <a:rPr lang="en-US" b="1" dirty="0"/>
              <a:t>confounding</a:t>
            </a:r>
            <a:r>
              <a:rPr lang="en-US" dirty="0"/>
              <a:t> (or “lurking variables”)</a:t>
            </a:r>
          </a:p>
          <a:p>
            <a:r>
              <a:rPr lang="en-US" dirty="0"/>
              <a:t>The environment can be tightly </a:t>
            </a:r>
            <a:r>
              <a:rPr lang="en-US" b="1" dirty="0"/>
              <a:t>controlled</a:t>
            </a:r>
            <a:r>
              <a:rPr lang="en-US" dirty="0"/>
              <a:t> so that everything is exactly the same except for the treatment applied</a:t>
            </a:r>
          </a:p>
          <a:p>
            <a:r>
              <a:rPr lang="en-US" dirty="0"/>
              <a:t>Every experiment involves </a:t>
            </a:r>
            <a:r>
              <a:rPr lang="en-US" b="1" dirty="0"/>
              <a:t>comparison</a:t>
            </a:r>
            <a:r>
              <a:rPr lang="en-US" dirty="0"/>
              <a:t> between treatment groups – this allows you to see the effect of a treatment condition on an outcome vs. what would have occurred under another treatment condition</a:t>
            </a:r>
          </a:p>
          <a:p>
            <a:endParaRPr lang="en-US" dirty="0"/>
          </a:p>
        </p:txBody>
      </p:sp>
    </p:spTree>
    <p:extLst>
      <p:ext uri="{BB962C8B-B14F-4D97-AF65-F5344CB8AC3E}">
        <p14:creationId xmlns:p14="http://schemas.microsoft.com/office/powerpoint/2010/main" val="191665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96AB-3605-3447-B2EC-95CA8A961910}"/>
              </a:ext>
            </a:extLst>
          </p:cNvPr>
          <p:cNvSpPr>
            <a:spLocks noGrp="1"/>
          </p:cNvSpPr>
          <p:nvPr>
            <p:ph type="title"/>
          </p:nvPr>
        </p:nvSpPr>
        <p:spPr/>
        <p:txBody>
          <a:bodyPr/>
          <a:lstStyle/>
          <a:p>
            <a:r>
              <a:rPr lang="en-US" dirty="0"/>
              <a:t>Uncontrolled experiments</a:t>
            </a:r>
          </a:p>
        </p:txBody>
      </p:sp>
      <p:sp>
        <p:nvSpPr>
          <p:cNvPr id="3" name="Content Placeholder 2">
            <a:extLst>
              <a:ext uri="{FF2B5EF4-FFF2-40B4-BE49-F238E27FC236}">
                <a16:creationId xmlns:a16="http://schemas.microsoft.com/office/drawing/2014/main" id="{58CDB9F6-5CC5-CE40-9AF5-5A77E94628E5}"/>
              </a:ext>
            </a:extLst>
          </p:cNvPr>
          <p:cNvSpPr>
            <a:spLocks noGrp="1"/>
          </p:cNvSpPr>
          <p:nvPr>
            <p:ph idx="1"/>
          </p:nvPr>
        </p:nvSpPr>
        <p:spPr/>
        <p:txBody>
          <a:bodyPr/>
          <a:lstStyle/>
          <a:p>
            <a:r>
              <a:rPr lang="en-US" dirty="0"/>
              <a:t>Uncontrolled experiments are a bad idea! They do not have a comparison group, but involve researchers still exposing experimental units to a treatment</a:t>
            </a:r>
          </a:p>
          <a:p>
            <a:r>
              <a:rPr lang="en-US" dirty="0"/>
              <a:t>Suppose there is a vaccine trial where 50,000 people receive the vaccine. Suppose 0.1% of the study participants had an adverse outcome. Does this imply the vaccine is harmful? Why or why not? </a:t>
            </a:r>
          </a:p>
        </p:txBody>
      </p:sp>
    </p:spTree>
    <p:extLst>
      <p:ext uri="{BB962C8B-B14F-4D97-AF65-F5344CB8AC3E}">
        <p14:creationId xmlns:p14="http://schemas.microsoft.com/office/powerpoint/2010/main" val="24211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7FB0-2594-2B4C-98AD-12B1282A9C96}"/>
              </a:ext>
            </a:extLst>
          </p:cNvPr>
          <p:cNvSpPr>
            <a:spLocks noGrp="1"/>
          </p:cNvSpPr>
          <p:nvPr>
            <p:ph type="title"/>
          </p:nvPr>
        </p:nvSpPr>
        <p:spPr/>
        <p:txBody>
          <a:bodyPr/>
          <a:lstStyle/>
          <a:p>
            <a:r>
              <a:rPr lang="en-US" dirty="0"/>
              <a:t>Randomized controlled trial (RCT)</a:t>
            </a:r>
          </a:p>
        </p:txBody>
      </p:sp>
      <p:sp>
        <p:nvSpPr>
          <p:cNvPr id="3" name="Content Placeholder 2">
            <a:extLst>
              <a:ext uri="{FF2B5EF4-FFF2-40B4-BE49-F238E27FC236}">
                <a16:creationId xmlns:a16="http://schemas.microsoft.com/office/drawing/2014/main" id="{5016E411-F495-ED45-BC6B-0EFD304F910A}"/>
              </a:ext>
            </a:extLst>
          </p:cNvPr>
          <p:cNvSpPr>
            <a:spLocks noGrp="1"/>
          </p:cNvSpPr>
          <p:nvPr>
            <p:ph idx="1"/>
          </p:nvPr>
        </p:nvSpPr>
        <p:spPr/>
        <p:txBody>
          <a:bodyPr>
            <a:normAutofit/>
          </a:bodyPr>
          <a:lstStyle/>
          <a:p>
            <a:r>
              <a:rPr lang="en-US" dirty="0"/>
              <a:t>Also called a randomized clinical trial	</a:t>
            </a:r>
          </a:p>
          <a:p>
            <a:r>
              <a:rPr lang="en-US" dirty="0"/>
              <a:t>Involve the randomization of study participation to at least two experimental conditions, these conditions are often called </a:t>
            </a:r>
            <a:r>
              <a:rPr lang="en-US" b="1" dirty="0"/>
              <a:t>study arms</a:t>
            </a:r>
          </a:p>
          <a:p>
            <a:r>
              <a:rPr lang="en-US" dirty="0"/>
              <a:t>If possible, both the individuals and the clinicians are </a:t>
            </a:r>
            <a:r>
              <a:rPr lang="en-US" b="1" dirty="0"/>
              <a:t>blinded</a:t>
            </a:r>
            <a:r>
              <a:rPr lang="en-US" dirty="0"/>
              <a:t> to the randomization; they don’t know who is receiving the treatment and who is receiving the placebo</a:t>
            </a:r>
          </a:p>
        </p:txBody>
      </p:sp>
    </p:spTree>
    <p:extLst>
      <p:ext uri="{BB962C8B-B14F-4D97-AF65-F5344CB8AC3E}">
        <p14:creationId xmlns:p14="http://schemas.microsoft.com/office/powerpoint/2010/main" val="252679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04E7-ABB4-0F45-8B03-FCC6F6213A2B}"/>
              </a:ext>
            </a:extLst>
          </p:cNvPr>
          <p:cNvSpPr>
            <a:spLocks noGrp="1"/>
          </p:cNvSpPr>
          <p:nvPr>
            <p:ph type="title"/>
          </p:nvPr>
        </p:nvSpPr>
        <p:spPr/>
        <p:txBody>
          <a:bodyPr/>
          <a:lstStyle/>
          <a:p>
            <a:r>
              <a:rPr lang="en-US" dirty="0"/>
              <a:t>Randomized controlled trial (RCT)</a:t>
            </a:r>
          </a:p>
        </p:txBody>
      </p:sp>
      <p:sp>
        <p:nvSpPr>
          <p:cNvPr id="3" name="Content Placeholder 2">
            <a:extLst>
              <a:ext uri="{FF2B5EF4-FFF2-40B4-BE49-F238E27FC236}">
                <a16:creationId xmlns:a16="http://schemas.microsoft.com/office/drawing/2014/main" id="{359E582A-F4C7-4D41-AB53-534449ACCAAB}"/>
              </a:ext>
            </a:extLst>
          </p:cNvPr>
          <p:cNvSpPr>
            <a:spLocks noGrp="1"/>
          </p:cNvSpPr>
          <p:nvPr>
            <p:ph idx="1"/>
          </p:nvPr>
        </p:nvSpPr>
        <p:spPr/>
        <p:txBody>
          <a:bodyPr/>
          <a:lstStyle/>
          <a:p>
            <a:r>
              <a:rPr lang="en-US" dirty="0"/>
              <a:t>Oftentimes, the researchers are comparing a new medicine to what has been previously shown to best reduce the chance of the outcome of interest</a:t>
            </a:r>
          </a:p>
          <a:p>
            <a:r>
              <a:rPr lang="en-US" dirty="0"/>
              <a:t>If no current treatment is available the researchers could compare the new treatment to a placebo treatment</a:t>
            </a:r>
          </a:p>
          <a:p>
            <a:r>
              <a:rPr lang="en-US" b="1" dirty="0"/>
              <a:t>Placebo: </a:t>
            </a:r>
            <a:r>
              <a:rPr lang="en-US" dirty="0"/>
              <a:t>An inactive treatment meant to mimic the look or feel of the treatment being tested in an RCT but that has no active ingredients</a:t>
            </a:r>
          </a:p>
          <a:p>
            <a:pPr lvl="1"/>
            <a:r>
              <a:rPr lang="en-US" dirty="0"/>
              <a:t>Examples: Sugar pill, saline injection</a:t>
            </a:r>
          </a:p>
          <a:p>
            <a:pPr lvl="1"/>
            <a:r>
              <a:rPr lang="en-US" dirty="0"/>
              <a:t>Can you think of an example of when a placebo treatment is hard to create?</a:t>
            </a:r>
          </a:p>
          <a:p>
            <a:endParaRPr lang="en-US" dirty="0"/>
          </a:p>
        </p:txBody>
      </p:sp>
    </p:spTree>
    <p:extLst>
      <p:ext uri="{BB962C8B-B14F-4D97-AF65-F5344CB8AC3E}">
        <p14:creationId xmlns:p14="http://schemas.microsoft.com/office/powerpoint/2010/main" val="190417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FA62-1C07-7743-80EB-F6E51E761B10}"/>
              </a:ext>
            </a:extLst>
          </p:cNvPr>
          <p:cNvSpPr>
            <a:spLocks noGrp="1"/>
          </p:cNvSpPr>
          <p:nvPr>
            <p:ph type="title"/>
          </p:nvPr>
        </p:nvSpPr>
        <p:spPr/>
        <p:txBody>
          <a:bodyPr/>
          <a:lstStyle/>
          <a:p>
            <a:r>
              <a:rPr lang="en-US" dirty="0"/>
              <a:t>Placebo effect</a:t>
            </a:r>
          </a:p>
        </p:txBody>
      </p:sp>
      <p:sp>
        <p:nvSpPr>
          <p:cNvPr id="3" name="Content Placeholder 2">
            <a:extLst>
              <a:ext uri="{FF2B5EF4-FFF2-40B4-BE49-F238E27FC236}">
                <a16:creationId xmlns:a16="http://schemas.microsoft.com/office/drawing/2014/main" id="{FCE15FEF-6182-D445-BA8F-64C0A4F81FCD}"/>
              </a:ext>
            </a:extLst>
          </p:cNvPr>
          <p:cNvSpPr>
            <a:spLocks noGrp="1"/>
          </p:cNvSpPr>
          <p:nvPr>
            <p:ph idx="1"/>
          </p:nvPr>
        </p:nvSpPr>
        <p:spPr/>
        <p:txBody>
          <a:bodyPr/>
          <a:lstStyle/>
          <a:p>
            <a:r>
              <a:rPr lang="en-US" dirty="0"/>
              <a:t>The placebo effect is the measured effect on the outcome in the placebo “arm” of the RCT</a:t>
            </a:r>
          </a:p>
          <a:p>
            <a:r>
              <a:rPr lang="en-US" dirty="0"/>
              <a:t>Placebo effects may be positive, such that individuals feel like they’re getting better under the treatment and report less pain, improved well-being, better sleep, less anxiety, etc. </a:t>
            </a:r>
          </a:p>
          <a:p>
            <a:r>
              <a:rPr lang="en-US" dirty="0"/>
              <a:t>Placebo effect may also be negative, and individuals might report more headaches, nausea, constipation, etc.	</a:t>
            </a:r>
          </a:p>
          <a:p>
            <a:pPr marL="0" indent="0">
              <a:buNone/>
            </a:pPr>
            <a:endParaRPr lang="en-US" dirty="0"/>
          </a:p>
        </p:txBody>
      </p:sp>
    </p:spTree>
    <p:extLst>
      <p:ext uri="{BB962C8B-B14F-4D97-AF65-F5344CB8AC3E}">
        <p14:creationId xmlns:p14="http://schemas.microsoft.com/office/powerpoint/2010/main" val="374757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E072D-3555-7943-8CAD-8E5B1433A19D}"/>
              </a:ext>
            </a:extLst>
          </p:cNvPr>
          <p:cNvSpPr>
            <a:spLocks noGrp="1"/>
          </p:cNvSpPr>
          <p:nvPr>
            <p:ph type="title"/>
          </p:nvPr>
        </p:nvSpPr>
        <p:spPr/>
        <p:txBody>
          <a:bodyPr/>
          <a:lstStyle/>
          <a:p>
            <a:r>
              <a:rPr lang="en-US" dirty="0"/>
              <a:t>Research Ethics</a:t>
            </a:r>
          </a:p>
        </p:txBody>
      </p:sp>
      <p:sp>
        <p:nvSpPr>
          <p:cNvPr id="5" name="Text Placeholder 4">
            <a:extLst>
              <a:ext uri="{FF2B5EF4-FFF2-40B4-BE49-F238E27FC236}">
                <a16:creationId xmlns:a16="http://schemas.microsoft.com/office/drawing/2014/main" id="{2594D9FB-0C47-A845-9891-5CAA5758AD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37647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6174-FE9F-1949-9633-E4836FCD64B4}"/>
              </a:ext>
            </a:extLst>
          </p:cNvPr>
          <p:cNvSpPr>
            <a:spLocks noGrp="1"/>
          </p:cNvSpPr>
          <p:nvPr>
            <p:ph type="title"/>
          </p:nvPr>
        </p:nvSpPr>
        <p:spPr/>
        <p:txBody>
          <a:bodyPr/>
          <a:lstStyle/>
          <a:p>
            <a:r>
              <a:rPr lang="en-US" dirty="0"/>
              <a:t>In which of these cases can you do an experiment on humans?</a:t>
            </a:r>
          </a:p>
        </p:txBody>
      </p:sp>
      <p:sp>
        <p:nvSpPr>
          <p:cNvPr id="3" name="Content Placeholder 2">
            <a:extLst>
              <a:ext uri="{FF2B5EF4-FFF2-40B4-BE49-F238E27FC236}">
                <a16:creationId xmlns:a16="http://schemas.microsoft.com/office/drawing/2014/main" id="{63C2F48E-0246-324A-B749-66F382DCFB2D}"/>
              </a:ext>
            </a:extLst>
          </p:cNvPr>
          <p:cNvSpPr>
            <a:spLocks noGrp="1"/>
          </p:cNvSpPr>
          <p:nvPr>
            <p:ph idx="1"/>
          </p:nvPr>
        </p:nvSpPr>
        <p:spPr/>
        <p:txBody>
          <a:bodyPr/>
          <a:lstStyle/>
          <a:p>
            <a:r>
              <a:rPr lang="en-US" dirty="0"/>
              <a:t>Is it ethical to randomize individuals to exposure to an incurable infectious diseases?</a:t>
            </a:r>
          </a:p>
          <a:p>
            <a:r>
              <a:rPr lang="en-US" dirty="0"/>
              <a:t>Is it ethical to randomize individuals to exposure to lack of sleep?</a:t>
            </a:r>
          </a:p>
          <a:p>
            <a:r>
              <a:rPr lang="en-US" dirty="0"/>
              <a:t>Is it ethical to randomize individuals to different levels of socio-economic status?</a:t>
            </a:r>
          </a:p>
          <a:p>
            <a:r>
              <a:rPr lang="en-US" dirty="0"/>
              <a:t>Is it ethical to randomize fetuses to different levels of maternal alcohol or smoking exposure?</a:t>
            </a:r>
          </a:p>
          <a:p>
            <a:pPr marL="0" indent="0">
              <a:buNone/>
            </a:pPr>
            <a:endParaRPr lang="en-US" dirty="0"/>
          </a:p>
        </p:txBody>
      </p:sp>
    </p:spTree>
    <p:extLst>
      <p:ext uri="{BB962C8B-B14F-4D97-AF65-F5344CB8AC3E}">
        <p14:creationId xmlns:p14="http://schemas.microsoft.com/office/powerpoint/2010/main" val="160842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3716-70BB-1046-819B-FBFB4B02E14C}"/>
              </a:ext>
            </a:extLst>
          </p:cNvPr>
          <p:cNvSpPr>
            <a:spLocks noGrp="1"/>
          </p:cNvSpPr>
          <p:nvPr>
            <p:ph type="title"/>
          </p:nvPr>
        </p:nvSpPr>
        <p:spPr/>
        <p:txBody>
          <a:bodyPr/>
          <a:lstStyle/>
          <a:p>
            <a:r>
              <a:rPr lang="en-US" dirty="0"/>
              <a:t>Tuskegee syphilis study</a:t>
            </a:r>
          </a:p>
        </p:txBody>
      </p:sp>
      <p:sp>
        <p:nvSpPr>
          <p:cNvPr id="3" name="Content Placeholder 2">
            <a:extLst>
              <a:ext uri="{FF2B5EF4-FFF2-40B4-BE49-F238E27FC236}">
                <a16:creationId xmlns:a16="http://schemas.microsoft.com/office/drawing/2014/main" id="{F5411E8A-808C-A846-9755-F94300D952FA}"/>
              </a:ext>
            </a:extLst>
          </p:cNvPr>
          <p:cNvSpPr>
            <a:spLocks noGrp="1"/>
          </p:cNvSpPr>
          <p:nvPr>
            <p:ph idx="1"/>
          </p:nvPr>
        </p:nvSpPr>
        <p:spPr/>
        <p:txBody>
          <a:bodyPr/>
          <a:lstStyle/>
          <a:p>
            <a:r>
              <a:rPr lang="en-US" dirty="0"/>
              <a:t>From 1932 to 1972, several hundred black men were observed for the “natural progression” of syphilis in Tuskegee, Alabama.  </a:t>
            </a:r>
          </a:p>
          <a:p>
            <a:r>
              <a:rPr lang="en-US" dirty="0"/>
              <a:t>The men were told they were being treated, when they were not, and effective treatment was never provided</a:t>
            </a:r>
          </a:p>
          <a:p>
            <a:r>
              <a:rPr lang="en-US" dirty="0"/>
              <a:t>In 1945 Penicillin was the treatment of choice for syphilis and very effective, but was not given to the men</a:t>
            </a:r>
          </a:p>
          <a:p>
            <a:r>
              <a:rPr lang="en-US" dirty="0"/>
              <a:t>The study was planned to go on for 6 months but lasted 40 years and only ended when news articles were published that condemned the study.</a:t>
            </a:r>
          </a:p>
        </p:txBody>
      </p:sp>
      <p:sp>
        <p:nvSpPr>
          <p:cNvPr id="4" name="Rectangle 3">
            <a:extLst>
              <a:ext uri="{FF2B5EF4-FFF2-40B4-BE49-F238E27FC236}">
                <a16:creationId xmlns:a16="http://schemas.microsoft.com/office/drawing/2014/main" id="{7070F6B2-F595-3C43-A109-52D012D36A51}"/>
              </a:ext>
            </a:extLst>
          </p:cNvPr>
          <p:cNvSpPr/>
          <p:nvPr/>
        </p:nvSpPr>
        <p:spPr>
          <a:xfrm>
            <a:off x="838200" y="5992297"/>
            <a:ext cx="6121419" cy="369332"/>
          </a:xfrm>
          <a:prstGeom prst="rect">
            <a:avLst/>
          </a:prstGeom>
        </p:spPr>
        <p:txBody>
          <a:bodyPr wrap="none">
            <a:spAutoFit/>
          </a:bodyPr>
          <a:lstStyle/>
          <a:p>
            <a:r>
              <a:rPr lang="en-US" dirty="0"/>
              <a:t>More information: https://</a:t>
            </a:r>
            <a:r>
              <a:rPr lang="en-US" dirty="0" err="1"/>
              <a:t>www.cdc.gov</a:t>
            </a:r>
            <a:r>
              <a:rPr lang="en-US" dirty="0"/>
              <a:t>/</a:t>
            </a:r>
            <a:r>
              <a:rPr lang="en-US" dirty="0" err="1"/>
              <a:t>tuskegee</a:t>
            </a:r>
            <a:r>
              <a:rPr lang="en-US" dirty="0"/>
              <a:t>/</a:t>
            </a:r>
            <a:r>
              <a:rPr lang="en-US" dirty="0" err="1"/>
              <a:t>timeline.htm</a:t>
            </a:r>
            <a:endParaRPr lang="en-US" dirty="0"/>
          </a:p>
        </p:txBody>
      </p:sp>
    </p:spTree>
    <p:extLst>
      <p:ext uri="{BB962C8B-B14F-4D97-AF65-F5344CB8AC3E}">
        <p14:creationId xmlns:p14="http://schemas.microsoft.com/office/powerpoint/2010/main" val="245146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26A6-1316-3443-95FE-DB397FEB551C}"/>
              </a:ext>
            </a:extLst>
          </p:cNvPr>
          <p:cNvSpPr>
            <a:spLocks noGrp="1"/>
          </p:cNvSpPr>
          <p:nvPr>
            <p:ph type="title"/>
          </p:nvPr>
        </p:nvSpPr>
        <p:spPr/>
        <p:txBody>
          <a:bodyPr/>
          <a:lstStyle/>
          <a:p>
            <a:r>
              <a:rPr lang="en-US" dirty="0"/>
              <a:t>Major issues with the Tuskegee syphilis study </a:t>
            </a:r>
          </a:p>
        </p:txBody>
      </p:sp>
      <p:sp>
        <p:nvSpPr>
          <p:cNvPr id="3" name="Content Placeholder 2">
            <a:extLst>
              <a:ext uri="{FF2B5EF4-FFF2-40B4-BE49-F238E27FC236}">
                <a16:creationId xmlns:a16="http://schemas.microsoft.com/office/drawing/2014/main" id="{A497381A-112D-A844-94A6-F8163B15209D}"/>
              </a:ext>
            </a:extLst>
          </p:cNvPr>
          <p:cNvSpPr>
            <a:spLocks noGrp="1"/>
          </p:cNvSpPr>
          <p:nvPr>
            <p:ph idx="1"/>
          </p:nvPr>
        </p:nvSpPr>
        <p:spPr/>
        <p:txBody>
          <a:bodyPr/>
          <a:lstStyle/>
          <a:p>
            <a:r>
              <a:rPr lang="en-US" b="1" dirty="0"/>
              <a:t>No informed consent</a:t>
            </a:r>
            <a:r>
              <a:rPr lang="en-US" dirty="0"/>
              <a:t>: The men were told they were being treated when they were not</a:t>
            </a:r>
          </a:p>
          <a:p>
            <a:r>
              <a:rPr lang="en-US" b="1" dirty="0"/>
              <a:t>Effective treatment was withheld</a:t>
            </a:r>
            <a:r>
              <a:rPr lang="en-US" dirty="0"/>
              <a:t>: A treatment existed during the study (penicillin) but was not offered to the men in the study</a:t>
            </a:r>
          </a:p>
          <a:p>
            <a:r>
              <a:rPr lang="en-US" b="1" dirty="0"/>
              <a:t>Underlying racism: </a:t>
            </a:r>
            <a:r>
              <a:rPr lang="en-US" dirty="0"/>
              <a:t>Why was the study performed only on Black men in the first place? Would this study had been performed on White men?</a:t>
            </a:r>
          </a:p>
        </p:txBody>
      </p:sp>
    </p:spTree>
    <p:extLst>
      <p:ext uri="{BB962C8B-B14F-4D97-AF65-F5344CB8AC3E}">
        <p14:creationId xmlns:p14="http://schemas.microsoft.com/office/powerpoint/2010/main" val="383704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A9FE-486D-F14E-B038-8A5FCB346CB7}"/>
              </a:ext>
            </a:extLst>
          </p:cNvPr>
          <p:cNvSpPr>
            <a:spLocks noGrp="1"/>
          </p:cNvSpPr>
          <p:nvPr>
            <p:ph type="title"/>
          </p:nvPr>
        </p:nvSpPr>
        <p:spPr/>
        <p:txBody>
          <a:bodyPr/>
          <a:lstStyle/>
          <a:p>
            <a:r>
              <a:rPr lang="en-US" dirty="0"/>
              <a:t>Learning objectives for today</a:t>
            </a:r>
          </a:p>
        </p:txBody>
      </p:sp>
      <p:sp>
        <p:nvSpPr>
          <p:cNvPr id="3" name="Content Placeholder 2">
            <a:extLst>
              <a:ext uri="{FF2B5EF4-FFF2-40B4-BE49-F238E27FC236}">
                <a16:creationId xmlns:a16="http://schemas.microsoft.com/office/drawing/2014/main" id="{CC961D57-2729-964B-B8D6-51411ABF2162}"/>
              </a:ext>
            </a:extLst>
          </p:cNvPr>
          <p:cNvSpPr>
            <a:spLocks noGrp="1"/>
          </p:cNvSpPr>
          <p:nvPr>
            <p:ph idx="1"/>
          </p:nvPr>
        </p:nvSpPr>
        <p:spPr/>
        <p:txBody>
          <a:bodyPr/>
          <a:lstStyle/>
          <a:p>
            <a:r>
              <a:rPr lang="en-US" dirty="0"/>
              <a:t>Introduce terminology related to experiments</a:t>
            </a:r>
          </a:p>
          <a:p>
            <a:r>
              <a:rPr lang="en-US" dirty="0"/>
              <a:t>Learn best practices for experimental designs, including randomized controlled trials, and why these practices reduce bias</a:t>
            </a:r>
          </a:p>
          <a:p>
            <a:r>
              <a:rPr lang="en-US" dirty="0"/>
              <a:t>Discuss historical atrocities committed against marginalized racial and ethnic groups and how these atrocities affect regulations governing human experimentation today</a:t>
            </a:r>
          </a:p>
          <a:p>
            <a:endParaRPr lang="en-US" dirty="0"/>
          </a:p>
        </p:txBody>
      </p:sp>
    </p:spTree>
    <p:extLst>
      <p:ext uri="{BB962C8B-B14F-4D97-AF65-F5344CB8AC3E}">
        <p14:creationId xmlns:p14="http://schemas.microsoft.com/office/powerpoint/2010/main" val="209820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EB88-564F-2F47-BA3B-85DCD3A61A33}"/>
              </a:ext>
            </a:extLst>
          </p:cNvPr>
          <p:cNvSpPr>
            <a:spLocks noGrp="1"/>
          </p:cNvSpPr>
          <p:nvPr>
            <p:ph type="title"/>
          </p:nvPr>
        </p:nvSpPr>
        <p:spPr/>
        <p:txBody>
          <a:bodyPr/>
          <a:lstStyle/>
          <a:p>
            <a:r>
              <a:rPr lang="en-US" dirty="0"/>
              <a:t>Background: Residential Schools in Canada for Indigenous children	</a:t>
            </a:r>
          </a:p>
        </p:txBody>
      </p:sp>
      <p:sp>
        <p:nvSpPr>
          <p:cNvPr id="3" name="Content Placeholder 2">
            <a:extLst>
              <a:ext uri="{FF2B5EF4-FFF2-40B4-BE49-F238E27FC236}">
                <a16:creationId xmlns:a16="http://schemas.microsoft.com/office/drawing/2014/main" id="{7F682DB2-E6B7-C344-8EC6-2630327DB3A4}"/>
              </a:ext>
            </a:extLst>
          </p:cNvPr>
          <p:cNvSpPr>
            <a:spLocks noGrp="1"/>
          </p:cNvSpPr>
          <p:nvPr>
            <p:ph idx="1"/>
          </p:nvPr>
        </p:nvSpPr>
        <p:spPr/>
        <p:txBody>
          <a:bodyPr>
            <a:noAutofit/>
          </a:bodyPr>
          <a:lstStyle/>
          <a:p>
            <a:pPr fontAlgn="base"/>
            <a:r>
              <a:rPr lang="en-US" sz="2400" dirty="0"/>
              <a:t>Approximately 1879-1979</a:t>
            </a:r>
          </a:p>
          <a:p>
            <a:pPr fontAlgn="base"/>
            <a:r>
              <a:rPr lang="en-US" sz="2400" dirty="0"/>
              <a:t>Over 150,000 children attended the schools</a:t>
            </a:r>
          </a:p>
          <a:p>
            <a:pPr lvl="1" fontAlgn="base"/>
            <a:r>
              <a:rPr lang="en-US" sz="2000" dirty="0"/>
              <a:t>80,000 still alive today</a:t>
            </a:r>
          </a:p>
          <a:p>
            <a:pPr lvl="1" fontAlgn="base"/>
            <a:r>
              <a:rPr lang="en-US" sz="2000" dirty="0"/>
              <a:t>6,000 estimated deaths during attendance by the Truth and Reconciliation Commission (TRC)</a:t>
            </a:r>
          </a:p>
          <a:p>
            <a:pPr fontAlgn="base"/>
            <a:r>
              <a:rPr lang="en-US" sz="2400" dirty="0"/>
              <a:t>Children could not speak their native languages or acknowledge their cultures</a:t>
            </a:r>
          </a:p>
          <a:p>
            <a:pPr fontAlgn="base"/>
            <a:r>
              <a:rPr lang="en-US" sz="2400" dirty="0"/>
              <a:t>Systemic physical, psychological, and sexual abuse</a:t>
            </a:r>
          </a:p>
          <a:p>
            <a:pPr fontAlgn="base"/>
            <a:r>
              <a:rPr lang="en-US" sz="2400" dirty="0"/>
              <a:t>Early mortality of 30-60% within 5 years of entry, as estimated by the Chief medical officer in 1909</a:t>
            </a:r>
          </a:p>
          <a:p>
            <a:pPr fontAlgn="base"/>
            <a:r>
              <a:rPr lang="en-US" sz="2400" dirty="0"/>
              <a:t>The TRC says 1 in 25 children died in these schools during all time</a:t>
            </a:r>
          </a:p>
          <a:p>
            <a:pPr fontAlgn="base"/>
            <a:r>
              <a:rPr lang="en-US" sz="2400" dirty="0"/>
              <a:t>Rates of TB very high. At one school, 50% of children had TB in early operation.</a:t>
            </a:r>
          </a:p>
        </p:txBody>
      </p:sp>
    </p:spTree>
    <p:extLst>
      <p:ext uri="{BB962C8B-B14F-4D97-AF65-F5344CB8AC3E}">
        <p14:creationId xmlns:p14="http://schemas.microsoft.com/office/powerpoint/2010/main" val="131829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EB88-564F-2F47-BA3B-85DCD3A61A33}"/>
              </a:ext>
            </a:extLst>
          </p:cNvPr>
          <p:cNvSpPr>
            <a:spLocks noGrp="1"/>
          </p:cNvSpPr>
          <p:nvPr>
            <p:ph type="title"/>
          </p:nvPr>
        </p:nvSpPr>
        <p:spPr/>
        <p:txBody>
          <a:bodyPr/>
          <a:lstStyle/>
          <a:p>
            <a:r>
              <a:rPr lang="en-US" dirty="0"/>
              <a:t>Residential Schools in Canada for Indigenous children	</a:t>
            </a:r>
          </a:p>
        </p:txBody>
      </p:sp>
      <p:sp>
        <p:nvSpPr>
          <p:cNvPr id="3" name="Content Placeholder 2">
            <a:extLst>
              <a:ext uri="{FF2B5EF4-FFF2-40B4-BE49-F238E27FC236}">
                <a16:creationId xmlns:a16="http://schemas.microsoft.com/office/drawing/2014/main" id="{7F682DB2-E6B7-C344-8EC6-2630327DB3A4}"/>
              </a:ext>
            </a:extLst>
          </p:cNvPr>
          <p:cNvSpPr>
            <a:spLocks noGrp="1"/>
          </p:cNvSpPr>
          <p:nvPr>
            <p:ph idx="1"/>
          </p:nvPr>
        </p:nvSpPr>
        <p:spPr/>
        <p:txBody>
          <a:bodyPr>
            <a:noAutofit/>
          </a:bodyPr>
          <a:lstStyle/>
          <a:p>
            <a:pPr fontAlgn="base"/>
            <a:r>
              <a:rPr lang="en-US" sz="2400" dirty="0"/>
              <a:t>Nutritional experiments were performed on the children</a:t>
            </a:r>
          </a:p>
          <a:p>
            <a:pPr fontAlgn="base"/>
            <a:r>
              <a:rPr lang="en-US" sz="2400" dirty="0"/>
              <a:t>One account of experiments between 1942 and 1952 led by the Department of Indian Affairs of Canada under two physicians, one a famed nutritionist and former president of the Canadian Pediatric Society</a:t>
            </a:r>
          </a:p>
          <a:p>
            <a:pPr fontAlgn="base"/>
            <a:r>
              <a:rPr lang="en-US" sz="2400" dirty="0"/>
              <a:t>Control and treatment groups of malnourished children were denied adequate nutrition</a:t>
            </a:r>
          </a:p>
          <a:p>
            <a:pPr fontAlgn="base"/>
            <a:r>
              <a:rPr lang="en-US" sz="2400" dirty="0"/>
              <a:t>The treatments provided were themselves inadequate and sometimes harmful and likely contributed to more death</a:t>
            </a:r>
          </a:p>
          <a:p>
            <a:pPr fontAlgn="base"/>
            <a:r>
              <a:rPr lang="en-US" sz="2400" dirty="0"/>
              <a:t>“…efforts were made to control as many factors as possible, even when they harmed the research subjects…dental care was denied…researchers wanted to observe the state of dental caries and gingivitis with malnutrition.”</a:t>
            </a:r>
          </a:p>
        </p:txBody>
      </p:sp>
    </p:spTree>
    <p:extLst>
      <p:ext uri="{BB962C8B-B14F-4D97-AF65-F5344CB8AC3E}">
        <p14:creationId xmlns:p14="http://schemas.microsoft.com/office/powerpoint/2010/main" val="3095613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2D8F-9376-224E-AD9D-3ADA66C8BC95}"/>
              </a:ext>
            </a:extLst>
          </p:cNvPr>
          <p:cNvSpPr>
            <a:spLocks noGrp="1"/>
          </p:cNvSpPr>
          <p:nvPr>
            <p:ph type="title"/>
          </p:nvPr>
        </p:nvSpPr>
        <p:spPr/>
        <p:txBody>
          <a:bodyPr/>
          <a:lstStyle/>
          <a:p>
            <a:r>
              <a:rPr lang="en-US" dirty="0"/>
              <a:t>Major issues</a:t>
            </a:r>
          </a:p>
        </p:txBody>
      </p:sp>
      <p:sp>
        <p:nvSpPr>
          <p:cNvPr id="3" name="Content Placeholder 2">
            <a:extLst>
              <a:ext uri="{FF2B5EF4-FFF2-40B4-BE49-F238E27FC236}">
                <a16:creationId xmlns:a16="http://schemas.microsoft.com/office/drawing/2014/main" id="{3539BB9F-5F1B-D145-8DEA-BF8477C624FE}"/>
              </a:ext>
            </a:extLst>
          </p:cNvPr>
          <p:cNvSpPr>
            <a:spLocks noGrp="1"/>
          </p:cNvSpPr>
          <p:nvPr>
            <p:ph idx="1"/>
          </p:nvPr>
        </p:nvSpPr>
        <p:spPr/>
        <p:txBody>
          <a:bodyPr/>
          <a:lstStyle/>
          <a:p>
            <a:pPr fontAlgn="base"/>
            <a:r>
              <a:rPr lang="en-US" b="1" dirty="0"/>
              <a:t>No informed consent: </a:t>
            </a:r>
            <a:r>
              <a:rPr lang="en-US" dirty="0"/>
              <a:t>Who can give consent when the individuals are children? Here, the parents were not informed</a:t>
            </a:r>
          </a:p>
          <a:p>
            <a:pPr fontAlgn="base"/>
            <a:r>
              <a:rPr lang="en-US" b="1" dirty="0"/>
              <a:t>Effective treatment was withheld: </a:t>
            </a:r>
            <a:r>
              <a:rPr lang="en-US" dirty="0"/>
              <a:t>All children in this study were undernourished and were denied other forms of healthcare (</a:t>
            </a:r>
            <a:r>
              <a:rPr lang="en-US" dirty="0" err="1"/>
              <a:t>eg</a:t>
            </a:r>
            <a:r>
              <a:rPr lang="en-US" dirty="0"/>
              <a:t>, dentistry)</a:t>
            </a:r>
          </a:p>
          <a:p>
            <a:pPr fontAlgn="base"/>
            <a:r>
              <a:rPr lang="en-US" b="1" dirty="0"/>
              <a:t>Underlying cultural genocide: </a:t>
            </a:r>
            <a:r>
              <a:rPr lang="en-US" dirty="0"/>
              <a:t>The Truth and Reconciliation committee deemed the compulsory mandatory schooling of Indigenous children cultural genocide. </a:t>
            </a:r>
          </a:p>
          <a:p>
            <a:pPr fontAlgn="base"/>
            <a:endParaRPr lang="en-US" dirty="0"/>
          </a:p>
        </p:txBody>
      </p:sp>
      <p:sp>
        <p:nvSpPr>
          <p:cNvPr id="4" name="Rectangle 3">
            <a:extLst>
              <a:ext uri="{FF2B5EF4-FFF2-40B4-BE49-F238E27FC236}">
                <a16:creationId xmlns:a16="http://schemas.microsoft.com/office/drawing/2014/main" id="{FFA8FB7F-0569-5048-8872-4E2C36EDB6D8}"/>
              </a:ext>
            </a:extLst>
          </p:cNvPr>
          <p:cNvSpPr/>
          <p:nvPr/>
        </p:nvSpPr>
        <p:spPr>
          <a:xfrm>
            <a:off x="715549" y="5988734"/>
            <a:ext cx="10760902" cy="646331"/>
          </a:xfrm>
          <a:prstGeom prst="rect">
            <a:avLst/>
          </a:prstGeom>
        </p:spPr>
        <p:txBody>
          <a:bodyPr wrap="square">
            <a:spAutoFit/>
          </a:bodyPr>
          <a:lstStyle/>
          <a:p>
            <a:r>
              <a:rPr lang="en-US" dirty="0">
                <a:solidFill>
                  <a:srgbClr val="222222"/>
                </a:solidFill>
                <a:latin typeface="Arial" panose="020B0604020202020204" pitchFamily="34" charset="0"/>
              </a:rPr>
              <a:t>MacDonald NE, Stanwick R, </a:t>
            </a:r>
            <a:r>
              <a:rPr lang="en-US" dirty="0" err="1">
                <a:solidFill>
                  <a:srgbClr val="222222"/>
                </a:solidFill>
                <a:latin typeface="Arial" panose="020B0604020202020204" pitchFamily="34" charset="0"/>
              </a:rPr>
              <a:t>Lynk</a:t>
            </a:r>
            <a:r>
              <a:rPr lang="en-US" dirty="0">
                <a:solidFill>
                  <a:srgbClr val="222222"/>
                </a:solidFill>
                <a:latin typeface="Arial" panose="020B0604020202020204" pitchFamily="34" charset="0"/>
              </a:rPr>
              <a:t> A. Canada’s shameful history of nutrition research on residential school children: the need for strong medical ethics in Aboriginal health research.</a:t>
            </a:r>
            <a:endParaRPr lang="en-US" dirty="0"/>
          </a:p>
        </p:txBody>
      </p:sp>
    </p:spTree>
    <p:extLst>
      <p:ext uri="{BB962C8B-B14F-4D97-AF65-F5344CB8AC3E}">
        <p14:creationId xmlns:p14="http://schemas.microsoft.com/office/powerpoint/2010/main" val="5185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3DAA-BBCF-6F4B-A1B1-6693F9EAC299}"/>
              </a:ext>
            </a:extLst>
          </p:cNvPr>
          <p:cNvSpPr>
            <a:spLocks noGrp="1"/>
          </p:cNvSpPr>
          <p:nvPr>
            <p:ph type="title"/>
          </p:nvPr>
        </p:nvSpPr>
        <p:spPr/>
        <p:txBody>
          <a:bodyPr/>
          <a:lstStyle/>
          <a:p>
            <a:r>
              <a:rPr lang="en-US" dirty="0"/>
              <a:t>Nuremberg Code drafted in 1947</a:t>
            </a:r>
          </a:p>
        </p:txBody>
      </p:sp>
      <p:sp>
        <p:nvSpPr>
          <p:cNvPr id="3" name="Content Placeholder 2">
            <a:extLst>
              <a:ext uri="{FF2B5EF4-FFF2-40B4-BE49-F238E27FC236}">
                <a16:creationId xmlns:a16="http://schemas.microsoft.com/office/drawing/2014/main" id="{91AAD717-CEBE-E941-A5AE-39DB56B9D1F8}"/>
              </a:ext>
            </a:extLst>
          </p:cNvPr>
          <p:cNvSpPr>
            <a:spLocks noGrp="1"/>
          </p:cNvSpPr>
          <p:nvPr>
            <p:ph idx="1"/>
          </p:nvPr>
        </p:nvSpPr>
        <p:spPr/>
        <p:txBody>
          <a:bodyPr/>
          <a:lstStyle/>
          <a:p>
            <a:pPr marL="514350" indent="-514350">
              <a:buFont typeface="+mj-lt"/>
              <a:buAutoNum type="arabicPeriod"/>
            </a:pPr>
            <a:r>
              <a:rPr lang="en-US" dirty="0"/>
              <a:t>The voluntary consent of the human subject is absolutely essential.</a:t>
            </a:r>
          </a:p>
          <a:p>
            <a:pPr marL="514350" indent="-514350">
              <a:buFont typeface="+mj-lt"/>
              <a:buAutoNum type="arabicPeriod"/>
            </a:pPr>
            <a:r>
              <a:rPr lang="en-US" dirty="0"/>
              <a:t>The experiment should be such as to yield fruitful results for the good of society, unprocurable by other methods or means of study, and not random and unnecessary in nature.</a:t>
            </a:r>
          </a:p>
          <a:p>
            <a:pPr marL="514350" indent="-514350">
              <a:buFont typeface="+mj-lt"/>
              <a:buAutoNum type="arabicPeriod"/>
            </a:pPr>
            <a:r>
              <a:rPr lang="en-US" dirty="0"/>
              <a:t>The experiment should be so designed and based on the results of animal experimentation and a knowledge of the natural history of the disease or other problem under study that the anticipated results will justify the performance of the experiment.</a:t>
            </a:r>
          </a:p>
          <a:p>
            <a:pPr marL="514350" indent="-514350">
              <a:buFont typeface="+mj-lt"/>
              <a:buAutoNum type="arabicPeriod"/>
            </a:pPr>
            <a:endParaRPr lang="en-US" dirty="0"/>
          </a:p>
        </p:txBody>
      </p:sp>
    </p:spTree>
    <p:extLst>
      <p:ext uri="{BB962C8B-B14F-4D97-AF65-F5344CB8AC3E}">
        <p14:creationId xmlns:p14="http://schemas.microsoft.com/office/powerpoint/2010/main" val="1443298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1B9B-0D25-3042-AA1A-80F907DF43AC}"/>
              </a:ext>
            </a:extLst>
          </p:cNvPr>
          <p:cNvSpPr>
            <a:spLocks noGrp="1"/>
          </p:cNvSpPr>
          <p:nvPr>
            <p:ph type="title"/>
          </p:nvPr>
        </p:nvSpPr>
        <p:spPr/>
        <p:txBody>
          <a:bodyPr/>
          <a:lstStyle/>
          <a:p>
            <a:r>
              <a:rPr lang="en-US" dirty="0"/>
              <a:t>Nuremberg Code drafted in 1947</a:t>
            </a:r>
          </a:p>
        </p:txBody>
      </p:sp>
      <p:sp>
        <p:nvSpPr>
          <p:cNvPr id="3" name="Content Placeholder 2">
            <a:extLst>
              <a:ext uri="{FF2B5EF4-FFF2-40B4-BE49-F238E27FC236}">
                <a16:creationId xmlns:a16="http://schemas.microsoft.com/office/drawing/2014/main" id="{89CF6CEC-11A4-2046-9BCD-1870548E8628}"/>
              </a:ext>
            </a:extLst>
          </p:cNvPr>
          <p:cNvSpPr>
            <a:spLocks noGrp="1"/>
          </p:cNvSpPr>
          <p:nvPr>
            <p:ph idx="1"/>
          </p:nvPr>
        </p:nvSpPr>
        <p:spPr/>
        <p:txBody>
          <a:bodyPr>
            <a:normAutofit fontScale="92500" lnSpcReduction="10000"/>
          </a:bodyPr>
          <a:lstStyle/>
          <a:p>
            <a:pPr marL="514350" indent="-514350">
              <a:buAutoNum type="arabicPeriod" startAt="4"/>
            </a:pPr>
            <a:r>
              <a:rPr lang="en-US" dirty="0"/>
              <a:t>The experiment should be so conducted as to avoid all unnecessary physical and mental suffering and injury.</a:t>
            </a:r>
          </a:p>
          <a:p>
            <a:pPr marL="514350" indent="-514350">
              <a:buAutoNum type="arabicPeriod" startAt="4"/>
            </a:pPr>
            <a:r>
              <a:rPr lang="en-US" dirty="0"/>
              <a:t>No experiment should be conducted where there is an </a:t>
            </a:r>
            <a:r>
              <a:rPr lang="en-US" i="1" dirty="0"/>
              <a:t>a priori</a:t>
            </a:r>
            <a:r>
              <a:rPr lang="en-US" dirty="0"/>
              <a:t> reason to believe that death or disabling injury will occur; except, perhaps, in those experiments where the experimental physicians also serve as subjects.</a:t>
            </a:r>
          </a:p>
          <a:p>
            <a:pPr marL="514350" indent="-514350">
              <a:buAutoNum type="arabicPeriod" startAt="4"/>
            </a:pPr>
            <a:r>
              <a:rPr lang="en-US" dirty="0"/>
              <a:t>The degree of risk to be taken should never exceed that determined by the humanitarian importance of the problem to be solved by the experiment.</a:t>
            </a:r>
          </a:p>
          <a:p>
            <a:pPr marL="514350" indent="-514350">
              <a:buAutoNum type="arabicPeriod" startAt="4"/>
            </a:pPr>
            <a:r>
              <a:rPr lang="en-US" dirty="0"/>
              <a:t>Proper preparations should be made and adequate facilities provided to protect the experimental subject against even remote possibilities of injury, disability, or death.</a:t>
            </a:r>
          </a:p>
          <a:p>
            <a:endParaRPr lang="en-US" dirty="0"/>
          </a:p>
        </p:txBody>
      </p:sp>
    </p:spTree>
    <p:extLst>
      <p:ext uri="{BB962C8B-B14F-4D97-AF65-F5344CB8AC3E}">
        <p14:creationId xmlns:p14="http://schemas.microsoft.com/office/powerpoint/2010/main" val="38960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2C11-9607-044C-BAC3-429E28F39BDE}"/>
              </a:ext>
            </a:extLst>
          </p:cNvPr>
          <p:cNvSpPr>
            <a:spLocks noGrp="1"/>
          </p:cNvSpPr>
          <p:nvPr>
            <p:ph type="title"/>
          </p:nvPr>
        </p:nvSpPr>
        <p:spPr/>
        <p:txBody>
          <a:bodyPr/>
          <a:lstStyle/>
          <a:p>
            <a:r>
              <a:rPr lang="en-US" dirty="0"/>
              <a:t>Nuremberg Code drafted in 1947</a:t>
            </a:r>
          </a:p>
        </p:txBody>
      </p:sp>
      <p:sp>
        <p:nvSpPr>
          <p:cNvPr id="3" name="Content Placeholder 2">
            <a:extLst>
              <a:ext uri="{FF2B5EF4-FFF2-40B4-BE49-F238E27FC236}">
                <a16:creationId xmlns:a16="http://schemas.microsoft.com/office/drawing/2014/main" id="{EB3D0D61-D190-FD47-90C3-E02326FFD31C}"/>
              </a:ext>
            </a:extLst>
          </p:cNvPr>
          <p:cNvSpPr>
            <a:spLocks noGrp="1"/>
          </p:cNvSpPr>
          <p:nvPr>
            <p:ph idx="1"/>
          </p:nvPr>
        </p:nvSpPr>
        <p:spPr/>
        <p:txBody>
          <a:bodyPr>
            <a:noAutofit/>
          </a:bodyPr>
          <a:lstStyle/>
          <a:p>
            <a:pPr marL="457200" indent="-457200">
              <a:buAutoNum type="arabicPeriod" startAt="8"/>
            </a:pPr>
            <a:r>
              <a:rPr lang="en-US" sz="2400" dirty="0"/>
              <a:t>The experiment should be conducted only by scientifically qualified persons. The highest degree of skill and care should be required through all stages of the experiment of those who conduct or engage in the experiment.</a:t>
            </a:r>
          </a:p>
          <a:p>
            <a:pPr marL="457200" indent="-457200">
              <a:buAutoNum type="arabicPeriod" startAt="8"/>
            </a:pPr>
            <a:r>
              <a:rPr lang="en-US" sz="2400" dirty="0"/>
              <a:t>During the course of the experiment the human subject should be at liberty to bring the experiment to an end if he has reached the physical or mental state where continuation of the experiment seems to him to be impossible.</a:t>
            </a:r>
          </a:p>
          <a:p>
            <a:pPr marL="457200" indent="-457200">
              <a:buAutoNum type="arabicPeriod" startAt="8"/>
            </a:pPr>
            <a:r>
              <a:rPr lang="en-US" sz="2400" dirty="0"/>
              <a:t>During the course of the experiment the scientist in charge must be prepared to terminate the experiment at any stage, if he has probable cause to believe, in the exercise of the good faith, superior skill and careful judgment required of him that a continuation of the experiment is likely to result in injury, disability, or death to the experimental subject.</a:t>
            </a:r>
          </a:p>
          <a:p>
            <a:endParaRPr lang="en-US" sz="2400" dirty="0"/>
          </a:p>
        </p:txBody>
      </p:sp>
    </p:spTree>
    <p:extLst>
      <p:ext uri="{BB962C8B-B14F-4D97-AF65-F5344CB8AC3E}">
        <p14:creationId xmlns:p14="http://schemas.microsoft.com/office/powerpoint/2010/main" val="205801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4D5B-C884-0E49-8775-6BB836F65C15}"/>
              </a:ext>
            </a:extLst>
          </p:cNvPr>
          <p:cNvSpPr>
            <a:spLocks noGrp="1"/>
          </p:cNvSpPr>
          <p:nvPr>
            <p:ph type="title"/>
          </p:nvPr>
        </p:nvSpPr>
        <p:spPr/>
        <p:txBody>
          <a:bodyPr/>
          <a:lstStyle/>
          <a:p>
            <a:r>
              <a:rPr lang="en-US" dirty="0"/>
              <a:t>Code of Federal Regulations</a:t>
            </a:r>
          </a:p>
        </p:txBody>
      </p:sp>
      <p:sp>
        <p:nvSpPr>
          <p:cNvPr id="3" name="Content Placeholder 2">
            <a:extLst>
              <a:ext uri="{FF2B5EF4-FFF2-40B4-BE49-F238E27FC236}">
                <a16:creationId xmlns:a16="http://schemas.microsoft.com/office/drawing/2014/main" id="{FA9B22D4-8F28-1E4C-B24D-F672DA59B4BC}"/>
              </a:ext>
            </a:extLst>
          </p:cNvPr>
          <p:cNvSpPr>
            <a:spLocks noGrp="1"/>
          </p:cNvSpPr>
          <p:nvPr>
            <p:ph idx="1"/>
          </p:nvPr>
        </p:nvSpPr>
        <p:spPr/>
        <p:txBody>
          <a:bodyPr/>
          <a:lstStyle/>
          <a:p>
            <a:r>
              <a:rPr lang="en-US" dirty="0"/>
              <a:t>The Nuremberg Code is the basis for Title 45 and 46 in the code of federal regulations. </a:t>
            </a:r>
          </a:p>
          <a:p>
            <a:r>
              <a:rPr lang="en-US" dirty="0"/>
              <a:t>These regulations are used by institutional review boards. All studies of human subjects conducted in the United States must be approved by these review boards.</a:t>
            </a:r>
          </a:p>
        </p:txBody>
      </p:sp>
    </p:spTree>
    <p:extLst>
      <p:ext uri="{BB962C8B-B14F-4D97-AF65-F5344CB8AC3E}">
        <p14:creationId xmlns:p14="http://schemas.microsoft.com/office/powerpoint/2010/main" val="3595781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7CEE-F529-E84C-8FA1-4D3413ED4AF6}"/>
              </a:ext>
            </a:extLst>
          </p:cNvPr>
          <p:cNvSpPr>
            <a:spLocks noGrp="1"/>
          </p:cNvSpPr>
          <p:nvPr>
            <p:ph type="title"/>
          </p:nvPr>
        </p:nvSpPr>
        <p:spPr/>
        <p:txBody>
          <a:bodyPr/>
          <a:lstStyle/>
          <a:p>
            <a:r>
              <a:rPr lang="en-US" dirty="0"/>
              <a:t>Data sovereignty</a:t>
            </a:r>
          </a:p>
        </p:txBody>
      </p:sp>
      <p:sp>
        <p:nvSpPr>
          <p:cNvPr id="3" name="Content Placeholder 2">
            <a:extLst>
              <a:ext uri="{FF2B5EF4-FFF2-40B4-BE49-F238E27FC236}">
                <a16:creationId xmlns:a16="http://schemas.microsoft.com/office/drawing/2014/main" id="{021AE179-C1AB-5F4E-84F7-C32E291C37EE}"/>
              </a:ext>
            </a:extLst>
          </p:cNvPr>
          <p:cNvSpPr>
            <a:spLocks noGrp="1"/>
          </p:cNvSpPr>
          <p:nvPr>
            <p:ph idx="1"/>
          </p:nvPr>
        </p:nvSpPr>
        <p:spPr/>
        <p:txBody>
          <a:bodyPr/>
          <a:lstStyle/>
          <a:p>
            <a:pPr fontAlgn="base"/>
            <a:r>
              <a:rPr lang="en-US" dirty="0"/>
              <a:t>The concept of data sovereignty “is linked with Indigenous peoples’ right to maintain, control, protect and develop their cultural heritage, traditional knowledge and traditional cultural expressions, as well as their right to maintain, control, protect and develop their intellectual property over these”.</a:t>
            </a:r>
          </a:p>
          <a:p>
            <a:pPr fontAlgn="base"/>
            <a:endParaRPr lang="en-US" dirty="0"/>
          </a:p>
          <a:p>
            <a:pPr marL="0" indent="0">
              <a:buNone/>
            </a:pPr>
            <a:endParaRPr lang="en-US" sz="1400" dirty="0"/>
          </a:p>
          <a:p>
            <a:pPr marL="0" indent="0">
              <a:buNone/>
            </a:pPr>
            <a:endParaRPr lang="en-US" sz="1400" dirty="0"/>
          </a:p>
          <a:p>
            <a:pPr marL="0" indent="0">
              <a:buNone/>
            </a:pPr>
            <a:r>
              <a:rPr lang="en-US" sz="1400" dirty="0"/>
              <a:t>The First Nations Indigenous Governance Centre. First Nations data sovereignty in Canada. Statistical Journal of the IAOS. 2019; 35:47-49.</a:t>
            </a:r>
          </a:p>
          <a:p>
            <a:pPr marL="0" indent="0">
              <a:buNone/>
            </a:pPr>
            <a:r>
              <a:rPr lang="en-US" sz="1400" dirty="0"/>
              <a:t>Taylor J, </a:t>
            </a:r>
            <a:r>
              <a:rPr lang="en-US" sz="1400" dirty="0" err="1"/>
              <a:t>Kukutai</a:t>
            </a:r>
            <a:r>
              <a:rPr lang="en-US" sz="1400" dirty="0"/>
              <a:t> T, eds. Indigenous Data Sovereignty: Toward an Agenda. Centre for Aboriginal Economic Policy Research (CAEPR). Research Monograph No. 38. (Features a chapter, “Pathways to First Nations’ data and information sovereignty”, authored by FNIGC). Australian National University Press. 2016.</a:t>
            </a:r>
          </a:p>
        </p:txBody>
      </p:sp>
    </p:spTree>
    <p:extLst>
      <p:ext uri="{BB962C8B-B14F-4D97-AF65-F5344CB8AC3E}">
        <p14:creationId xmlns:p14="http://schemas.microsoft.com/office/powerpoint/2010/main" val="192147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5CE8-BA81-BF44-9438-CDC8AD50559B}"/>
              </a:ext>
            </a:extLst>
          </p:cNvPr>
          <p:cNvSpPr>
            <a:spLocks noGrp="1"/>
          </p:cNvSpPr>
          <p:nvPr>
            <p:ph type="title"/>
          </p:nvPr>
        </p:nvSpPr>
        <p:spPr/>
        <p:txBody>
          <a:bodyPr/>
          <a:lstStyle/>
          <a:p>
            <a:r>
              <a:rPr lang="en-US" dirty="0"/>
              <a:t>Data sovereignty</a:t>
            </a:r>
          </a:p>
        </p:txBody>
      </p:sp>
      <p:sp>
        <p:nvSpPr>
          <p:cNvPr id="3" name="Content Placeholder 2">
            <a:extLst>
              <a:ext uri="{FF2B5EF4-FFF2-40B4-BE49-F238E27FC236}">
                <a16:creationId xmlns:a16="http://schemas.microsoft.com/office/drawing/2014/main" id="{FBBD8DAE-0269-7E4E-ABD5-34C77246DD55}"/>
              </a:ext>
            </a:extLst>
          </p:cNvPr>
          <p:cNvSpPr>
            <a:spLocks noGrp="1"/>
          </p:cNvSpPr>
          <p:nvPr>
            <p:ph idx="1"/>
          </p:nvPr>
        </p:nvSpPr>
        <p:spPr>
          <a:xfrm>
            <a:off x="838200" y="1474896"/>
            <a:ext cx="10515600" cy="4351338"/>
          </a:xfrm>
        </p:spPr>
        <p:txBody>
          <a:bodyPr>
            <a:noAutofit/>
          </a:bodyPr>
          <a:lstStyle/>
          <a:p>
            <a:pPr marL="514350" indent="-514350">
              <a:buAutoNum type="arabicPeriod"/>
            </a:pPr>
            <a:r>
              <a:rPr lang="en-US" sz="2400" dirty="0"/>
              <a:t>Methods and approaches used to gather, analyze and share data on Indigenous communities has reinforced systemic oppression, barriers and unequal power relations. </a:t>
            </a:r>
          </a:p>
          <a:p>
            <a:pPr marL="514350" indent="-514350">
              <a:buAutoNum type="arabicPeriod"/>
            </a:pPr>
            <a:r>
              <a:rPr lang="en-US" sz="2400" dirty="0"/>
              <a:t>Data on Indigenous communities has typically been collected and interpreted through a lens of inherent lack, with a focus on statistics that reflect disadvantage and negative stereotyping. </a:t>
            </a:r>
          </a:p>
          <a:p>
            <a:pPr marL="514350" indent="-514350">
              <a:buAutoNum type="arabicPeriod"/>
            </a:pPr>
            <a:r>
              <a:rPr lang="en-US" sz="2400" dirty="0"/>
              <a:t>Data on Indigenous communities collected by nation state institutions has been of little use to Indigenous communities, further distancing Nations from the information. </a:t>
            </a:r>
          </a:p>
          <a:p>
            <a:pPr marL="514350" indent="-514350">
              <a:buAutoNum type="arabicPeriod"/>
            </a:pPr>
            <a:r>
              <a:rPr lang="en-US" sz="2400" dirty="0"/>
              <a:t>Data on Indigenous communities collected by the nation state government has been assumed to be owned and therefore controlled by said government.</a:t>
            </a:r>
          </a:p>
          <a:p>
            <a:pPr marL="514350" indent="-514350">
              <a:buAutoNum type="arabicPeriod"/>
            </a:pPr>
            <a:r>
              <a:rPr lang="en-US" sz="2400" dirty="0"/>
              <a:t>With a lack of a meaningful Nation-to-Nation dialogue about data sovereignty.</a:t>
            </a:r>
          </a:p>
        </p:txBody>
      </p:sp>
      <p:sp>
        <p:nvSpPr>
          <p:cNvPr id="4" name="Rectangle 3">
            <a:extLst>
              <a:ext uri="{FF2B5EF4-FFF2-40B4-BE49-F238E27FC236}">
                <a16:creationId xmlns:a16="http://schemas.microsoft.com/office/drawing/2014/main" id="{E5630E2C-BFE5-EB4D-9BA0-D019A247E523}"/>
              </a:ext>
            </a:extLst>
          </p:cNvPr>
          <p:cNvSpPr/>
          <p:nvPr/>
        </p:nvSpPr>
        <p:spPr>
          <a:xfrm>
            <a:off x="196241" y="6211669"/>
            <a:ext cx="11799518" cy="646331"/>
          </a:xfrm>
          <a:prstGeom prst="rect">
            <a:avLst/>
          </a:prstGeom>
        </p:spPr>
        <p:txBody>
          <a:bodyPr wrap="square">
            <a:spAutoFit/>
          </a:bodyPr>
          <a:lstStyle/>
          <a:p>
            <a:r>
              <a:rPr lang="en-US" dirty="0"/>
              <a:t>British Columbia First Nations’ Data Governance Initiative (BCFNDGI). Decolonizing Data: Indigenous Data Sovereignty Primer. Prepared by Open North. April 2017.</a:t>
            </a:r>
          </a:p>
        </p:txBody>
      </p:sp>
    </p:spTree>
    <p:extLst>
      <p:ext uri="{BB962C8B-B14F-4D97-AF65-F5344CB8AC3E}">
        <p14:creationId xmlns:p14="http://schemas.microsoft.com/office/powerpoint/2010/main" val="1213296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EFE0-62AB-9E4F-B87F-51EF40EEAFE3}"/>
              </a:ext>
            </a:extLst>
          </p:cNvPr>
          <p:cNvSpPr>
            <a:spLocks noGrp="1"/>
          </p:cNvSpPr>
          <p:nvPr>
            <p:ph type="title"/>
          </p:nvPr>
        </p:nvSpPr>
        <p:spPr/>
        <p:txBody>
          <a:bodyPr/>
          <a:lstStyle/>
          <a:p>
            <a:r>
              <a:rPr lang="en-US" dirty="0"/>
              <a:t>Clinical equipoise</a:t>
            </a:r>
          </a:p>
        </p:txBody>
      </p:sp>
      <p:sp>
        <p:nvSpPr>
          <p:cNvPr id="3" name="Content Placeholder 2">
            <a:extLst>
              <a:ext uri="{FF2B5EF4-FFF2-40B4-BE49-F238E27FC236}">
                <a16:creationId xmlns:a16="http://schemas.microsoft.com/office/drawing/2014/main" id="{D28FAC8F-1411-CD49-9505-732AFAFEE598}"/>
              </a:ext>
            </a:extLst>
          </p:cNvPr>
          <p:cNvSpPr>
            <a:spLocks noGrp="1"/>
          </p:cNvSpPr>
          <p:nvPr>
            <p:ph idx="1"/>
          </p:nvPr>
        </p:nvSpPr>
        <p:spPr/>
        <p:txBody>
          <a:bodyPr/>
          <a:lstStyle/>
          <a:p>
            <a:r>
              <a:rPr lang="en-US" dirty="0"/>
              <a:t>Requires general uncertainty in the medical (clinical) community if the newly proposed treatment will be beneficial</a:t>
            </a:r>
          </a:p>
          <a:p>
            <a:r>
              <a:rPr lang="en-US" dirty="0"/>
              <a:t>The assumption that there is not one 'better' intervention present (for either the control or experimental group) during the design of a randomized controlled trial (RCT).</a:t>
            </a:r>
          </a:p>
          <a:p>
            <a:r>
              <a:rPr lang="en-US" dirty="0"/>
              <a:t>What would happen if researchers enrolled participants in a study that compared the effect of Treatment A vs. Treatment B on mortality when there is moderate medical evidence that Treatment B is less effective or has many serious side effects?</a:t>
            </a:r>
          </a:p>
        </p:txBody>
      </p:sp>
      <p:sp>
        <p:nvSpPr>
          <p:cNvPr id="4" name="Rectangle 3">
            <a:extLst>
              <a:ext uri="{FF2B5EF4-FFF2-40B4-BE49-F238E27FC236}">
                <a16:creationId xmlns:a16="http://schemas.microsoft.com/office/drawing/2014/main" id="{4561BA70-85DC-4B4B-96FE-AD19BB8CB0D7}"/>
              </a:ext>
            </a:extLst>
          </p:cNvPr>
          <p:cNvSpPr/>
          <p:nvPr/>
        </p:nvSpPr>
        <p:spPr>
          <a:xfrm>
            <a:off x="1068887" y="5988734"/>
            <a:ext cx="10192011" cy="646331"/>
          </a:xfrm>
          <a:prstGeom prst="rect">
            <a:avLst/>
          </a:prstGeom>
        </p:spPr>
        <p:txBody>
          <a:bodyPr wrap="square">
            <a:spAutoFit/>
          </a:bodyPr>
          <a:lstStyle/>
          <a:p>
            <a:r>
              <a:rPr lang="en-US" dirty="0">
                <a:hlinkClick r:id="rId2"/>
              </a:rPr>
              <a:t>https://ethics.gc.ca/eng/tcps2-eptc2_2018_chapter11-chapitre11.html#a</a:t>
            </a:r>
            <a:r>
              <a:rPr lang="en-US" dirty="0"/>
              <a:t> (this is a Canadian reference, but is also required for trials in the United States)</a:t>
            </a:r>
          </a:p>
        </p:txBody>
      </p:sp>
    </p:spTree>
    <p:extLst>
      <p:ext uri="{BB962C8B-B14F-4D97-AF65-F5344CB8AC3E}">
        <p14:creationId xmlns:p14="http://schemas.microsoft.com/office/powerpoint/2010/main" val="8113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9C25B-23C5-0E4E-928B-706EA3E40A12}"/>
              </a:ext>
            </a:extLst>
          </p:cNvPr>
          <p:cNvSpPr>
            <a:spLocks noGrp="1"/>
          </p:cNvSpPr>
          <p:nvPr>
            <p:ph type="title"/>
          </p:nvPr>
        </p:nvSpPr>
        <p:spPr/>
        <p:txBody>
          <a:bodyPr/>
          <a:lstStyle/>
          <a:p>
            <a:r>
              <a:rPr lang="en-US" dirty="0"/>
              <a:t>Experimental Units</a:t>
            </a:r>
          </a:p>
        </p:txBody>
      </p:sp>
      <p:sp>
        <p:nvSpPr>
          <p:cNvPr id="5" name="Content Placeholder 4">
            <a:extLst>
              <a:ext uri="{FF2B5EF4-FFF2-40B4-BE49-F238E27FC236}">
                <a16:creationId xmlns:a16="http://schemas.microsoft.com/office/drawing/2014/main" id="{6D35F2B7-B816-7546-8FBE-7E71B44687BC}"/>
              </a:ext>
            </a:extLst>
          </p:cNvPr>
          <p:cNvSpPr>
            <a:spLocks noGrp="1"/>
          </p:cNvSpPr>
          <p:nvPr>
            <p:ph idx="1"/>
          </p:nvPr>
        </p:nvSpPr>
        <p:spPr/>
        <p:txBody>
          <a:bodyPr>
            <a:normAutofit fontScale="92500" lnSpcReduction="10000"/>
          </a:bodyPr>
          <a:lstStyle/>
          <a:p>
            <a:r>
              <a:rPr lang="en-US" dirty="0"/>
              <a:t>Who is the treatment being applied to? Treatments can be assigned to individual people or to larger groups</a:t>
            </a:r>
          </a:p>
          <a:p>
            <a:r>
              <a:rPr lang="en-US" dirty="0"/>
              <a:t>When individuals are the experimental unit, we call them participants, patients, or subjects</a:t>
            </a:r>
          </a:p>
          <a:p>
            <a:r>
              <a:rPr lang="en-US" dirty="0"/>
              <a:t>Larger experimental units include hospitals, states, communities, schools, etc.</a:t>
            </a:r>
          </a:p>
          <a:p>
            <a:r>
              <a:rPr lang="en-US" dirty="0"/>
              <a:t>In R, we often have one row of data for each experimental unit</a:t>
            </a:r>
          </a:p>
          <a:p>
            <a:r>
              <a:rPr lang="en-US" dirty="0"/>
              <a:t>If you had multiple measurements per unit (say multiple hospital visits to each patient, or a row of data for each state-year), then you’d have multiple rows per experimental units in a “long” dataset (*shout-out for longitudinal data analysis*)</a:t>
            </a:r>
          </a:p>
        </p:txBody>
      </p:sp>
    </p:spTree>
    <p:extLst>
      <p:ext uri="{BB962C8B-B14F-4D97-AF65-F5344CB8AC3E}">
        <p14:creationId xmlns:p14="http://schemas.microsoft.com/office/powerpoint/2010/main" val="42784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CF95-8F41-DF48-8B36-A0BAF9A120C1}"/>
              </a:ext>
            </a:extLst>
          </p:cNvPr>
          <p:cNvSpPr>
            <a:spLocks noGrp="1"/>
          </p:cNvSpPr>
          <p:nvPr>
            <p:ph type="title"/>
          </p:nvPr>
        </p:nvSpPr>
        <p:spPr/>
        <p:txBody>
          <a:bodyPr/>
          <a:lstStyle/>
          <a:p>
            <a:r>
              <a:rPr lang="en-US" dirty="0"/>
              <a:t>Summary of lecture</a:t>
            </a:r>
          </a:p>
        </p:txBody>
      </p:sp>
      <p:sp>
        <p:nvSpPr>
          <p:cNvPr id="3" name="Content Placeholder 2">
            <a:extLst>
              <a:ext uri="{FF2B5EF4-FFF2-40B4-BE49-F238E27FC236}">
                <a16:creationId xmlns:a16="http://schemas.microsoft.com/office/drawing/2014/main" id="{8612B8DC-59D9-434D-9E40-A03052E78509}"/>
              </a:ext>
            </a:extLst>
          </p:cNvPr>
          <p:cNvSpPr>
            <a:spLocks noGrp="1"/>
          </p:cNvSpPr>
          <p:nvPr>
            <p:ph idx="1"/>
          </p:nvPr>
        </p:nvSpPr>
        <p:spPr/>
        <p:txBody>
          <a:bodyPr/>
          <a:lstStyle/>
          <a:p>
            <a:r>
              <a:rPr lang="en-US" dirty="0"/>
              <a:t>New terminology on experiments: experimental unit, factor, treatments, randomized controlled trials, blinding, placebo, placebo effects</a:t>
            </a:r>
          </a:p>
          <a:p>
            <a:r>
              <a:rPr lang="en-US" dirty="0"/>
              <a:t>Research ethics</a:t>
            </a:r>
          </a:p>
          <a:p>
            <a:pPr lvl="1"/>
            <a:r>
              <a:rPr lang="en-US" dirty="0"/>
              <a:t>Fraught history of human experimentation</a:t>
            </a:r>
          </a:p>
          <a:p>
            <a:pPr lvl="1"/>
            <a:r>
              <a:rPr lang="en-US" dirty="0"/>
              <a:t>Today’s regulation reflect this history, such as informed consent</a:t>
            </a:r>
          </a:p>
          <a:p>
            <a:pPr lvl="1"/>
            <a:r>
              <a:rPr lang="en-US" dirty="0"/>
              <a:t>Other issues like data sovereignty, </a:t>
            </a:r>
            <a:r>
              <a:rPr lang="en-US"/>
              <a:t>clinical equipoise</a:t>
            </a:r>
            <a:endParaRPr lang="en-US" dirty="0"/>
          </a:p>
        </p:txBody>
      </p:sp>
    </p:spTree>
    <p:extLst>
      <p:ext uri="{BB962C8B-B14F-4D97-AF65-F5344CB8AC3E}">
        <p14:creationId xmlns:p14="http://schemas.microsoft.com/office/powerpoint/2010/main" val="119751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6532-F409-EC44-99EB-04FDC31A47CF}"/>
              </a:ext>
            </a:extLst>
          </p:cNvPr>
          <p:cNvSpPr>
            <a:spLocks noGrp="1"/>
          </p:cNvSpPr>
          <p:nvPr>
            <p:ph type="title"/>
          </p:nvPr>
        </p:nvSpPr>
        <p:spPr/>
        <p:txBody>
          <a:bodyPr/>
          <a:lstStyle/>
          <a:p>
            <a:r>
              <a:rPr lang="en-US" dirty="0"/>
              <a:t>Randomization</a:t>
            </a:r>
          </a:p>
        </p:txBody>
      </p:sp>
      <p:sp>
        <p:nvSpPr>
          <p:cNvPr id="3" name="Content Placeholder 2">
            <a:extLst>
              <a:ext uri="{FF2B5EF4-FFF2-40B4-BE49-F238E27FC236}">
                <a16:creationId xmlns:a16="http://schemas.microsoft.com/office/drawing/2014/main" id="{AA7F917A-5A03-1047-B389-0ECF631CE658}"/>
              </a:ext>
            </a:extLst>
          </p:cNvPr>
          <p:cNvSpPr>
            <a:spLocks noGrp="1"/>
          </p:cNvSpPr>
          <p:nvPr>
            <p:ph idx="1"/>
          </p:nvPr>
        </p:nvSpPr>
        <p:spPr/>
        <p:txBody>
          <a:bodyPr/>
          <a:lstStyle/>
          <a:p>
            <a:r>
              <a:rPr lang="en-US" dirty="0"/>
              <a:t>When the experimental unit is a person, they are </a:t>
            </a:r>
            <a:r>
              <a:rPr lang="en-US" b="1" dirty="0"/>
              <a:t>randomly assigned </a:t>
            </a:r>
            <a:r>
              <a:rPr lang="en-US" dirty="0"/>
              <a:t>to different levels of treatment</a:t>
            </a:r>
          </a:p>
          <a:p>
            <a:r>
              <a:rPr lang="en-US" dirty="0"/>
              <a:t>In a lab setting, the experimental units themselves (like a mouse) are designed to </a:t>
            </a:r>
            <a:r>
              <a:rPr lang="en-US"/>
              <a:t>be identical as </a:t>
            </a:r>
            <a:r>
              <a:rPr lang="en-US" dirty="0"/>
              <a:t>possible</a:t>
            </a:r>
          </a:p>
          <a:p>
            <a:r>
              <a:rPr lang="en-US" dirty="0"/>
              <a:t>The result of both (randomization and making the units as similar as possible) is to reduce the chance for confounding – or the chance that a unit’s treatment is associated with another variable that affects their chance of experiencing the outcome.</a:t>
            </a:r>
          </a:p>
        </p:txBody>
      </p:sp>
    </p:spTree>
    <p:extLst>
      <p:ext uri="{BB962C8B-B14F-4D97-AF65-F5344CB8AC3E}">
        <p14:creationId xmlns:p14="http://schemas.microsoft.com/office/powerpoint/2010/main" val="248981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39C7-9DEA-EB4A-99E0-F5A2B3998EB3}"/>
              </a:ext>
            </a:extLst>
          </p:cNvPr>
          <p:cNvSpPr>
            <a:spLocks noGrp="1"/>
          </p:cNvSpPr>
          <p:nvPr>
            <p:ph type="title"/>
          </p:nvPr>
        </p:nvSpPr>
        <p:spPr/>
        <p:txBody>
          <a:bodyPr/>
          <a:lstStyle/>
          <a:p>
            <a:r>
              <a:rPr lang="en-US" dirty="0"/>
              <a:t>Factor and treatment</a:t>
            </a:r>
          </a:p>
        </p:txBody>
      </p:sp>
      <p:sp>
        <p:nvSpPr>
          <p:cNvPr id="3" name="Content Placeholder 2">
            <a:extLst>
              <a:ext uri="{FF2B5EF4-FFF2-40B4-BE49-F238E27FC236}">
                <a16:creationId xmlns:a16="http://schemas.microsoft.com/office/drawing/2014/main" id="{474C5FEB-7852-574A-B0D8-211FAD7BC4FE}"/>
              </a:ext>
            </a:extLst>
          </p:cNvPr>
          <p:cNvSpPr>
            <a:spLocks noGrp="1"/>
          </p:cNvSpPr>
          <p:nvPr>
            <p:ph idx="1"/>
          </p:nvPr>
        </p:nvSpPr>
        <p:spPr/>
        <p:txBody>
          <a:bodyPr/>
          <a:lstStyle/>
          <a:p>
            <a:r>
              <a:rPr lang="en-US" b="1" dirty="0"/>
              <a:t>Factor</a:t>
            </a:r>
            <a:r>
              <a:rPr lang="en-US" dirty="0"/>
              <a:t>: An explanatory variable that is being manipulated. There can be more than 1 factor variable being manipulated at once.</a:t>
            </a:r>
          </a:p>
          <a:p>
            <a:r>
              <a:rPr lang="en-US" b="1" dirty="0"/>
              <a:t>Treatment</a:t>
            </a:r>
            <a:r>
              <a:rPr lang="en-US" dirty="0"/>
              <a:t>: A specific experimental condition. When there is more than 1 factor, then the treatment is a combination of specific values of each factor.</a:t>
            </a:r>
          </a:p>
          <a:p>
            <a:r>
              <a:rPr lang="en-US" dirty="0"/>
              <a:t>Factors and treatments are categorical variables. In R, we often refer to both of these variable types as Factors. Confusing, I know.</a:t>
            </a:r>
          </a:p>
        </p:txBody>
      </p:sp>
    </p:spTree>
    <p:extLst>
      <p:ext uri="{BB962C8B-B14F-4D97-AF65-F5344CB8AC3E}">
        <p14:creationId xmlns:p14="http://schemas.microsoft.com/office/powerpoint/2010/main" val="393113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1BA9-23DE-A541-935B-5DF30A9B68AA}"/>
              </a:ext>
            </a:extLst>
          </p:cNvPr>
          <p:cNvSpPr>
            <a:spLocks noGrp="1"/>
          </p:cNvSpPr>
          <p:nvPr>
            <p:ph type="title"/>
          </p:nvPr>
        </p:nvSpPr>
        <p:spPr/>
        <p:txBody>
          <a:bodyPr/>
          <a:lstStyle/>
          <a:p>
            <a:r>
              <a:rPr lang="en-US" dirty="0"/>
              <a:t>Example with two factors (Ex 8.2 </a:t>
            </a:r>
            <a:r>
              <a:rPr lang="en-US" dirty="0" err="1"/>
              <a:t>pg</a:t>
            </a:r>
            <a:r>
              <a:rPr lang="en-US" dirty="0"/>
              <a:t> 178 from Ed. 3)</a:t>
            </a:r>
          </a:p>
        </p:txBody>
      </p:sp>
      <p:sp>
        <p:nvSpPr>
          <p:cNvPr id="3" name="Content Placeholder 2">
            <a:extLst>
              <a:ext uri="{FF2B5EF4-FFF2-40B4-BE49-F238E27FC236}">
                <a16:creationId xmlns:a16="http://schemas.microsoft.com/office/drawing/2014/main" id="{542C2F48-F391-9E43-97FB-ABA4EBEECD18}"/>
              </a:ext>
            </a:extLst>
          </p:cNvPr>
          <p:cNvSpPr>
            <a:spLocks noGrp="1"/>
          </p:cNvSpPr>
          <p:nvPr>
            <p:ph idx="1"/>
          </p:nvPr>
        </p:nvSpPr>
        <p:spPr/>
        <p:txBody>
          <a:bodyPr/>
          <a:lstStyle/>
          <a:p>
            <a:r>
              <a:rPr lang="en-US" b="1" dirty="0"/>
              <a:t>Photoperiod</a:t>
            </a:r>
            <a:r>
              <a:rPr lang="en-US" dirty="0"/>
              <a:t> is the relative lengths of light and dark periods in a 24-hour cycle is a common environmental cue for flowering</a:t>
            </a:r>
          </a:p>
          <a:p>
            <a:r>
              <a:rPr lang="en-US" b="1" dirty="0"/>
              <a:t>Light wavelength </a:t>
            </a:r>
            <a:r>
              <a:rPr lang="en-US" dirty="0"/>
              <a:t>is also hypothesized to affect the flowering of Chrysanthemum flowers</a:t>
            </a:r>
          </a:p>
          <a:p>
            <a:r>
              <a:rPr lang="en-US" dirty="0"/>
              <a:t>A plant physiologist grew chrysanthemums in </a:t>
            </a:r>
            <a:r>
              <a:rPr lang="en-US" b="1" dirty="0"/>
              <a:t>controlled</a:t>
            </a:r>
            <a:r>
              <a:rPr lang="en-US" dirty="0"/>
              <a:t> greenhouses under different combinations of photoperiods (short day, long day, continuous light, and interrupted night) and light wavelengths (blue light, red light, or blue + red light) </a:t>
            </a:r>
          </a:p>
          <a:p>
            <a:r>
              <a:rPr lang="en-US" dirty="0"/>
              <a:t>The plants were kept in these conditions for 5 weeks and examined regularly to assess whether they had flowered</a:t>
            </a:r>
          </a:p>
        </p:txBody>
      </p:sp>
    </p:spTree>
    <p:extLst>
      <p:ext uri="{BB962C8B-B14F-4D97-AF65-F5344CB8AC3E}">
        <p14:creationId xmlns:p14="http://schemas.microsoft.com/office/powerpoint/2010/main" val="403137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28AC-4166-184E-9CC4-CB585768AB0A}"/>
              </a:ext>
            </a:extLst>
          </p:cNvPr>
          <p:cNvSpPr>
            <a:spLocks noGrp="1"/>
          </p:cNvSpPr>
          <p:nvPr>
            <p:ph type="title"/>
          </p:nvPr>
        </p:nvSpPr>
        <p:spPr/>
        <p:txBody>
          <a:bodyPr/>
          <a:lstStyle/>
          <a:p>
            <a:r>
              <a:rPr lang="en-US" dirty="0"/>
              <a:t>Check your understanding</a:t>
            </a:r>
          </a:p>
        </p:txBody>
      </p:sp>
      <p:sp>
        <p:nvSpPr>
          <p:cNvPr id="3" name="Content Placeholder 2">
            <a:extLst>
              <a:ext uri="{FF2B5EF4-FFF2-40B4-BE49-F238E27FC236}">
                <a16:creationId xmlns:a16="http://schemas.microsoft.com/office/drawing/2014/main" id="{D86200DC-8F87-954C-8C6C-75CB3255CA47}"/>
              </a:ext>
            </a:extLst>
          </p:cNvPr>
          <p:cNvSpPr>
            <a:spLocks noGrp="1"/>
          </p:cNvSpPr>
          <p:nvPr>
            <p:ph idx="1"/>
          </p:nvPr>
        </p:nvSpPr>
        <p:spPr/>
        <p:txBody>
          <a:bodyPr/>
          <a:lstStyle/>
          <a:p>
            <a:r>
              <a:rPr lang="en-US" dirty="0"/>
              <a:t>Who (or what) is the experimental unit in this study?</a:t>
            </a:r>
          </a:p>
          <a:p>
            <a:r>
              <a:rPr lang="en-US" dirty="0"/>
              <a:t>What is the response variable?</a:t>
            </a:r>
          </a:p>
          <a:p>
            <a:r>
              <a:rPr lang="en-US" dirty="0"/>
              <a:t>How many factors are there? </a:t>
            </a:r>
          </a:p>
          <a:p>
            <a:r>
              <a:rPr lang="en-US" dirty="0"/>
              <a:t>How many levels does each factor have?</a:t>
            </a:r>
          </a:p>
          <a:p>
            <a:r>
              <a:rPr lang="en-US" dirty="0"/>
              <a:t>How many treatment groups are there?</a:t>
            </a:r>
          </a:p>
          <a:p>
            <a:endParaRPr lang="en-US" dirty="0"/>
          </a:p>
          <a:p>
            <a:pPr marL="0" indent="0" algn="ctr">
              <a:buNone/>
            </a:pPr>
            <a:r>
              <a:rPr lang="en-US" u="sng" dirty="0">
                <a:hlinkClick r:id="rId2"/>
              </a:rPr>
              <a:t>http://www.yellkey.com/alone</a:t>
            </a:r>
            <a:r>
              <a:rPr lang="en-US" dirty="0"/>
              <a:t> </a:t>
            </a:r>
          </a:p>
          <a:p>
            <a:pPr marL="0" indent="0">
              <a:buNone/>
            </a:pPr>
            <a:endParaRPr lang="en-US" dirty="0"/>
          </a:p>
        </p:txBody>
      </p:sp>
    </p:spTree>
    <p:extLst>
      <p:ext uri="{BB962C8B-B14F-4D97-AF65-F5344CB8AC3E}">
        <p14:creationId xmlns:p14="http://schemas.microsoft.com/office/powerpoint/2010/main" val="363362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FFA4-CE1E-9F40-8D13-8702028E69C8}"/>
              </a:ext>
            </a:extLst>
          </p:cNvPr>
          <p:cNvSpPr>
            <a:spLocks noGrp="1"/>
          </p:cNvSpPr>
          <p:nvPr>
            <p:ph type="title"/>
          </p:nvPr>
        </p:nvSpPr>
        <p:spPr/>
        <p:txBody>
          <a:bodyPr/>
          <a:lstStyle/>
          <a:p>
            <a:r>
              <a:rPr lang="en-US" dirty="0"/>
              <a:t>Example with two factors (Ex 8.2 </a:t>
            </a:r>
            <a:r>
              <a:rPr lang="en-US" dirty="0" err="1"/>
              <a:t>pg</a:t>
            </a:r>
            <a:r>
              <a:rPr lang="en-US" dirty="0"/>
              <a:t> 178 from Ed. 3)</a:t>
            </a:r>
          </a:p>
        </p:txBody>
      </p:sp>
      <p:sp>
        <p:nvSpPr>
          <p:cNvPr id="3" name="Content Placeholder 2">
            <a:extLst>
              <a:ext uri="{FF2B5EF4-FFF2-40B4-BE49-F238E27FC236}">
                <a16:creationId xmlns:a16="http://schemas.microsoft.com/office/drawing/2014/main" id="{FC6FCDC2-6CF5-9A41-9219-FB79EBC4D342}"/>
              </a:ext>
            </a:extLst>
          </p:cNvPr>
          <p:cNvSpPr>
            <a:spLocks noGrp="1"/>
          </p:cNvSpPr>
          <p:nvPr>
            <p:ph idx="1"/>
          </p:nvPr>
        </p:nvSpPr>
        <p:spPr/>
        <p:txBody>
          <a:bodyPr/>
          <a:lstStyle/>
          <a:p>
            <a:r>
              <a:rPr lang="en-US" dirty="0"/>
              <a:t>Is it better to assign one flower to each treatment group or multiple flower per treatment group?</a:t>
            </a:r>
          </a:p>
          <a:p>
            <a:pPr lvl="1"/>
            <a:r>
              <a:rPr lang="en-US" dirty="0"/>
              <a:t>What is a risk with assigning one flower per group?</a:t>
            </a:r>
          </a:p>
          <a:p>
            <a:pPr lvl="1"/>
            <a:r>
              <a:rPr lang="en-US" dirty="0"/>
              <a:t>What is a benefit of assigning one flower per group?</a:t>
            </a:r>
          </a:p>
          <a:p>
            <a:r>
              <a:rPr lang="en-US" dirty="0"/>
              <a:t>More is often better </a:t>
            </a:r>
            <a:r>
              <a:rPr lang="en-US" dirty="0">
                <a:sym typeface="Wingdings" pitchFamily="2" charset="2"/>
              </a:rPr>
              <a:t> principle of </a:t>
            </a:r>
            <a:r>
              <a:rPr lang="en-US" b="1" dirty="0">
                <a:sym typeface="Wingdings" pitchFamily="2" charset="2"/>
              </a:rPr>
              <a:t>replication</a:t>
            </a:r>
            <a:endParaRPr lang="en-US" b="1" dirty="0"/>
          </a:p>
          <a:p>
            <a:pPr lvl="1"/>
            <a:endParaRPr lang="en-US" dirty="0"/>
          </a:p>
          <a:p>
            <a:endParaRPr lang="en-US" dirty="0"/>
          </a:p>
        </p:txBody>
      </p:sp>
    </p:spTree>
    <p:extLst>
      <p:ext uri="{BB962C8B-B14F-4D97-AF65-F5344CB8AC3E}">
        <p14:creationId xmlns:p14="http://schemas.microsoft.com/office/powerpoint/2010/main" val="364427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615D-67ED-B843-B9B5-88828C5CDDC7}"/>
              </a:ext>
            </a:extLst>
          </p:cNvPr>
          <p:cNvSpPr>
            <a:spLocks noGrp="1"/>
          </p:cNvSpPr>
          <p:nvPr>
            <p:ph type="title"/>
          </p:nvPr>
        </p:nvSpPr>
        <p:spPr/>
        <p:txBody>
          <a:bodyPr/>
          <a:lstStyle/>
          <a:p>
            <a:r>
              <a:rPr lang="en-US" dirty="0"/>
              <a:t>Benefits of experimental design</a:t>
            </a:r>
          </a:p>
        </p:txBody>
      </p:sp>
      <p:sp>
        <p:nvSpPr>
          <p:cNvPr id="3" name="Content Placeholder 2">
            <a:extLst>
              <a:ext uri="{FF2B5EF4-FFF2-40B4-BE49-F238E27FC236}">
                <a16:creationId xmlns:a16="http://schemas.microsoft.com/office/drawing/2014/main" id="{BA5E4CCF-C60A-074A-87A8-FA8E599E31FC}"/>
              </a:ext>
            </a:extLst>
          </p:cNvPr>
          <p:cNvSpPr>
            <a:spLocks noGrp="1"/>
          </p:cNvSpPr>
          <p:nvPr>
            <p:ph idx="1"/>
          </p:nvPr>
        </p:nvSpPr>
        <p:spPr/>
        <p:txBody>
          <a:bodyPr/>
          <a:lstStyle/>
          <a:p>
            <a:r>
              <a:rPr lang="en-US" dirty="0"/>
              <a:t>When individuals are randomized to exposure conditions, you can avoid the issue of </a:t>
            </a:r>
            <a:r>
              <a:rPr lang="en-US" b="1" dirty="0"/>
              <a:t>confounding</a:t>
            </a:r>
            <a:r>
              <a:rPr lang="en-US" dirty="0"/>
              <a:t> (or “</a:t>
            </a:r>
            <a:r>
              <a:rPr lang="en-US" b="1" dirty="0"/>
              <a:t>lurking variables</a:t>
            </a:r>
            <a:r>
              <a:rPr lang="en-US" dirty="0"/>
              <a:t>”)</a:t>
            </a:r>
          </a:p>
          <a:p>
            <a:pPr marL="0" indent="0">
              <a:buNone/>
            </a:pPr>
            <a:endParaRPr lang="en-US" dirty="0"/>
          </a:p>
          <a:p>
            <a:endParaRPr lang="en-US" dirty="0"/>
          </a:p>
        </p:txBody>
      </p:sp>
      <p:sp>
        <p:nvSpPr>
          <p:cNvPr id="4" name="TextBox 3">
            <a:extLst>
              <a:ext uri="{FF2B5EF4-FFF2-40B4-BE49-F238E27FC236}">
                <a16:creationId xmlns:a16="http://schemas.microsoft.com/office/drawing/2014/main" id="{7299676A-702C-A947-B3A1-C28B545BEB04}"/>
              </a:ext>
            </a:extLst>
          </p:cNvPr>
          <p:cNvSpPr txBox="1"/>
          <p:nvPr/>
        </p:nvSpPr>
        <p:spPr>
          <a:xfrm>
            <a:off x="6297168" y="4873631"/>
            <a:ext cx="2572512" cy="646331"/>
          </a:xfrm>
          <a:prstGeom prst="rect">
            <a:avLst/>
          </a:prstGeom>
          <a:noFill/>
        </p:spPr>
        <p:txBody>
          <a:bodyPr wrap="square" rtlCol="0">
            <a:spAutoFit/>
          </a:bodyPr>
          <a:lstStyle/>
          <a:p>
            <a:r>
              <a:rPr lang="en-US" dirty="0"/>
              <a:t>Flowering</a:t>
            </a:r>
          </a:p>
          <a:p>
            <a:endParaRPr lang="en-US" dirty="0"/>
          </a:p>
        </p:txBody>
      </p:sp>
      <p:sp>
        <p:nvSpPr>
          <p:cNvPr id="7" name="TextBox 6">
            <a:extLst>
              <a:ext uri="{FF2B5EF4-FFF2-40B4-BE49-F238E27FC236}">
                <a16:creationId xmlns:a16="http://schemas.microsoft.com/office/drawing/2014/main" id="{08DB16A9-80F7-9B4F-8591-51E5DE19945D}"/>
              </a:ext>
            </a:extLst>
          </p:cNvPr>
          <p:cNvSpPr txBox="1"/>
          <p:nvPr/>
        </p:nvSpPr>
        <p:spPr>
          <a:xfrm>
            <a:off x="2237232" y="4735132"/>
            <a:ext cx="2572512" cy="923330"/>
          </a:xfrm>
          <a:prstGeom prst="rect">
            <a:avLst/>
          </a:prstGeom>
          <a:noFill/>
        </p:spPr>
        <p:txBody>
          <a:bodyPr wrap="square" rtlCol="0">
            <a:spAutoFit/>
          </a:bodyPr>
          <a:lstStyle/>
          <a:p>
            <a:pPr algn="ctr"/>
            <a:r>
              <a:rPr lang="en-US" dirty="0"/>
              <a:t>Treatment condition (photo period + wavelength) </a:t>
            </a:r>
          </a:p>
        </p:txBody>
      </p:sp>
      <p:cxnSp>
        <p:nvCxnSpPr>
          <p:cNvPr id="9" name="Straight Arrow Connector 8">
            <a:extLst>
              <a:ext uri="{FF2B5EF4-FFF2-40B4-BE49-F238E27FC236}">
                <a16:creationId xmlns:a16="http://schemas.microsoft.com/office/drawing/2014/main" id="{D0EFE674-93EE-B840-BEC8-588EE7A108C3}"/>
              </a:ext>
            </a:extLst>
          </p:cNvPr>
          <p:cNvCxnSpPr>
            <a:stCxn id="7" idx="3"/>
            <a:endCxn id="4" idx="1"/>
          </p:cNvCxnSpPr>
          <p:nvPr/>
        </p:nvCxnSpPr>
        <p:spPr>
          <a:xfrm>
            <a:off x="4809744" y="5196797"/>
            <a:ext cx="1487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B2F911-2F5A-764A-A208-4385254B568A}"/>
              </a:ext>
            </a:extLst>
          </p:cNvPr>
          <p:cNvSpPr txBox="1"/>
          <p:nvPr/>
        </p:nvSpPr>
        <p:spPr>
          <a:xfrm>
            <a:off x="5388150" y="4830611"/>
            <a:ext cx="292068"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877406A6-037E-FC4C-907E-1DA37DE88ED5}"/>
              </a:ext>
            </a:extLst>
          </p:cNvPr>
          <p:cNvSpPr txBox="1"/>
          <p:nvPr/>
        </p:nvSpPr>
        <p:spPr>
          <a:xfrm>
            <a:off x="1463040" y="3429000"/>
            <a:ext cx="8302752" cy="646331"/>
          </a:xfrm>
          <a:prstGeom prst="rect">
            <a:avLst/>
          </a:prstGeom>
          <a:noFill/>
        </p:spPr>
        <p:txBody>
          <a:bodyPr wrap="square" rtlCol="0">
            <a:spAutoFit/>
          </a:bodyPr>
          <a:lstStyle/>
          <a:p>
            <a:r>
              <a:rPr lang="en-US" dirty="0"/>
              <a:t>With </a:t>
            </a:r>
            <a:r>
              <a:rPr lang="en-US" b="1" dirty="0"/>
              <a:t>observational</a:t>
            </a:r>
            <a:r>
              <a:rPr lang="en-US" dirty="0"/>
              <a:t> data, there is often a risk of confounders that make the comparison across treatment conditions “unfair”:</a:t>
            </a:r>
          </a:p>
        </p:txBody>
      </p:sp>
      <p:sp>
        <p:nvSpPr>
          <p:cNvPr id="13" name="TextBox 12">
            <a:extLst>
              <a:ext uri="{FF2B5EF4-FFF2-40B4-BE49-F238E27FC236}">
                <a16:creationId xmlns:a16="http://schemas.microsoft.com/office/drawing/2014/main" id="{DE6C7650-455C-4E41-A218-3D0C6841EB4A}"/>
              </a:ext>
            </a:extLst>
          </p:cNvPr>
          <p:cNvSpPr txBox="1"/>
          <p:nvPr/>
        </p:nvSpPr>
        <p:spPr>
          <a:xfrm>
            <a:off x="4809744" y="6024648"/>
            <a:ext cx="1743456" cy="369332"/>
          </a:xfrm>
          <a:prstGeom prst="rect">
            <a:avLst/>
          </a:prstGeom>
          <a:noFill/>
        </p:spPr>
        <p:txBody>
          <a:bodyPr wrap="square" rtlCol="0">
            <a:spAutoFit/>
          </a:bodyPr>
          <a:lstStyle/>
          <a:p>
            <a:r>
              <a:rPr lang="en-US" dirty="0"/>
              <a:t>Confounders</a:t>
            </a:r>
          </a:p>
        </p:txBody>
      </p:sp>
      <p:cxnSp>
        <p:nvCxnSpPr>
          <p:cNvPr id="14" name="Straight Arrow Connector 13">
            <a:extLst>
              <a:ext uri="{FF2B5EF4-FFF2-40B4-BE49-F238E27FC236}">
                <a16:creationId xmlns:a16="http://schemas.microsoft.com/office/drawing/2014/main" id="{CE9E7AD0-83E7-6E43-8722-9BC7CB1C87B2}"/>
              </a:ext>
            </a:extLst>
          </p:cNvPr>
          <p:cNvCxnSpPr>
            <a:cxnSpLocks/>
          </p:cNvCxnSpPr>
          <p:nvPr/>
        </p:nvCxnSpPr>
        <p:spPr>
          <a:xfrm flipV="1">
            <a:off x="6208776" y="5248648"/>
            <a:ext cx="600456" cy="960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2DD80F-9E6A-7F49-9C45-C44D94C49DEE}"/>
              </a:ext>
            </a:extLst>
          </p:cNvPr>
          <p:cNvCxnSpPr>
            <a:cxnSpLocks/>
            <a:stCxn id="13" idx="1"/>
            <a:endCxn id="7" idx="2"/>
          </p:cNvCxnSpPr>
          <p:nvPr/>
        </p:nvCxnSpPr>
        <p:spPr>
          <a:xfrm flipH="1" flipV="1">
            <a:off x="3523488" y="5658462"/>
            <a:ext cx="1286256" cy="550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45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9555</TotalTime>
  <Words>2617</Words>
  <Application>Microsoft Macintosh PowerPoint</Application>
  <PresentationFormat>Widescreen</PresentationFormat>
  <Paragraphs>167</Paragraphs>
  <Slides>30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Experimental Design</vt:lpstr>
      <vt:lpstr>Learning objectives for today</vt:lpstr>
      <vt:lpstr>Experimental Units</vt:lpstr>
      <vt:lpstr>Randomization</vt:lpstr>
      <vt:lpstr>Factor and treatment</vt:lpstr>
      <vt:lpstr>Example with two factors (Ex 8.2 pg 178 from Ed. 3)</vt:lpstr>
      <vt:lpstr>Check your understanding</vt:lpstr>
      <vt:lpstr>Example with two factors (Ex 8.2 pg 178 from Ed. 3)</vt:lpstr>
      <vt:lpstr>Benefits of experimental design</vt:lpstr>
      <vt:lpstr>Benefits of experimental design</vt:lpstr>
      <vt:lpstr>Benefits of experimental design</vt:lpstr>
      <vt:lpstr>Uncontrolled experiments</vt:lpstr>
      <vt:lpstr>Randomized controlled trial (RCT)</vt:lpstr>
      <vt:lpstr>Randomized controlled trial (RCT)</vt:lpstr>
      <vt:lpstr>Placebo effect</vt:lpstr>
      <vt:lpstr>Research Ethics</vt:lpstr>
      <vt:lpstr>In which of these cases can you do an experiment on humans?</vt:lpstr>
      <vt:lpstr>Tuskegee syphilis study</vt:lpstr>
      <vt:lpstr>Major issues with the Tuskegee syphilis study </vt:lpstr>
      <vt:lpstr>Background: Residential Schools in Canada for Indigenous children </vt:lpstr>
      <vt:lpstr>Residential Schools in Canada for Indigenous children </vt:lpstr>
      <vt:lpstr>Major issues</vt:lpstr>
      <vt:lpstr>Nuremberg Code drafted in 1947</vt:lpstr>
      <vt:lpstr>Nuremberg Code drafted in 1947</vt:lpstr>
      <vt:lpstr>Nuremberg Code drafted in 1947</vt:lpstr>
      <vt:lpstr>Code of Federal Regulations</vt:lpstr>
      <vt:lpstr>Data sovereignty</vt:lpstr>
      <vt:lpstr>Data sovereignty</vt:lpstr>
      <vt:lpstr>Clinical equipoise</vt:lpstr>
      <vt:lpstr>Summary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dc:title>
  <dc:creator>Microsoft Office User</dc:creator>
  <cp:lastModifiedBy>Corinne Riddell</cp:lastModifiedBy>
  <cp:revision>28</cp:revision>
  <dcterms:created xsi:type="dcterms:W3CDTF">2020-09-12T18:34:12Z</dcterms:created>
  <dcterms:modified xsi:type="dcterms:W3CDTF">2021-09-20T23:42:03Z</dcterms:modified>
</cp:coreProperties>
</file>