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68"/>
  </p:notesMasterIdLst>
  <p:handoutMasterIdLst>
    <p:handoutMasterId r:id="rId69"/>
  </p:handout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80" r:id="rId22"/>
    <p:sldId id="274" r:id="rId23"/>
    <p:sldId id="275" r:id="rId24"/>
    <p:sldId id="279" r:id="rId25"/>
    <p:sldId id="276" r:id="rId26"/>
    <p:sldId id="278" r:id="rId27"/>
    <p:sldId id="277" r:id="rId28"/>
    <p:sldId id="281" r:id="rId29"/>
    <p:sldId id="282" r:id="rId30"/>
    <p:sldId id="283" r:id="rId31"/>
    <p:sldId id="284" r:id="rId32"/>
    <p:sldId id="285" r:id="rId33"/>
    <p:sldId id="286" r:id="rId34"/>
    <p:sldId id="287" r:id="rId35"/>
    <p:sldId id="293" r:id="rId36"/>
    <p:sldId id="292" r:id="rId37"/>
    <p:sldId id="291" r:id="rId38"/>
    <p:sldId id="290" r:id="rId39"/>
    <p:sldId id="297" r:id="rId40"/>
    <p:sldId id="296" r:id="rId41"/>
    <p:sldId id="295" r:id="rId42"/>
    <p:sldId id="303" r:id="rId43"/>
    <p:sldId id="302" r:id="rId44"/>
    <p:sldId id="301" r:id="rId45"/>
    <p:sldId id="300" r:id="rId46"/>
    <p:sldId id="299" r:id="rId47"/>
    <p:sldId id="307" r:id="rId48"/>
    <p:sldId id="306" r:id="rId49"/>
    <p:sldId id="305" r:id="rId50"/>
    <p:sldId id="304" r:id="rId51"/>
    <p:sldId id="313" r:id="rId52"/>
    <p:sldId id="298" r:id="rId53"/>
    <p:sldId id="312" r:id="rId54"/>
    <p:sldId id="311" r:id="rId55"/>
    <p:sldId id="310" r:id="rId56"/>
    <p:sldId id="309" r:id="rId57"/>
    <p:sldId id="308" r:id="rId58"/>
    <p:sldId id="294" r:id="rId59"/>
    <p:sldId id="318" r:id="rId60"/>
    <p:sldId id="317" r:id="rId61"/>
    <p:sldId id="316" r:id="rId62"/>
    <p:sldId id="315" r:id="rId63"/>
    <p:sldId id="314" r:id="rId64"/>
    <p:sldId id="323" r:id="rId65"/>
    <p:sldId id="322" r:id="rId66"/>
    <p:sldId id="321"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68" d="100"/>
          <a:sy n="68" d="100"/>
        </p:scale>
        <p:origin x="78" y="103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11/30/2022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Bank Marketing Project</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2" y="3568700"/>
            <a:ext cx="4192587" cy="1731963"/>
          </a:xfrm>
        </p:spPr>
        <p:txBody>
          <a:bodyPr>
            <a:normAutofit/>
          </a:bodyPr>
          <a:lstStyle/>
          <a:p>
            <a:r>
              <a:rPr lang="en-US" dirty="0"/>
              <a:t>By Alyssa </a:t>
            </a:r>
            <a:r>
              <a:rPr lang="en-US" dirty="0" err="1"/>
              <a:t>Hubiak</a:t>
            </a:r>
            <a:r>
              <a:rPr lang="en-US" dirty="0"/>
              <a:t> and Nasibul Hossain</a:t>
            </a:r>
          </a:p>
          <a:p>
            <a:endParaRPr lang="en-US"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1A8FF5-BE03-7A79-D8FE-CB189B1FCC20}"/>
              </a:ext>
            </a:extLst>
          </p:cNvPr>
          <p:cNvPicPr>
            <a:picLocks noChangeAspect="1"/>
          </p:cNvPicPr>
          <p:nvPr/>
        </p:nvPicPr>
        <p:blipFill>
          <a:blip r:embed="rId2"/>
          <a:stretch>
            <a:fillRect/>
          </a:stretch>
        </p:blipFill>
        <p:spPr>
          <a:xfrm>
            <a:off x="2605548" y="0"/>
            <a:ext cx="6980903" cy="6858000"/>
          </a:xfrm>
          <a:prstGeom prst="rect">
            <a:avLst/>
          </a:prstGeom>
        </p:spPr>
      </p:pic>
    </p:spTree>
    <p:extLst>
      <p:ext uri="{BB962C8B-B14F-4D97-AF65-F5344CB8AC3E}">
        <p14:creationId xmlns:p14="http://schemas.microsoft.com/office/powerpoint/2010/main" val="731050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A03A7D-C504-CA1C-C7F9-7602BEEA6B69}"/>
              </a:ext>
            </a:extLst>
          </p:cNvPr>
          <p:cNvPicPr>
            <a:picLocks noChangeAspect="1"/>
          </p:cNvPicPr>
          <p:nvPr/>
        </p:nvPicPr>
        <p:blipFill>
          <a:blip r:embed="rId2"/>
          <a:stretch>
            <a:fillRect/>
          </a:stretch>
        </p:blipFill>
        <p:spPr>
          <a:xfrm>
            <a:off x="2601451" y="0"/>
            <a:ext cx="6989097" cy="6858000"/>
          </a:xfrm>
          <a:prstGeom prst="rect">
            <a:avLst/>
          </a:prstGeom>
        </p:spPr>
      </p:pic>
    </p:spTree>
    <p:extLst>
      <p:ext uri="{BB962C8B-B14F-4D97-AF65-F5344CB8AC3E}">
        <p14:creationId xmlns:p14="http://schemas.microsoft.com/office/powerpoint/2010/main" val="3971209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E8FCAC-3E46-2414-DFB3-82B707B591D8}"/>
              </a:ext>
            </a:extLst>
          </p:cNvPr>
          <p:cNvPicPr>
            <a:picLocks noChangeAspect="1"/>
          </p:cNvPicPr>
          <p:nvPr/>
        </p:nvPicPr>
        <p:blipFill>
          <a:blip r:embed="rId2"/>
          <a:stretch>
            <a:fillRect/>
          </a:stretch>
        </p:blipFill>
        <p:spPr>
          <a:xfrm>
            <a:off x="2613932" y="0"/>
            <a:ext cx="6964136" cy="6858000"/>
          </a:xfrm>
          <a:prstGeom prst="rect">
            <a:avLst/>
          </a:prstGeom>
        </p:spPr>
      </p:pic>
    </p:spTree>
    <p:extLst>
      <p:ext uri="{BB962C8B-B14F-4D97-AF65-F5344CB8AC3E}">
        <p14:creationId xmlns:p14="http://schemas.microsoft.com/office/powerpoint/2010/main" val="1099405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D7E0C8-0BCB-4903-7299-2EB4A83D12DB}"/>
              </a:ext>
            </a:extLst>
          </p:cNvPr>
          <p:cNvPicPr>
            <a:picLocks noChangeAspect="1"/>
          </p:cNvPicPr>
          <p:nvPr/>
        </p:nvPicPr>
        <p:blipFill>
          <a:blip r:embed="rId2"/>
          <a:stretch>
            <a:fillRect/>
          </a:stretch>
        </p:blipFill>
        <p:spPr>
          <a:xfrm>
            <a:off x="2592993" y="0"/>
            <a:ext cx="7006014" cy="6858000"/>
          </a:xfrm>
          <a:prstGeom prst="rect">
            <a:avLst/>
          </a:prstGeom>
        </p:spPr>
      </p:pic>
    </p:spTree>
    <p:extLst>
      <p:ext uri="{BB962C8B-B14F-4D97-AF65-F5344CB8AC3E}">
        <p14:creationId xmlns:p14="http://schemas.microsoft.com/office/powerpoint/2010/main" val="2062381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6FC62B-F68E-A3CF-5D17-3A428C37B2BD}"/>
              </a:ext>
            </a:extLst>
          </p:cNvPr>
          <p:cNvPicPr>
            <a:picLocks noChangeAspect="1"/>
          </p:cNvPicPr>
          <p:nvPr/>
        </p:nvPicPr>
        <p:blipFill>
          <a:blip r:embed="rId2"/>
          <a:stretch>
            <a:fillRect/>
          </a:stretch>
        </p:blipFill>
        <p:spPr>
          <a:xfrm>
            <a:off x="2609713" y="0"/>
            <a:ext cx="6972573" cy="6858000"/>
          </a:xfrm>
          <a:prstGeom prst="rect">
            <a:avLst/>
          </a:prstGeom>
        </p:spPr>
      </p:pic>
    </p:spTree>
    <p:extLst>
      <p:ext uri="{BB962C8B-B14F-4D97-AF65-F5344CB8AC3E}">
        <p14:creationId xmlns:p14="http://schemas.microsoft.com/office/powerpoint/2010/main" val="1334066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958FC1-DE75-5173-BF4D-631D16CB720D}"/>
              </a:ext>
            </a:extLst>
          </p:cNvPr>
          <p:cNvPicPr>
            <a:picLocks noChangeAspect="1"/>
          </p:cNvPicPr>
          <p:nvPr/>
        </p:nvPicPr>
        <p:blipFill>
          <a:blip r:embed="rId2"/>
          <a:stretch>
            <a:fillRect/>
          </a:stretch>
        </p:blipFill>
        <p:spPr>
          <a:xfrm>
            <a:off x="2609713" y="0"/>
            <a:ext cx="6972573" cy="6858000"/>
          </a:xfrm>
          <a:prstGeom prst="rect">
            <a:avLst/>
          </a:prstGeom>
        </p:spPr>
      </p:pic>
    </p:spTree>
    <p:extLst>
      <p:ext uri="{BB962C8B-B14F-4D97-AF65-F5344CB8AC3E}">
        <p14:creationId xmlns:p14="http://schemas.microsoft.com/office/powerpoint/2010/main" val="1990365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5F2A72-62B4-E859-CFAC-539865A03F2C}"/>
              </a:ext>
            </a:extLst>
          </p:cNvPr>
          <p:cNvPicPr>
            <a:picLocks noChangeAspect="1"/>
          </p:cNvPicPr>
          <p:nvPr/>
        </p:nvPicPr>
        <p:blipFill>
          <a:blip r:embed="rId2"/>
          <a:stretch>
            <a:fillRect/>
          </a:stretch>
        </p:blipFill>
        <p:spPr>
          <a:xfrm>
            <a:off x="2646758" y="0"/>
            <a:ext cx="6898484" cy="6858000"/>
          </a:xfrm>
          <a:prstGeom prst="rect">
            <a:avLst/>
          </a:prstGeom>
        </p:spPr>
      </p:pic>
    </p:spTree>
    <p:extLst>
      <p:ext uri="{BB962C8B-B14F-4D97-AF65-F5344CB8AC3E}">
        <p14:creationId xmlns:p14="http://schemas.microsoft.com/office/powerpoint/2010/main" val="2607353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6288DD-8E84-7597-574D-77C3E6F3C5B7}"/>
              </a:ext>
            </a:extLst>
          </p:cNvPr>
          <p:cNvPicPr>
            <a:picLocks noChangeAspect="1"/>
          </p:cNvPicPr>
          <p:nvPr/>
        </p:nvPicPr>
        <p:blipFill>
          <a:blip r:embed="rId2"/>
          <a:stretch>
            <a:fillRect/>
          </a:stretch>
        </p:blipFill>
        <p:spPr>
          <a:xfrm>
            <a:off x="2475792" y="0"/>
            <a:ext cx="7240416" cy="6858000"/>
          </a:xfrm>
          <a:prstGeom prst="rect">
            <a:avLst/>
          </a:prstGeom>
        </p:spPr>
      </p:pic>
    </p:spTree>
    <p:extLst>
      <p:ext uri="{BB962C8B-B14F-4D97-AF65-F5344CB8AC3E}">
        <p14:creationId xmlns:p14="http://schemas.microsoft.com/office/powerpoint/2010/main" val="4215795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18C602-298F-AACD-CB65-9D1760796AE5}"/>
              </a:ext>
            </a:extLst>
          </p:cNvPr>
          <p:cNvPicPr>
            <a:picLocks noChangeAspect="1"/>
          </p:cNvPicPr>
          <p:nvPr/>
        </p:nvPicPr>
        <p:blipFill>
          <a:blip r:embed="rId2"/>
          <a:stretch>
            <a:fillRect/>
          </a:stretch>
        </p:blipFill>
        <p:spPr>
          <a:xfrm>
            <a:off x="483913" y="0"/>
            <a:ext cx="7510303" cy="6858000"/>
          </a:xfrm>
          <a:prstGeom prst="rect">
            <a:avLst/>
          </a:prstGeom>
        </p:spPr>
      </p:pic>
      <p:sp>
        <p:nvSpPr>
          <p:cNvPr id="5" name="TextBox 4">
            <a:extLst>
              <a:ext uri="{FF2B5EF4-FFF2-40B4-BE49-F238E27FC236}">
                <a16:creationId xmlns:a16="http://schemas.microsoft.com/office/drawing/2014/main" id="{B3F5C636-AA90-6286-FAC9-A05C68F1B60A}"/>
              </a:ext>
            </a:extLst>
          </p:cNvPr>
          <p:cNvSpPr txBox="1"/>
          <p:nvPr/>
        </p:nvSpPr>
        <p:spPr>
          <a:xfrm>
            <a:off x="7994216" y="1582340"/>
            <a:ext cx="4197784" cy="3693319"/>
          </a:xfrm>
          <a:prstGeom prst="rect">
            <a:avLst/>
          </a:prstGeom>
          <a:noFill/>
        </p:spPr>
        <p:txBody>
          <a:bodyPr wrap="square">
            <a:spAutoFit/>
          </a:bodyPr>
          <a:lstStyle/>
          <a:p>
            <a:r>
              <a:rPr lang="en-US" dirty="0"/>
              <a:t>There are a significant number of outliers related to this column and it is right skewed. This is likely due to the majority of calls resulting in no term deposit subscription being close to zero, bringing down the average call time. This would typically need to be addressed prior to model creation, but due to the fact this variable is not known until after the call is completed, it will not be helpful in creating a accurate predictive model. Therefore, this feature will be dropped from the dataset after exploration prior to model creation. </a:t>
            </a:r>
          </a:p>
        </p:txBody>
      </p:sp>
    </p:spTree>
    <p:extLst>
      <p:ext uri="{BB962C8B-B14F-4D97-AF65-F5344CB8AC3E}">
        <p14:creationId xmlns:p14="http://schemas.microsoft.com/office/powerpoint/2010/main" val="4264262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A2EEEE-0338-30F8-6EFA-8651C5F1E81D}"/>
              </a:ext>
            </a:extLst>
          </p:cNvPr>
          <p:cNvPicPr>
            <a:picLocks noChangeAspect="1"/>
          </p:cNvPicPr>
          <p:nvPr/>
        </p:nvPicPr>
        <p:blipFill>
          <a:blip r:embed="rId2"/>
          <a:stretch>
            <a:fillRect/>
          </a:stretch>
        </p:blipFill>
        <p:spPr>
          <a:xfrm>
            <a:off x="2498291" y="0"/>
            <a:ext cx="7195417" cy="6858000"/>
          </a:xfrm>
          <a:prstGeom prst="rect">
            <a:avLst/>
          </a:prstGeom>
        </p:spPr>
      </p:pic>
    </p:spTree>
    <p:extLst>
      <p:ext uri="{BB962C8B-B14F-4D97-AF65-F5344CB8AC3E}">
        <p14:creationId xmlns:p14="http://schemas.microsoft.com/office/powerpoint/2010/main" val="3243641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3945715-A890-0A03-F24C-DAD6C2FC8759}"/>
              </a:ext>
            </a:extLst>
          </p:cNvPr>
          <p:cNvSpPr>
            <a:spLocks noGrp="1"/>
          </p:cNvSpPr>
          <p:nvPr>
            <p:ph type="title"/>
          </p:nvPr>
        </p:nvSpPr>
        <p:spPr/>
        <p:txBody>
          <a:bodyPr/>
          <a:lstStyle/>
          <a:p>
            <a:r>
              <a:rPr lang="en-US" dirty="0"/>
              <a:t>Project Plan</a:t>
            </a:r>
          </a:p>
        </p:txBody>
      </p:sp>
      <p:sp>
        <p:nvSpPr>
          <p:cNvPr id="11" name="Content Placeholder 10">
            <a:extLst>
              <a:ext uri="{FF2B5EF4-FFF2-40B4-BE49-F238E27FC236}">
                <a16:creationId xmlns:a16="http://schemas.microsoft.com/office/drawing/2014/main" id="{47DF4788-77BE-7D23-7908-CDFDFC86EB33}"/>
              </a:ext>
            </a:extLst>
          </p:cNvPr>
          <p:cNvSpPr>
            <a:spLocks noGrp="1"/>
          </p:cNvSpPr>
          <p:nvPr>
            <p:ph sz="half" idx="1"/>
          </p:nvPr>
        </p:nvSpPr>
        <p:spPr>
          <a:xfrm>
            <a:off x="550861" y="1336431"/>
            <a:ext cx="11090273" cy="4756394"/>
          </a:xfrm>
        </p:spPr>
        <p:txBody>
          <a:bodyPr/>
          <a:lstStyle/>
          <a:p>
            <a:pPr marL="0" indent="0">
              <a:buNone/>
            </a:pPr>
            <a:r>
              <a:rPr lang="en-US" dirty="0"/>
              <a:t>Project Goal: Develop a model to predict whether a customer is likely to buy the bank's product or not. This will help ABC Bank determine where to focus their marketing for their new term deposit product. This will need to be a binary classification model to predict whether the customer will subscribe (1) or not (0).</a:t>
            </a:r>
          </a:p>
          <a:p>
            <a:pPr marL="0" indent="0">
              <a:buNone/>
            </a:pPr>
            <a:r>
              <a:rPr lang="en-US" dirty="0"/>
              <a:t>The project will be broken down into several steps:</a:t>
            </a:r>
          </a:p>
          <a:p>
            <a:r>
              <a:rPr lang="en-US" dirty="0"/>
              <a:t>Initialization</a:t>
            </a:r>
          </a:p>
          <a:p>
            <a:r>
              <a:rPr lang="en-US" dirty="0"/>
              <a:t>Data Understanding and Preparation</a:t>
            </a:r>
          </a:p>
          <a:p>
            <a:r>
              <a:rPr lang="en-US" dirty="0"/>
              <a:t>Exploratory Data Analysis</a:t>
            </a:r>
          </a:p>
          <a:p>
            <a:r>
              <a:rPr lang="en-US" dirty="0"/>
              <a:t>Model Building and Selection</a:t>
            </a:r>
          </a:p>
          <a:p>
            <a:r>
              <a:rPr lang="en-US" dirty="0"/>
              <a:t>Conclusion and Final Recommendations</a:t>
            </a:r>
          </a:p>
          <a:p>
            <a:endParaRPr lang="en-US" dirty="0"/>
          </a:p>
        </p:txBody>
      </p:sp>
    </p:spTree>
    <p:extLst>
      <p:ext uri="{BB962C8B-B14F-4D97-AF65-F5344CB8AC3E}">
        <p14:creationId xmlns:p14="http://schemas.microsoft.com/office/powerpoint/2010/main" val="598535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FD8C3D-F7CD-1F5B-6FFD-180B63AA42DA}"/>
              </a:ext>
            </a:extLst>
          </p:cNvPr>
          <p:cNvPicPr>
            <a:picLocks noChangeAspect="1"/>
          </p:cNvPicPr>
          <p:nvPr/>
        </p:nvPicPr>
        <p:blipFill>
          <a:blip r:embed="rId2"/>
          <a:stretch>
            <a:fillRect/>
          </a:stretch>
        </p:blipFill>
        <p:spPr>
          <a:xfrm>
            <a:off x="643797" y="0"/>
            <a:ext cx="7471887" cy="6858000"/>
          </a:xfrm>
          <a:prstGeom prst="rect">
            <a:avLst/>
          </a:prstGeom>
        </p:spPr>
      </p:pic>
      <p:sp>
        <p:nvSpPr>
          <p:cNvPr id="5" name="TextBox 4">
            <a:extLst>
              <a:ext uri="{FF2B5EF4-FFF2-40B4-BE49-F238E27FC236}">
                <a16:creationId xmlns:a16="http://schemas.microsoft.com/office/drawing/2014/main" id="{88A3D1C9-246C-C130-449C-267AF88F86B2}"/>
              </a:ext>
            </a:extLst>
          </p:cNvPr>
          <p:cNvSpPr txBox="1"/>
          <p:nvPr/>
        </p:nvSpPr>
        <p:spPr>
          <a:xfrm>
            <a:off x="8115684" y="1859339"/>
            <a:ext cx="4076316" cy="2862322"/>
          </a:xfrm>
          <a:prstGeom prst="rect">
            <a:avLst/>
          </a:prstGeom>
          <a:noFill/>
        </p:spPr>
        <p:txBody>
          <a:bodyPr wrap="square">
            <a:spAutoFit/>
          </a:bodyPr>
          <a:lstStyle/>
          <a:p>
            <a:r>
              <a:rPr lang="en-US" dirty="0"/>
              <a:t>We can see a similar issue, with large numbers of outliers and right-skewed data. It can be assumed that since this is likely due to the majority of customers being relatively new, since the values are a count of every time the client has been contacted. It may be worth further exploration into length of time a client has been with the company to see if this has a greater effect on our predictions. </a:t>
            </a:r>
          </a:p>
        </p:txBody>
      </p:sp>
    </p:spTree>
    <p:extLst>
      <p:ext uri="{BB962C8B-B14F-4D97-AF65-F5344CB8AC3E}">
        <p14:creationId xmlns:p14="http://schemas.microsoft.com/office/powerpoint/2010/main" val="1188923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CE7E99-5E2A-C629-6752-500B3CA16185}"/>
              </a:ext>
            </a:extLst>
          </p:cNvPr>
          <p:cNvPicPr>
            <a:picLocks noChangeAspect="1"/>
          </p:cNvPicPr>
          <p:nvPr/>
        </p:nvPicPr>
        <p:blipFill>
          <a:blip r:embed="rId2"/>
          <a:stretch>
            <a:fillRect/>
          </a:stretch>
        </p:blipFill>
        <p:spPr>
          <a:xfrm>
            <a:off x="291319" y="0"/>
            <a:ext cx="7473462" cy="6858000"/>
          </a:xfrm>
          <a:prstGeom prst="rect">
            <a:avLst/>
          </a:prstGeom>
        </p:spPr>
      </p:pic>
      <p:sp>
        <p:nvSpPr>
          <p:cNvPr id="5" name="TextBox 4">
            <a:extLst>
              <a:ext uri="{FF2B5EF4-FFF2-40B4-BE49-F238E27FC236}">
                <a16:creationId xmlns:a16="http://schemas.microsoft.com/office/drawing/2014/main" id="{D43C018F-8820-C6C0-1E2E-33243D666B9E}"/>
              </a:ext>
            </a:extLst>
          </p:cNvPr>
          <p:cNvSpPr txBox="1"/>
          <p:nvPr/>
        </p:nvSpPr>
        <p:spPr>
          <a:xfrm>
            <a:off x="7764780" y="2551837"/>
            <a:ext cx="4427220" cy="3139321"/>
          </a:xfrm>
          <a:prstGeom prst="rect">
            <a:avLst/>
          </a:prstGeom>
          <a:noFill/>
        </p:spPr>
        <p:txBody>
          <a:bodyPr wrap="square">
            <a:spAutoFit/>
          </a:bodyPr>
          <a:lstStyle/>
          <a:p>
            <a:r>
              <a:rPr lang="en-US" dirty="0"/>
              <a:t>It is important to note that a client which has not been contacted previously will have a </a:t>
            </a:r>
            <a:r>
              <a:rPr lang="en-US" dirty="0" err="1"/>
              <a:t>pday</a:t>
            </a:r>
            <a:r>
              <a:rPr lang="en-US" dirty="0"/>
              <a:t> value of 999. This will make it difficult to interpret a boxplot due to the large spread. Therefore, a histogram will be utilized to better examine the data. As expected, the majority of clients fall into the category of never being contacted, and thus have a value of 999. We will take a closer look at those who have been contacted previously by adjusting our limits. </a:t>
            </a:r>
          </a:p>
        </p:txBody>
      </p:sp>
    </p:spTree>
    <p:extLst>
      <p:ext uri="{BB962C8B-B14F-4D97-AF65-F5344CB8AC3E}">
        <p14:creationId xmlns:p14="http://schemas.microsoft.com/office/powerpoint/2010/main" val="3546182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BB51D4-4893-DD6D-9C5C-61A4A38EAD27}"/>
              </a:ext>
            </a:extLst>
          </p:cNvPr>
          <p:cNvPicPr>
            <a:picLocks noChangeAspect="1"/>
          </p:cNvPicPr>
          <p:nvPr/>
        </p:nvPicPr>
        <p:blipFill>
          <a:blip r:embed="rId2"/>
          <a:stretch>
            <a:fillRect/>
          </a:stretch>
        </p:blipFill>
        <p:spPr>
          <a:xfrm>
            <a:off x="780772" y="0"/>
            <a:ext cx="7057264" cy="6858000"/>
          </a:xfrm>
          <a:prstGeom prst="rect">
            <a:avLst/>
          </a:prstGeom>
        </p:spPr>
      </p:pic>
      <p:sp>
        <p:nvSpPr>
          <p:cNvPr id="5" name="TextBox 4">
            <a:extLst>
              <a:ext uri="{FF2B5EF4-FFF2-40B4-BE49-F238E27FC236}">
                <a16:creationId xmlns:a16="http://schemas.microsoft.com/office/drawing/2014/main" id="{ABC8CC3B-C606-D69F-FEA3-512E0AD07D82}"/>
              </a:ext>
            </a:extLst>
          </p:cNvPr>
          <p:cNvSpPr txBox="1"/>
          <p:nvPr/>
        </p:nvSpPr>
        <p:spPr>
          <a:xfrm>
            <a:off x="7838036" y="3102318"/>
            <a:ext cx="4353963" cy="923330"/>
          </a:xfrm>
          <a:prstGeom prst="rect">
            <a:avLst/>
          </a:prstGeom>
          <a:noFill/>
        </p:spPr>
        <p:txBody>
          <a:bodyPr wrap="square">
            <a:spAutoFit/>
          </a:bodyPr>
          <a:lstStyle/>
          <a:p>
            <a:r>
              <a:rPr lang="en-US" dirty="0"/>
              <a:t>It appears that all the customers that have been contacted fall within the previous 100 days.</a:t>
            </a:r>
          </a:p>
        </p:txBody>
      </p:sp>
    </p:spTree>
    <p:extLst>
      <p:ext uri="{BB962C8B-B14F-4D97-AF65-F5344CB8AC3E}">
        <p14:creationId xmlns:p14="http://schemas.microsoft.com/office/powerpoint/2010/main" val="3575070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94676C-966C-12E5-A7C8-C46F02DC94F6}"/>
              </a:ext>
            </a:extLst>
          </p:cNvPr>
          <p:cNvPicPr>
            <a:picLocks noChangeAspect="1"/>
          </p:cNvPicPr>
          <p:nvPr/>
        </p:nvPicPr>
        <p:blipFill>
          <a:blip r:embed="rId2"/>
          <a:stretch>
            <a:fillRect/>
          </a:stretch>
        </p:blipFill>
        <p:spPr>
          <a:xfrm>
            <a:off x="557373" y="0"/>
            <a:ext cx="6997624" cy="6858000"/>
          </a:xfrm>
          <a:prstGeom prst="rect">
            <a:avLst/>
          </a:prstGeom>
        </p:spPr>
      </p:pic>
      <p:sp>
        <p:nvSpPr>
          <p:cNvPr id="5" name="TextBox 4">
            <a:extLst>
              <a:ext uri="{FF2B5EF4-FFF2-40B4-BE49-F238E27FC236}">
                <a16:creationId xmlns:a16="http://schemas.microsoft.com/office/drawing/2014/main" id="{321C16A5-8C35-823A-9136-53829F3C1933}"/>
              </a:ext>
            </a:extLst>
          </p:cNvPr>
          <p:cNvSpPr txBox="1"/>
          <p:nvPr/>
        </p:nvSpPr>
        <p:spPr>
          <a:xfrm>
            <a:off x="7554996" y="2963818"/>
            <a:ext cx="4637003" cy="1200329"/>
          </a:xfrm>
          <a:prstGeom prst="rect">
            <a:avLst/>
          </a:prstGeom>
          <a:noFill/>
        </p:spPr>
        <p:txBody>
          <a:bodyPr wrap="square">
            <a:spAutoFit/>
          </a:bodyPr>
          <a:lstStyle/>
          <a:p>
            <a:r>
              <a:rPr lang="en-US" dirty="0"/>
              <a:t>As expected, based on our previous column, there are a large number of clients who have never been contacted prior, resulting in a right-skewed data set.</a:t>
            </a:r>
          </a:p>
        </p:txBody>
      </p:sp>
    </p:spTree>
    <p:extLst>
      <p:ext uri="{BB962C8B-B14F-4D97-AF65-F5344CB8AC3E}">
        <p14:creationId xmlns:p14="http://schemas.microsoft.com/office/powerpoint/2010/main" val="2510408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F90B87-43E8-97FC-AD59-AA6F1C0C186A}"/>
              </a:ext>
            </a:extLst>
          </p:cNvPr>
          <p:cNvPicPr>
            <a:picLocks noChangeAspect="1"/>
          </p:cNvPicPr>
          <p:nvPr/>
        </p:nvPicPr>
        <p:blipFill>
          <a:blip r:embed="rId2"/>
          <a:stretch>
            <a:fillRect/>
          </a:stretch>
        </p:blipFill>
        <p:spPr>
          <a:xfrm>
            <a:off x="2597271" y="0"/>
            <a:ext cx="6997457" cy="6858000"/>
          </a:xfrm>
          <a:prstGeom prst="rect">
            <a:avLst/>
          </a:prstGeom>
        </p:spPr>
      </p:pic>
    </p:spTree>
    <p:extLst>
      <p:ext uri="{BB962C8B-B14F-4D97-AF65-F5344CB8AC3E}">
        <p14:creationId xmlns:p14="http://schemas.microsoft.com/office/powerpoint/2010/main" val="1905845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842C7E-DC24-1F50-35B8-E2AA321459A1}"/>
              </a:ext>
            </a:extLst>
          </p:cNvPr>
          <p:cNvPicPr>
            <a:picLocks noChangeAspect="1"/>
          </p:cNvPicPr>
          <p:nvPr/>
        </p:nvPicPr>
        <p:blipFill>
          <a:blip r:embed="rId2"/>
          <a:stretch>
            <a:fillRect/>
          </a:stretch>
        </p:blipFill>
        <p:spPr>
          <a:xfrm>
            <a:off x="0" y="1246746"/>
            <a:ext cx="12192000" cy="4364507"/>
          </a:xfrm>
          <a:prstGeom prst="rect">
            <a:avLst/>
          </a:prstGeom>
        </p:spPr>
      </p:pic>
    </p:spTree>
    <p:extLst>
      <p:ext uri="{BB962C8B-B14F-4D97-AF65-F5344CB8AC3E}">
        <p14:creationId xmlns:p14="http://schemas.microsoft.com/office/powerpoint/2010/main" val="2175227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49D134-D8FB-BB5E-636E-FBA8133D6D29}"/>
              </a:ext>
            </a:extLst>
          </p:cNvPr>
          <p:cNvPicPr>
            <a:picLocks noChangeAspect="1"/>
          </p:cNvPicPr>
          <p:nvPr/>
        </p:nvPicPr>
        <p:blipFill>
          <a:blip r:embed="rId2"/>
          <a:stretch>
            <a:fillRect/>
          </a:stretch>
        </p:blipFill>
        <p:spPr>
          <a:xfrm>
            <a:off x="2626275" y="0"/>
            <a:ext cx="6939449" cy="6858000"/>
          </a:xfrm>
          <a:prstGeom prst="rect">
            <a:avLst/>
          </a:prstGeom>
        </p:spPr>
      </p:pic>
    </p:spTree>
    <p:extLst>
      <p:ext uri="{BB962C8B-B14F-4D97-AF65-F5344CB8AC3E}">
        <p14:creationId xmlns:p14="http://schemas.microsoft.com/office/powerpoint/2010/main" val="3781801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8B182E-8151-58E1-055F-16F98F54AA93}"/>
              </a:ext>
            </a:extLst>
          </p:cNvPr>
          <p:cNvPicPr>
            <a:picLocks noChangeAspect="1"/>
          </p:cNvPicPr>
          <p:nvPr/>
        </p:nvPicPr>
        <p:blipFill>
          <a:blip r:embed="rId2"/>
          <a:stretch>
            <a:fillRect/>
          </a:stretch>
        </p:blipFill>
        <p:spPr>
          <a:xfrm>
            <a:off x="2597188" y="0"/>
            <a:ext cx="6997624" cy="6858000"/>
          </a:xfrm>
          <a:prstGeom prst="rect">
            <a:avLst/>
          </a:prstGeom>
        </p:spPr>
      </p:pic>
    </p:spTree>
    <p:extLst>
      <p:ext uri="{BB962C8B-B14F-4D97-AF65-F5344CB8AC3E}">
        <p14:creationId xmlns:p14="http://schemas.microsoft.com/office/powerpoint/2010/main" val="915629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DF1504-7DDA-1C4E-04EA-5E2D746BC4B9}"/>
              </a:ext>
            </a:extLst>
          </p:cNvPr>
          <p:cNvPicPr>
            <a:picLocks noChangeAspect="1"/>
          </p:cNvPicPr>
          <p:nvPr/>
        </p:nvPicPr>
        <p:blipFill>
          <a:blip r:embed="rId2"/>
          <a:stretch>
            <a:fillRect/>
          </a:stretch>
        </p:blipFill>
        <p:spPr>
          <a:xfrm>
            <a:off x="2593081" y="0"/>
            <a:ext cx="7005837" cy="6858000"/>
          </a:xfrm>
          <a:prstGeom prst="rect">
            <a:avLst/>
          </a:prstGeom>
        </p:spPr>
      </p:pic>
    </p:spTree>
    <p:extLst>
      <p:ext uri="{BB962C8B-B14F-4D97-AF65-F5344CB8AC3E}">
        <p14:creationId xmlns:p14="http://schemas.microsoft.com/office/powerpoint/2010/main" val="770883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BD6724-20C7-FCC6-73CA-A2AC446E6548}"/>
              </a:ext>
            </a:extLst>
          </p:cNvPr>
          <p:cNvPicPr>
            <a:picLocks noChangeAspect="1"/>
          </p:cNvPicPr>
          <p:nvPr/>
        </p:nvPicPr>
        <p:blipFill>
          <a:blip r:embed="rId2"/>
          <a:stretch>
            <a:fillRect/>
          </a:stretch>
        </p:blipFill>
        <p:spPr>
          <a:xfrm>
            <a:off x="2588787" y="0"/>
            <a:ext cx="7014425" cy="6858000"/>
          </a:xfrm>
          <a:prstGeom prst="rect">
            <a:avLst/>
          </a:prstGeom>
        </p:spPr>
      </p:pic>
    </p:spTree>
    <p:extLst>
      <p:ext uri="{BB962C8B-B14F-4D97-AF65-F5344CB8AC3E}">
        <p14:creationId xmlns:p14="http://schemas.microsoft.com/office/powerpoint/2010/main" val="2953012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5F9DCBF-46B8-E0E3-5557-D0CAAB38C797}"/>
              </a:ext>
            </a:extLst>
          </p:cNvPr>
          <p:cNvPicPr>
            <a:picLocks noChangeAspect="1"/>
          </p:cNvPicPr>
          <p:nvPr/>
        </p:nvPicPr>
        <p:blipFill>
          <a:blip r:embed="rId2"/>
          <a:stretch>
            <a:fillRect/>
          </a:stretch>
        </p:blipFill>
        <p:spPr>
          <a:xfrm>
            <a:off x="1317885" y="0"/>
            <a:ext cx="9556230" cy="6858000"/>
          </a:xfrm>
          <a:prstGeom prst="rect">
            <a:avLst/>
          </a:prstGeom>
        </p:spPr>
      </p:pic>
    </p:spTree>
    <p:extLst>
      <p:ext uri="{BB962C8B-B14F-4D97-AF65-F5344CB8AC3E}">
        <p14:creationId xmlns:p14="http://schemas.microsoft.com/office/powerpoint/2010/main" val="2163775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2A0FB5-9C65-F381-E684-A5C2636BB5FB}"/>
              </a:ext>
            </a:extLst>
          </p:cNvPr>
          <p:cNvPicPr>
            <a:picLocks noChangeAspect="1"/>
          </p:cNvPicPr>
          <p:nvPr/>
        </p:nvPicPr>
        <p:blipFill>
          <a:blip r:embed="rId2"/>
          <a:stretch>
            <a:fillRect/>
          </a:stretch>
        </p:blipFill>
        <p:spPr>
          <a:xfrm>
            <a:off x="855280" y="-3517"/>
            <a:ext cx="6964516" cy="6858000"/>
          </a:xfrm>
          <a:prstGeom prst="rect">
            <a:avLst/>
          </a:prstGeom>
        </p:spPr>
      </p:pic>
      <p:sp>
        <p:nvSpPr>
          <p:cNvPr id="5" name="TextBox 4">
            <a:extLst>
              <a:ext uri="{FF2B5EF4-FFF2-40B4-BE49-F238E27FC236}">
                <a16:creationId xmlns:a16="http://schemas.microsoft.com/office/drawing/2014/main" id="{F93EAA59-7804-EE7A-5B09-4DDCA89E23EC}"/>
              </a:ext>
            </a:extLst>
          </p:cNvPr>
          <p:cNvSpPr txBox="1"/>
          <p:nvPr/>
        </p:nvSpPr>
        <p:spPr>
          <a:xfrm>
            <a:off x="7819796" y="3102318"/>
            <a:ext cx="4372204" cy="923330"/>
          </a:xfrm>
          <a:prstGeom prst="rect">
            <a:avLst/>
          </a:prstGeom>
          <a:noFill/>
        </p:spPr>
        <p:txBody>
          <a:bodyPr wrap="square">
            <a:spAutoFit/>
          </a:bodyPr>
          <a:lstStyle/>
          <a:p>
            <a:r>
              <a:rPr lang="en-US" dirty="0"/>
              <a:t>Overall, all of our social and economic data shows no significant evidence for skew or outliers which will need to be addressed.</a:t>
            </a:r>
          </a:p>
        </p:txBody>
      </p:sp>
    </p:spTree>
    <p:extLst>
      <p:ext uri="{BB962C8B-B14F-4D97-AF65-F5344CB8AC3E}">
        <p14:creationId xmlns:p14="http://schemas.microsoft.com/office/powerpoint/2010/main" val="3891132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204089-C61A-082C-6C8B-272A93D86368}"/>
              </a:ext>
            </a:extLst>
          </p:cNvPr>
          <p:cNvPicPr>
            <a:picLocks noChangeAspect="1"/>
          </p:cNvPicPr>
          <p:nvPr/>
        </p:nvPicPr>
        <p:blipFill>
          <a:blip r:embed="rId2"/>
          <a:stretch>
            <a:fillRect/>
          </a:stretch>
        </p:blipFill>
        <p:spPr>
          <a:xfrm>
            <a:off x="2421147" y="0"/>
            <a:ext cx="7349706" cy="6858000"/>
          </a:xfrm>
          <a:prstGeom prst="rect">
            <a:avLst/>
          </a:prstGeom>
        </p:spPr>
      </p:pic>
    </p:spTree>
    <p:extLst>
      <p:ext uri="{BB962C8B-B14F-4D97-AF65-F5344CB8AC3E}">
        <p14:creationId xmlns:p14="http://schemas.microsoft.com/office/powerpoint/2010/main" val="2830735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DAB8A0-58FE-23E5-21AD-8F8FFF972BF1}"/>
              </a:ext>
            </a:extLst>
          </p:cNvPr>
          <p:cNvPicPr>
            <a:picLocks noChangeAspect="1"/>
          </p:cNvPicPr>
          <p:nvPr/>
        </p:nvPicPr>
        <p:blipFill>
          <a:blip r:embed="rId2"/>
          <a:stretch>
            <a:fillRect/>
          </a:stretch>
        </p:blipFill>
        <p:spPr>
          <a:xfrm>
            <a:off x="2340848" y="0"/>
            <a:ext cx="7510303" cy="6858000"/>
          </a:xfrm>
          <a:prstGeom prst="rect">
            <a:avLst/>
          </a:prstGeom>
        </p:spPr>
      </p:pic>
    </p:spTree>
    <p:extLst>
      <p:ext uri="{BB962C8B-B14F-4D97-AF65-F5344CB8AC3E}">
        <p14:creationId xmlns:p14="http://schemas.microsoft.com/office/powerpoint/2010/main" val="920071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096D1C-30CC-4D9D-F7AA-F6F52C27E128}"/>
              </a:ext>
            </a:extLst>
          </p:cNvPr>
          <p:cNvPicPr>
            <a:picLocks noChangeAspect="1"/>
          </p:cNvPicPr>
          <p:nvPr/>
        </p:nvPicPr>
        <p:blipFill>
          <a:blip r:embed="rId2"/>
          <a:stretch>
            <a:fillRect/>
          </a:stretch>
        </p:blipFill>
        <p:spPr>
          <a:xfrm>
            <a:off x="1037126" y="0"/>
            <a:ext cx="7022856" cy="6858000"/>
          </a:xfrm>
          <a:prstGeom prst="rect">
            <a:avLst/>
          </a:prstGeom>
        </p:spPr>
      </p:pic>
      <p:sp>
        <p:nvSpPr>
          <p:cNvPr id="5" name="TextBox 4">
            <a:extLst>
              <a:ext uri="{FF2B5EF4-FFF2-40B4-BE49-F238E27FC236}">
                <a16:creationId xmlns:a16="http://schemas.microsoft.com/office/drawing/2014/main" id="{48477005-D17C-9418-5CF3-23AA2C99E7AD}"/>
              </a:ext>
            </a:extLst>
          </p:cNvPr>
          <p:cNvSpPr txBox="1"/>
          <p:nvPr/>
        </p:nvSpPr>
        <p:spPr>
          <a:xfrm>
            <a:off x="8059982" y="2274838"/>
            <a:ext cx="4132018" cy="2308324"/>
          </a:xfrm>
          <a:prstGeom prst="rect">
            <a:avLst/>
          </a:prstGeom>
          <a:noFill/>
        </p:spPr>
        <p:txBody>
          <a:bodyPr wrap="square">
            <a:spAutoFit/>
          </a:bodyPr>
          <a:lstStyle/>
          <a:p>
            <a:r>
              <a:rPr lang="en-US" dirty="0"/>
              <a:t>We can see that there is no significant correlation between any of our columns and our target. We can see that there is significant correlation between our economic variables, which is to be expected as they are all based on current economic trends. We will also examine a scatter matrix of this data.</a:t>
            </a:r>
          </a:p>
        </p:txBody>
      </p:sp>
    </p:spTree>
    <p:extLst>
      <p:ext uri="{BB962C8B-B14F-4D97-AF65-F5344CB8AC3E}">
        <p14:creationId xmlns:p14="http://schemas.microsoft.com/office/powerpoint/2010/main" val="2890365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66B20A-7478-6325-5DC1-2EA00FB0111B}"/>
              </a:ext>
            </a:extLst>
          </p:cNvPr>
          <p:cNvPicPr>
            <a:picLocks noChangeAspect="1"/>
          </p:cNvPicPr>
          <p:nvPr/>
        </p:nvPicPr>
        <p:blipFill>
          <a:blip r:embed="rId2"/>
          <a:stretch>
            <a:fillRect/>
          </a:stretch>
        </p:blipFill>
        <p:spPr>
          <a:xfrm>
            <a:off x="2831745" y="0"/>
            <a:ext cx="6528509" cy="6858000"/>
          </a:xfrm>
          <a:prstGeom prst="rect">
            <a:avLst/>
          </a:prstGeom>
        </p:spPr>
      </p:pic>
    </p:spTree>
    <p:extLst>
      <p:ext uri="{BB962C8B-B14F-4D97-AF65-F5344CB8AC3E}">
        <p14:creationId xmlns:p14="http://schemas.microsoft.com/office/powerpoint/2010/main" val="20902699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921D96-33D9-6D03-1C4D-0F09F43848FB}"/>
              </a:ext>
            </a:extLst>
          </p:cNvPr>
          <p:cNvPicPr>
            <a:picLocks noChangeAspect="1"/>
          </p:cNvPicPr>
          <p:nvPr/>
        </p:nvPicPr>
        <p:blipFill>
          <a:blip r:embed="rId2"/>
          <a:stretch>
            <a:fillRect/>
          </a:stretch>
        </p:blipFill>
        <p:spPr>
          <a:xfrm>
            <a:off x="436164" y="0"/>
            <a:ext cx="11319672" cy="6858000"/>
          </a:xfrm>
          <a:prstGeom prst="rect">
            <a:avLst/>
          </a:prstGeom>
        </p:spPr>
      </p:pic>
    </p:spTree>
    <p:extLst>
      <p:ext uri="{BB962C8B-B14F-4D97-AF65-F5344CB8AC3E}">
        <p14:creationId xmlns:p14="http://schemas.microsoft.com/office/powerpoint/2010/main" val="4125626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CB3CE9-61B0-6CFE-EA30-5907CFC8BF30}"/>
              </a:ext>
            </a:extLst>
          </p:cNvPr>
          <p:cNvPicPr>
            <a:picLocks noChangeAspect="1"/>
          </p:cNvPicPr>
          <p:nvPr/>
        </p:nvPicPr>
        <p:blipFill>
          <a:blip r:embed="rId2"/>
          <a:stretch>
            <a:fillRect/>
          </a:stretch>
        </p:blipFill>
        <p:spPr>
          <a:xfrm>
            <a:off x="633180" y="0"/>
            <a:ext cx="10925639" cy="6858000"/>
          </a:xfrm>
          <a:prstGeom prst="rect">
            <a:avLst/>
          </a:prstGeom>
        </p:spPr>
      </p:pic>
    </p:spTree>
    <p:extLst>
      <p:ext uri="{BB962C8B-B14F-4D97-AF65-F5344CB8AC3E}">
        <p14:creationId xmlns:p14="http://schemas.microsoft.com/office/powerpoint/2010/main" val="724725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9E1663-95C3-43F6-482A-47C2D0019916}"/>
              </a:ext>
            </a:extLst>
          </p:cNvPr>
          <p:cNvPicPr>
            <a:picLocks noChangeAspect="1"/>
          </p:cNvPicPr>
          <p:nvPr/>
        </p:nvPicPr>
        <p:blipFill>
          <a:blip r:embed="rId2"/>
          <a:stretch>
            <a:fillRect/>
          </a:stretch>
        </p:blipFill>
        <p:spPr>
          <a:xfrm>
            <a:off x="931398" y="0"/>
            <a:ext cx="10329203" cy="6858000"/>
          </a:xfrm>
          <a:prstGeom prst="rect">
            <a:avLst/>
          </a:prstGeom>
        </p:spPr>
      </p:pic>
    </p:spTree>
    <p:extLst>
      <p:ext uri="{BB962C8B-B14F-4D97-AF65-F5344CB8AC3E}">
        <p14:creationId xmlns:p14="http://schemas.microsoft.com/office/powerpoint/2010/main" val="30708334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34124C-0685-6001-DE0B-8D9E529779F1}"/>
              </a:ext>
            </a:extLst>
          </p:cNvPr>
          <p:cNvPicPr>
            <a:picLocks noChangeAspect="1"/>
          </p:cNvPicPr>
          <p:nvPr/>
        </p:nvPicPr>
        <p:blipFill>
          <a:blip r:embed="rId2"/>
          <a:stretch>
            <a:fillRect/>
          </a:stretch>
        </p:blipFill>
        <p:spPr>
          <a:xfrm>
            <a:off x="1629156" y="0"/>
            <a:ext cx="8933688" cy="6858000"/>
          </a:xfrm>
          <a:prstGeom prst="rect">
            <a:avLst/>
          </a:prstGeom>
        </p:spPr>
      </p:pic>
    </p:spTree>
    <p:extLst>
      <p:ext uri="{BB962C8B-B14F-4D97-AF65-F5344CB8AC3E}">
        <p14:creationId xmlns:p14="http://schemas.microsoft.com/office/powerpoint/2010/main" val="18691352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1AF201-9A65-C315-C0D4-94C14FB2FFDB}"/>
              </a:ext>
            </a:extLst>
          </p:cNvPr>
          <p:cNvPicPr>
            <a:picLocks noChangeAspect="1"/>
          </p:cNvPicPr>
          <p:nvPr/>
        </p:nvPicPr>
        <p:blipFill>
          <a:blip r:embed="rId2"/>
          <a:stretch>
            <a:fillRect/>
          </a:stretch>
        </p:blipFill>
        <p:spPr>
          <a:xfrm>
            <a:off x="2680021" y="0"/>
            <a:ext cx="6831957" cy="6858000"/>
          </a:xfrm>
          <a:prstGeom prst="rect">
            <a:avLst/>
          </a:prstGeom>
        </p:spPr>
      </p:pic>
    </p:spTree>
    <p:extLst>
      <p:ext uri="{BB962C8B-B14F-4D97-AF65-F5344CB8AC3E}">
        <p14:creationId xmlns:p14="http://schemas.microsoft.com/office/powerpoint/2010/main" val="27422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FCA296-E360-DA53-3187-148446C33274}"/>
              </a:ext>
            </a:extLst>
          </p:cNvPr>
          <p:cNvPicPr>
            <a:picLocks noChangeAspect="1"/>
          </p:cNvPicPr>
          <p:nvPr/>
        </p:nvPicPr>
        <p:blipFill>
          <a:blip r:embed="rId2"/>
          <a:stretch>
            <a:fillRect/>
          </a:stretch>
        </p:blipFill>
        <p:spPr>
          <a:xfrm>
            <a:off x="0" y="129988"/>
            <a:ext cx="12192000" cy="6598023"/>
          </a:xfrm>
          <a:prstGeom prst="rect">
            <a:avLst/>
          </a:prstGeom>
        </p:spPr>
      </p:pic>
    </p:spTree>
    <p:extLst>
      <p:ext uri="{BB962C8B-B14F-4D97-AF65-F5344CB8AC3E}">
        <p14:creationId xmlns:p14="http://schemas.microsoft.com/office/powerpoint/2010/main" val="2559373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D3479C-A329-C8D4-805E-3B7D65EC1BCA}"/>
              </a:ext>
            </a:extLst>
          </p:cNvPr>
          <p:cNvPicPr>
            <a:picLocks noChangeAspect="1"/>
          </p:cNvPicPr>
          <p:nvPr/>
        </p:nvPicPr>
        <p:blipFill>
          <a:blip r:embed="rId2"/>
          <a:stretch>
            <a:fillRect/>
          </a:stretch>
        </p:blipFill>
        <p:spPr>
          <a:xfrm>
            <a:off x="1171505" y="0"/>
            <a:ext cx="9848989" cy="6858000"/>
          </a:xfrm>
          <a:prstGeom prst="rect">
            <a:avLst/>
          </a:prstGeom>
        </p:spPr>
      </p:pic>
    </p:spTree>
    <p:extLst>
      <p:ext uri="{BB962C8B-B14F-4D97-AF65-F5344CB8AC3E}">
        <p14:creationId xmlns:p14="http://schemas.microsoft.com/office/powerpoint/2010/main" val="1729601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B7129E-7D64-AB84-E1EC-F4F0F471D6E7}"/>
              </a:ext>
            </a:extLst>
          </p:cNvPr>
          <p:cNvPicPr>
            <a:picLocks noChangeAspect="1"/>
          </p:cNvPicPr>
          <p:nvPr/>
        </p:nvPicPr>
        <p:blipFill>
          <a:blip r:embed="rId2"/>
          <a:stretch>
            <a:fillRect/>
          </a:stretch>
        </p:blipFill>
        <p:spPr>
          <a:xfrm>
            <a:off x="2413852" y="0"/>
            <a:ext cx="7364295" cy="6858000"/>
          </a:xfrm>
          <a:prstGeom prst="rect">
            <a:avLst/>
          </a:prstGeom>
        </p:spPr>
      </p:pic>
    </p:spTree>
    <p:extLst>
      <p:ext uri="{BB962C8B-B14F-4D97-AF65-F5344CB8AC3E}">
        <p14:creationId xmlns:p14="http://schemas.microsoft.com/office/powerpoint/2010/main" val="40222796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9AA63F-45B0-CCFC-33B7-D6AAA1416ECE}"/>
              </a:ext>
            </a:extLst>
          </p:cNvPr>
          <p:cNvPicPr>
            <a:picLocks noChangeAspect="1"/>
          </p:cNvPicPr>
          <p:nvPr/>
        </p:nvPicPr>
        <p:blipFill>
          <a:blip r:embed="rId2"/>
          <a:stretch>
            <a:fillRect/>
          </a:stretch>
        </p:blipFill>
        <p:spPr>
          <a:xfrm>
            <a:off x="912628" y="0"/>
            <a:ext cx="10366744" cy="6858000"/>
          </a:xfrm>
          <a:prstGeom prst="rect">
            <a:avLst/>
          </a:prstGeom>
        </p:spPr>
      </p:pic>
    </p:spTree>
    <p:extLst>
      <p:ext uri="{BB962C8B-B14F-4D97-AF65-F5344CB8AC3E}">
        <p14:creationId xmlns:p14="http://schemas.microsoft.com/office/powerpoint/2010/main" val="23005275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1D46BB-9828-AF00-0E14-666767A4EC6A}"/>
              </a:ext>
            </a:extLst>
          </p:cNvPr>
          <p:cNvPicPr>
            <a:picLocks noChangeAspect="1"/>
          </p:cNvPicPr>
          <p:nvPr/>
        </p:nvPicPr>
        <p:blipFill>
          <a:blip r:embed="rId2"/>
          <a:stretch>
            <a:fillRect/>
          </a:stretch>
        </p:blipFill>
        <p:spPr>
          <a:xfrm>
            <a:off x="2429773" y="0"/>
            <a:ext cx="7332453" cy="6858000"/>
          </a:xfrm>
          <a:prstGeom prst="rect">
            <a:avLst/>
          </a:prstGeom>
        </p:spPr>
      </p:pic>
    </p:spTree>
    <p:extLst>
      <p:ext uri="{BB962C8B-B14F-4D97-AF65-F5344CB8AC3E}">
        <p14:creationId xmlns:p14="http://schemas.microsoft.com/office/powerpoint/2010/main" val="20503212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D0B1C5-D6FE-363E-1673-476210B80332}"/>
              </a:ext>
            </a:extLst>
          </p:cNvPr>
          <p:cNvPicPr>
            <a:picLocks noChangeAspect="1"/>
          </p:cNvPicPr>
          <p:nvPr/>
        </p:nvPicPr>
        <p:blipFill>
          <a:blip r:embed="rId2"/>
          <a:stretch>
            <a:fillRect/>
          </a:stretch>
        </p:blipFill>
        <p:spPr>
          <a:xfrm>
            <a:off x="643116" y="0"/>
            <a:ext cx="10905767" cy="6858000"/>
          </a:xfrm>
          <a:prstGeom prst="rect">
            <a:avLst/>
          </a:prstGeom>
        </p:spPr>
      </p:pic>
    </p:spTree>
    <p:extLst>
      <p:ext uri="{BB962C8B-B14F-4D97-AF65-F5344CB8AC3E}">
        <p14:creationId xmlns:p14="http://schemas.microsoft.com/office/powerpoint/2010/main" val="40246301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19E4E8-52ED-58AE-8DCB-FEE2C923209E}"/>
              </a:ext>
            </a:extLst>
          </p:cNvPr>
          <p:cNvPicPr>
            <a:picLocks noChangeAspect="1"/>
          </p:cNvPicPr>
          <p:nvPr/>
        </p:nvPicPr>
        <p:blipFill>
          <a:blip r:embed="rId2"/>
          <a:stretch>
            <a:fillRect/>
          </a:stretch>
        </p:blipFill>
        <p:spPr>
          <a:xfrm>
            <a:off x="497498" y="0"/>
            <a:ext cx="11197004" cy="6858000"/>
          </a:xfrm>
          <a:prstGeom prst="rect">
            <a:avLst/>
          </a:prstGeom>
        </p:spPr>
      </p:pic>
    </p:spTree>
    <p:extLst>
      <p:ext uri="{BB962C8B-B14F-4D97-AF65-F5344CB8AC3E}">
        <p14:creationId xmlns:p14="http://schemas.microsoft.com/office/powerpoint/2010/main" val="18688486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F4499C-AD94-2FF4-FDDE-6709DEC2F365}"/>
              </a:ext>
            </a:extLst>
          </p:cNvPr>
          <p:cNvPicPr>
            <a:picLocks noChangeAspect="1"/>
          </p:cNvPicPr>
          <p:nvPr/>
        </p:nvPicPr>
        <p:blipFill>
          <a:blip r:embed="rId2"/>
          <a:stretch>
            <a:fillRect/>
          </a:stretch>
        </p:blipFill>
        <p:spPr>
          <a:xfrm>
            <a:off x="568950" y="0"/>
            <a:ext cx="11054099" cy="6858000"/>
          </a:xfrm>
          <a:prstGeom prst="rect">
            <a:avLst/>
          </a:prstGeom>
        </p:spPr>
      </p:pic>
    </p:spTree>
    <p:extLst>
      <p:ext uri="{BB962C8B-B14F-4D97-AF65-F5344CB8AC3E}">
        <p14:creationId xmlns:p14="http://schemas.microsoft.com/office/powerpoint/2010/main" val="5910642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4A7692-C7A5-1F8C-6122-4E679CA2CDB6}"/>
              </a:ext>
            </a:extLst>
          </p:cNvPr>
          <p:cNvPicPr>
            <a:picLocks noChangeAspect="1"/>
          </p:cNvPicPr>
          <p:nvPr/>
        </p:nvPicPr>
        <p:blipFill>
          <a:blip r:embed="rId2"/>
          <a:stretch>
            <a:fillRect/>
          </a:stretch>
        </p:blipFill>
        <p:spPr>
          <a:xfrm>
            <a:off x="1692497" y="0"/>
            <a:ext cx="8807006" cy="6858000"/>
          </a:xfrm>
          <a:prstGeom prst="rect">
            <a:avLst/>
          </a:prstGeom>
        </p:spPr>
      </p:pic>
    </p:spTree>
    <p:extLst>
      <p:ext uri="{BB962C8B-B14F-4D97-AF65-F5344CB8AC3E}">
        <p14:creationId xmlns:p14="http://schemas.microsoft.com/office/powerpoint/2010/main" val="21593326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3945715-A890-0A03-F24C-DAD6C2FC8759}"/>
              </a:ext>
            </a:extLst>
          </p:cNvPr>
          <p:cNvSpPr>
            <a:spLocks noGrp="1"/>
          </p:cNvSpPr>
          <p:nvPr>
            <p:ph type="title"/>
          </p:nvPr>
        </p:nvSpPr>
        <p:spPr/>
        <p:txBody>
          <a:bodyPr/>
          <a:lstStyle/>
          <a:p>
            <a:r>
              <a:rPr lang="en-US" dirty="0"/>
              <a:t>Model Testing</a:t>
            </a:r>
          </a:p>
        </p:txBody>
      </p:sp>
      <p:sp>
        <p:nvSpPr>
          <p:cNvPr id="11" name="Content Placeholder 10">
            <a:extLst>
              <a:ext uri="{FF2B5EF4-FFF2-40B4-BE49-F238E27FC236}">
                <a16:creationId xmlns:a16="http://schemas.microsoft.com/office/drawing/2014/main" id="{47DF4788-77BE-7D23-7908-CDFDFC86EB33}"/>
              </a:ext>
            </a:extLst>
          </p:cNvPr>
          <p:cNvSpPr>
            <a:spLocks noGrp="1"/>
          </p:cNvSpPr>
          <p:nvPr>
            <p:ph sz="half" idx="1"/>
          </p:nvPr>
        </p:nvSpPr>
        <p:spPr>
          <a:xfrm>
            <a:off x="550861" y="1491175"/>
            <a:ext cx="11090273" cy="4431323"/>
          </a:xfrm>
        </p:spPr>
        <p:txBody>
          <a:bodyPr/>
          <a:lstStyle/>
          <a:p>
            <a:pPr marL="0" indent="0">
              <a:buNone/>
            </a:pPr>
            <a:r>
              <a:rPr lang="en-US" sz="2400" dirty="0"/>
              <a:t>We will now move onto our final testing for each model we selected above. We will utilize our scoring model that we created which will give us the AUC-ROC score, accuracy score, classification report, confusion matrix, precision vs recall graph and show our ROC curve. We will compare our models and select the one which performs the best.</a:t>
            </a:r>
          </a:p>
        </p:txBody>
      </p:sp>
    </p:spTree>
    <p:extLst>
      <p:ext uri="{BB962C8B-B14F-4D97-AF65-F5344CB8AC3E}">
        <p14:creationId xmlns:p14="http://schemas.microsoft.com/office/powerpoint/2010/main" val="34641956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48325A-C74D-F9D5-0C23-D9B8BBCA0502}"/>
              </a:ext>
            </a:extLst>
          </p:cNvPr>
          <p:cNvPicPr>
            <a:picLocks noChangeAspect="1"/>
          </p:cNvPicPr>
          <p:nvPr/>
        </p:nvPicPr>
        <p:blipFill>
          <a:blip r:embed="rId2"/>
          <a:stretch>
            <a:fillRect/>
          </a:stretch>
        </p:blipFill>
        <p:spPr>
          <a:xfrm>
            <a:off x="2442147" y="0"/>
            <a:ext cx="7307705" cy="6858000"/>
          </a:xfrm>
          <a:prstGeom prst="rect">
            <a:avLst/>
          </a:prstGeom>
        </p:spPr>
      </p:pic>
    </p:spTree>
    <p:extLst>
      <p:ext uri="{BB962C8B-B14F-4D97-AF65-F5344CB8AC3E}">
        <p14:creationId xmlns:p14="http://schemas.microsoft.com/office/powerpoint/2010/main" val="10901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7A8467-58DE-E57B-A3F4-A0803499131F}"/>
              </a:ext>
            </a:extLst>
          </p:cNvPr>
          <p:cNvPicPr>
            <a:picLocks noChangeAspect="1"/>
          </p:cNvPicPr>
          <p:nvPr/>
        </p:nvPicPr>
        <p:blipFill>
          <a:blip r:embed="rId2"/>
          <a:stretch>
            <a:fillRect/>
          </a:stretch>
        </p:blipFill>
        <p:spPr>
          <a:xfrm>
            <a:off x="2734391" y="0"/>
            <a:ext cx="6723218" cy="6858000"/>
          </a:xfrm>
          <a:prstGeom prst="rect">
            <a:avLst/>
          </a:prstGeom>
        </p:spPr>
      </p:pic>
    </p:spTree>
    <p:extLst>
      <p:ext uri="{BB962C8B-B14F-4D97-AF65-F5344CB8AC3E}">
        <p14:creationId xmlns:p14="http://schemas.microsoft.com/office/powerpoint/2010/main" val="31417752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B58623-9C82-90E5-B41C-0958EE89A161}"/>
              </a:ext>
            </a:extLst>
          </p:cNvPr>
          <p:cNvPicPr>
            <a:picLocks noChangeAspect="1"/>
          </p:cNvPicPr>
          <p:nvPr/>
        </p:nvPicPr>
        <p:blipFill>
          <a:blip r:embed="rId2"/>
          <a:stretch>
            <a:fillRect/>
          </a:stretch>
        </p:blipFill>
        <p:spPr>
          <a:xfrm>
            <a:off x="0" y="630958"/>
            <a:ext cx="12192000" cy="5596083"/>
          </a:xfrm>
          <a:prstGeom prst="rect">
            <a:avLst/>
          </a:prstGeom>
        </p:spPr>
      </p:pic>
    </p:spTree>
    <p:extLst>
      <p:ext uri="{BB962C8B-B14F-4D97-AF65-F5344CB8AC3E}">
        <p14:creationId xmlns:p14="http://schemas.microsoft.com/office/powerpoint/2010/main" val="16597168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AC4C29-2482-804E-AF9F-E04E88FDF87E}"/>
              </a:ext>
            </a:extLst>
          </p:cNvPr>
          <p:cNvPicPr>
            <a:picLocks noChangeAspect="1"/>
          </p:cNvPicPr>
          <p:nvPr/>
        </p:nvPicPr>
        <p:blipFill>
          <a:blip r:embed="rId2"/>
          <a:stretch>
            <a:fillRect/>
          </a:stretch>
        </p:blipFill>
        <p:spPr>
          <a:xfrm>
            <a:off x="2395483" y="0"/>
            <a:ext cx="7401034" cy="6858000"/>
          </a:xfrm>
          <a:prstGeom prst="rect">
            <a:avLst/>
          </a:prstGeom>
        </p:spPr>
      </p:pic>
    </p:spTree>
    <p:extLst>
      <p:ext uri="{BB962C8B-B14F-4D97-AF65-F5344CB8AC3E}">
        <p14:creationId xmlns:p14="http://schemas.microsoft.com/office/powerpoint/2010/main" val="19489864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C9B7E8-7C70-E06D-310F-635647732E67}"/>
              </a:ext>
            </a:extLst>
          </p:cNvPr>
          <p:cNvPicPr>
            <a:picLocks noChangeAspect="1"/>
          </p:cNvPicPr>
          <p:nvPr/>
        </p:nvPicPr>
        <p:blipFill>
          <a:blip r:embed="rId2"/>
          <a:stretch>
            <a:fillRect/>
          </a:stretch>
        </p:blipFill>
        <p:spPr>
          <a:xfrm>
            <a:off x="18379" y="657664"/>
            <a:ext cx="12155241" cy="5542671"/>
          </a:xfrm>
          <a:prstGeom prst="rect">
            <a:avLst/>
          </a:prstGeom>
        </p:spPr>
      </p:pic>
    </p:spTree>
    <p:extLst>
      <p:ext uri="{BB962C8B-B14F-4D97-AF65-F5344CB8AC3E}">
        <p14:creationId xmlns:p14="http://schemas.microsoft.com/office/powerpoint/2010/main" val="17354858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A291B4-1F09-00C0-6E0D-287E0B1C6851}"/>
              </a:ext>
            </a:extLst>
          </p:cNvPr>
          <p:cNvPicPr>
            <a:picLocks noChangeAspect="1"/>
          </p:cNvPicPr>
          <p:nvPr/>
        </p:nvPicPr>
        <p:blipFill>
          <a:blip r:embed="rId2"/>
          <a:stretch>
            <a:fillRect/>
          </a:stretch>
        </p:blipFill>
        <p:spPr>
          <a:xfrm>
            <a:off x="2428272" y="0"/>
            <a:ext cx="7335456" cy="6858000"/>
          </a:xfrm>
          <a:prstGeom prst="rect">
            <a:avLst/>
          </a:prstGeom>
        </p:spPr>
      </p:pic>
    </p:spTree>
    <p:extLst>
      <p:ext uri="{BB962C8B-B14F-4D97-AF65-F5344CB8AC3E}">
        <p14:creationId xmlns:p14="http://schemas.microsoft.com/office/powerpoint/2010/main" val="7775499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A45E86-AEE7-959D-F100-0E62FA6FA484}"/>
              </a:ext>
            </a:extLst>
          </p:cNvPr>
          <p:cNvPicPr>
            <a:picLocks noChangeAspect="1"/>
          </p:cNvPicPr>
          <p:nvPr/>
        </p:nvPicPr>
        <p:blipFill>
          <a:blip r:embed="rId2"/>
          <a:stretch>
            <a:fillRect/>
          </a:stretch>
        </p:blipFill>
        <p:spPr>
          <a:xfrm>
            <a:off x="0" y="657664"/>
            <a:ext cx="12199820" cy="5542671"/>
          </a:xfrm>
          <a:prstGeom prst="rect">
            <a:avLst/>
          </a:prstGeom>
        </p:spPr>
      </p:pic>
    </p:spTree>
    <p:extLst>
      <p:ext uri="{BB962C8B-B14F-4D97-AF65-F5344CB8AC3E}">
        <p14:creationId xmlns:p14="http://schemas.microsoft.com/office/powerpoint/2010/main" val="26730282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C61158-F535-2289-3086-DEA96764F24B}"/>
              </a:ext>
            </a:extLst>
          </p:cNvPr>
          <p:cNvPicPr>
            <a:picLocks noChangeAspect="1"/>
          </p:cNvPicPr>
          <p:nvPr/>
        </p:nvPicPr>
        <p:blipFill>
          <a:blip r:embed="rId2"/>
          <a:stretch>
            <a:fillRect/>
          </a:stretch>
        </p:blipFill>
        <p:spPr>
          <a:xfrm>
            <a:off x="2432909" y="0"/>
            <a:ext cx="7326182" cy="6858000"/>
          </a:xfrm>
          <a:prstGeom prst="rect">
            <a:avLst/>
          </a:prstGeom>
        </p:spPr>
      </p:pic>
    </p:spTree>
    <p:extLst>
      <p:ext uri="{BB962C8B-B14F-4D97-AF65-F5344CB8AC3E}">
        <p14:creationId xmlns:p14="http://schemas.microsoft.com/office/powerpoint/2010/main" val="34934020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E5F03D-9EF2-9398-F9C7-7BB6D101AF88}"/>
              </a:ext>
            </a:extLst>
          </p:cNvPr>
          <p:cNvPicPr>
            <a:picLocks noChangeAspect="1"/>
          </p:cNvPicPr>
          <p:nvPr/>
        </p:nvPicPr>
        <p:blipFill>
          <a:blip r:embed="rId2"/>
          <a:stretch>
            <a:fillRect/>
          </a:stretch>
        </p:blipFill>
        <p:spPr>
          <a:xfrm>
            <a:off x="-24120" y="629529"/>
            <a:ext cx="12240240" cy="5598942"/>
          </a:xfrm>
          <a:prstGeom prst="rect">
            <a:avLst/>
          </a:prstGeom>
        </p:spPr>
      </p:pic>
    </p:spTree>
    <p:extLst>
      <p:ext uri="{BB962C8B-B14F-4D97-AF65-F5344CB8AC3E}">
        <p14:creationId xmlns:p14="http://schemas.microsoft.com/office/powerpoint/2010/main" val="24924036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A116CE-6F8C-D95A-220E-1787312504A9}"/>
              </a:ext>
            </a:extLst>
          </p:cNvPr>
          <p:cNvPicPr>
            <a:picLocks noChangeAspect="1"/>
          </p:cNvPicPr>
          <p:nvPr/>
        </p:nvPicPr>
        <p:blipFill>
          <a:blip r:embed="rId2"/>
          <a:stretch>
            <a:fillRect/>
          </a:stretch>
        </p:blipFill>
        <p:spPr>
          <a:xfrm>
            <a:off x="2441863" y="0"/>
            <a:ext cx="7308273" cy="6858000"/>
          </a:xfrm>
          <a:prstGeom prst="rect">
            <a:avLst/>
          </a:prstGeom>
        </p:spPr>
      </p:pic>
    </p:spTree>
    <p:extLst>
      <p:ext uri="{BB962C8B-B14F-4D97-AF65-F5344CB8AC3E}">
        <p14:creationId xmlns:p14="http://schemas.microsoft.com/office/powerpoint/2010/main" val="34316389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693BED-A4CC-93F2-2669-0DF282C2D66E}"/>
              </a:ext>
            </a:extLst>
          </p:cNvPr>
          <p:cNvPicPr>
            <a:picLocks noChangeAspect="1"/>
          </p:cNvPicPr>
          <p:nvPr/>
        </p:nvPicPr>
        <p:blipFill>
          <a:blip r:embed="rId2"/>
          <a:stretch>
            <a:fillRect/>
          </a:stretch>
        </p:blipFill>
        <p:spPr>
          <a:xfrm>
            <a:off x="0" y="573258"/>
            <a:ext cx="12179552" cy="5711483"/>
          </a:xfrm>
          <a:prstGeom prst="rect">
            <a:avLst/>
          </a:prstGeom>
        </p:spPr>
      </p:pic>
    </p:spTree>
    <p:extLst>
      <p:ext uri="{BB962C8B-B14F-4D97-AF65-F5344CB8AC3E}">
        <p14:creationId xmlns:p14="http://schemas.microsoft.com/office/powerpoint/2010/main" val="1927968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0C1415-2B1A-F2FD-38B0-76F3345EE657}"/>
              </a:ext>
            </a:extLst>
          </p:cNvPr>
          <p:cNvPicPr>
            <a:picLocks noChangeAspect="1"/>
          </p:cNvPicPr>
          <p:nvPr/>
        </p:nvPicPr>
        <p:blipFill>
          <a:blip r:embed="rId2"/>
          <a:stretch>
            <a:fillRect/>
          </a:stretch>
        </p:blipFill>
        <p:spPr>
          <a:xfrm>
            <a:off x="2418648" y="0"/>
            <a:ext cx="7354704" cy="6858000"/>
          </a:xfrm>
          <a:prstGeom prst="rect">
            <a:avLst/>
          </a:prstGeom>
        </p:spPr>
      </p:pic>
    </p:spTree>
    <p:extLst>
      <p:ext uri="{BB962C8B-B14F-4D97-AF65-F5344CB8AC3E}">
        <p14:creationId xmlns:p14="http://schemas.microsoft.com/office/powerpoint/2010/main" val="2874369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ADDD31-5075-076F-0275-1C3324D944C5}"/>
              </a:ext>
            </a:extLst>
          </p:cNvPr>
          <p:cNvPicPr>
            <a:picLocks noChangeAspect="1"/>
          </p:cNvPicPr>
          <p:nvPr/>
        </p:nvPicPr>
        <p:blipFill>
          <a:blip r:embed="rId2"/>
          <a:stretch>
            <a:fillRect/>
          </a:stretch>
        </p:blipFill>
        <p:spPr>
          <a:xfrm>
            <a:off x="1797106" y="0"/>
            <a:ext cx="8597788" cy="6858000"/>
          </a:xfrm>
          <a:prstGeom prst="rect">
            <a:avLst/>
          </a:prstGeom>
        </p:spPr>
      </p:pic>
    </p:spTree>
    <p:extLst>
      <p:ext uri="{BB962C8B-B14F-4D97-AF65-F5344CB8AC3E}">
        <p14:creationId xmlns:p14="http://schemas.microsoft.com/office/powerpoint/2010/main" val="36227473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C8DE4F-9B73-899E-8AD6-532F8FD2CEF9}"/>
              </a:ext>
            </a:extLst>
          </p:cNvPr>
          <p:cNvPicPr>
            <a:picLocks noChangeAspect="1"/>
          </p:cNvPicPr>
          <p:nvPr/>
        </p:nvPicPr>
        <p:blipFill>
          <a:blip r:embed="rId2"/>
          <a:stretch>
            <a:fillRect/>
          </a:stretch>
        </p:blipFill>
        <p:spPr>
          <a:xfrm>
            <a:off x="0" y="611431"/>
            <a:ext cx="12184877" cy="5635137"/>
          </a:xfrm>
          <a:prstGeom prst="rect">
            <a:avLst/>
          </a:prstGeom>
        </p:spPr>
      </p:pic>
    </p:spTree>
    <p:extLst>
      <p:ext uri="{BB962C8B-B14F-4D97-AF65-F5344CB8AC3E}">
        <p14:creationId xmlns:p14="http://schemas.microsoft.com/office/powerpoint/2010/main" val="37803676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3945715-A890-0A03-F24C-DAD6C2FC8759}"/>
              </a:ext>
            </a:extLst>
          </p:cNvPr>
          <p:cNvSpPr>
            <a:spLocks noGrp="1"/>
          </p:cNvSpPr>
          <p:nvPr>
            <p:ph type="title"/>
          </p:nvPr>
        </p:nvSpPr>
        <p:spPr/>
        <p:txBody>
          <a:bodyPr/>
          <a:lstStyle/>
          <a:p>
            <a:r>
              <a:rPr lang="en-US" dirty="0"/>
              <a:t>Final Steps</a:t>
            </a:r>
          </a:p>
        </p:txBody>
      </p:sp>
      <p:sp>
        <p:nvSpPr>
          <p:cNvPr id="11" name="Content Placeholder 10">
            <a:extLst>
              <a:ext uri="{FF2B5EF4-FFF2-40B4-BE49-F238E27FC236}">
                <a16:creationId xmlns:a16="http://schemas.microsoft.com/office/drawing/2014/main" id="{47DF4788-77BE-7D23-7908-CDFDFC86EB33}"/>
              </a:ext>
            </a:extLst>
          </p:cNvPr>
          <p:cNvSpPr>
            <a:spLocks noGrp="1"/>
          </p:cNvSpPr>
          <p:nvPr>
            <p:ph sz="half" idx="1"/>
          </p:nvPr>
        </p:nvSpPr>
        <p:spPr>
          <a:xfrm>
            <a:off x="550861" y="1491175"/>
            <a:ext cx="11090273" cy="4431323"/>
          </a:xfrm>
        </p:spPr>
        <p:txBody>
          <a:bodyPr/>
          <a:lstStyle/>
          <a:p>
            <a:pPr marL="0" indent="0">
              <a:buNone/>
            </a:pPr>
            <a:r>
              <a:rPr lang="en-US" sz="2400" dirty="0"/>
              <a:t>Overall, we have some models which have performed very well. The Logistic classifier was the most accurate but suffered in other metrics, such as recall. Because we want to maximize the number of conversions, recall should be prioritized over precision. Our </a:t>
            </a:r>
            <a:r>
              <a:rPr lang="en-US" sz="2400" dirty="0" err="1"/>
              <a:t>CatBoost</a:t>
            </a:r>
            <a:r>
              <a:rPr lang="en-US" sz="2400" dirty="0"/>
              <a:t> model performed the best, with an AUC-ROC score of 0.79 and accuracy score of 0.89. This is the model we will select to utilize for future marketing efforts to focus on those most likely to subscribe. We will try an advanced oversampling method called SMOTE(Synthetic Minority Oversampling Technique) in order to generate new data that is not merely a copy of other records. </a:t>
            </a:r>
          </a:p>
        </p:txBody>
      </p:sp>
    </p:spTree>
    <p:extLst>
      <p:ext uri="{BB962C8B-B14F-4D97-AF65-F5344CB8AC3E}">
        <p14:creationId xmlns:p14="http://schemas.microsoft.com/office/powerpoint/2010/main" val="2744482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26F7EE-6950-0113-950B-BCCFF45CB486}"/>
              </a:ext>
            </a:extLst>
          </p:cNvPr>
          <p:cNvPicPr>
            <a:picLocks noChangeAspect="1"/>
          </p:cNvPicPr>
          <p:nvPr/>
        </p:nvPicPr>
        <p:blipFill>
          <a:blip r:embed="rId2"/>
          <a:stretch>
            <a:fillRect/>
          </a:stretch>
        </p:blipFill>
        <p:spPr>
          <a:xfrm>
            <a:off x="2630129" y="0"/>
            <a:ext cx="6931742" cy="6858000"/>
          </a:xfrm>
          <a:prstGeom prst="rect">
            <a:avLst/>
          </a:prstGeom>
        </p:spPr>
      </p:pic>
    </p:spTree>
    <p:extLst>
      <p:ext uri="{BB962C8B-B14F-4D97-AF65-F5344CB8AC3E}">
        <p14:creationId xmlns:p14="http://schemas.microsoft.com/office/powerpoint/2010/main" val="34701752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8202D9-C115-7C15-A509-A86A9ABABAB4}"/>
              </a:ext>
            </a:extLst>
          </p:cNvPr>
          <p:cNvPicPr>
            <a:picLocks noChangeAspect="1"/>
          </p:cNvPicPr>
          <p:nvPr/>
        </p:nvPicPr>
        <p:blipFill>
          <a:blip r:embed="rId2"/>
          <a:stretch>
            <a:fillRect/>
          </a:stretch>
        </p:blipFill>
        <p:spPr>
          <a:xfrm>
            <a:off x="229772" y="15239"/>
            <a:ext cx="11732455" cy="6842761"/>
          </a:xfrm>
          <a:prstGeom prst="rect">
            <a:avLst/>
          </a:prstGeom>
        </p:spPr>
      </p:pic>
    </p:spTree>
    <p:extLst>
      <p:ext uri="{BB962C8B-B14F-4D97-AF65-F5344CB8AC3E}">
        <p14:creationId xmlns:p14="http://schemas.microsoft.com/office/powerpoint/2010/main" val="12100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E42E0A-CEC9-2364-27B5-893045C8CB43}"/>
              </a:ext>
            </a:extLst>
          </p:cNvPr>
          <p:cNvPicPr>
            <a:picLocks noChangeAspect="1"/>
          </p:cNvPicPr>
          <p:nvPr/>
        </p:nvPicPr>
        <p:blipFill>
          <a:blip r:embed="rId2"/>
          <a:stretch>
            <a:fillRect/>
          </a:stretch>
        </p:blipFill>
        <p:spPr>
          <a:xfrm>
            <a:off x="2584572" y="0"/>
            <a:ext cx="7022856" cy="6858000"/>
          </a:xfrm>
          <a:prstGeom prst="rect">
            <a:avLst/>
          </a:prstGeom>
        </p:spPr>
      </p:pic>
    </p:spTree>
    <p:extLst>
      <p:ext uri="{BB962C8B-B14F-4D97-AF65-F5344CB8AC3E}">
        <p14:creationId xmlns:p14="http://schemas.microsoft.com/office/powerpoint/2010/main" val="3495614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B69AA9-9F71-9D5B-965F-E5776EBA6482}"/>
              </a:ext>
            </a:extLst>
          </p:cNvPr>
          <p:cNvPicPr>
            <a:picLocks noChangeAspect="1"/>
          </p:cNvPicPr>
          <p:nvPr/>
        </p:nvPicPr>
        <p:blipFill>
          <a:blip r:embed="rId2"/>
          <a:stretch>
            <a:fillRect/>
          </a:stretch>
        </p:blipFill>
        <p:spPr>
          <a:xfrm>
            <a:off x="2567488" y="0"/>
            <a:ext cx="7057023" cy="6858000"/>
          </a:xfrm>
          <a:prstGeom prst="rect">
            <a:avLst/>
          </a:prstGeom>
        </p:spPr>
      </p:pic>
    </p:spTree>
    <p:extLst>
      <p:ext uri="{BB962C8B-B14F-4D97-AF65-F5344CB8AC3E}">
        <p14:creationId xmlns:p14="http://schemas.microsoft.com/office/powerpoint/2010/main" val="151684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85F60E-5DB6-9704-0360-FD8D09F1BA27}"/>
              </a:ext>
            </a:extLst>
          </p:cNvPr>
          <p:cNvPicPr>
            <a:picLocks noChangeAspect="1"/>
          </p:cNvPicPr>
          <p:nvPr/>
        </p:nvPicPr>
        <p:blipFill>
          <a:blip r:embed="rId2"/>
          <a:stretch>
            <a:fillRect/>
          </a:stretch>
        </p:blipFill>
        <p:spPr>
          <a:xfrm>
            <a:off x="2597188" y="0"/>
            <a:ext cx="6997624" cy="6858000"/>
          </a:xfrm>
          <a:prstGeom prst="rect">
            <a:avLst/>
          </a:prstGeom>
        </p:spPr>
      </p:pic>
    </p:spTree>
    <p:extLst>
      <p:ext uri="{BB962C8B-B14F-4D97-AF65-F5344CB8AC3E}">
        <p14:creationId xmlns:p14="http://schemas.microsoft.com/office/powerpoint/2010/main" val="155358958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{16C0C226-F55E-4862-9850-B5909B3F3E70}tf33713516_win32</Template>
  <TotalTime>105</TotalTime>
  <Words>689</Words>
  <Application>Microsoft Office PowerPoint</Application>
  <PresentationFormat>Widescreen</PresentationFormat>
  <Paragraphs>22</Paragraphs>
  <Slides>63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Gill Sans MT</vt:lpstr>
      <vt:lpstr>Walbaum Display</vt:lpstr>
      <vt:lpstr>3DFloatVTI</vt:lpstr>
      <vt:lpstr>Bank Marketing Project</vt:lpstr>
      <vt:lpstr>Project 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Steps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Project</dc:title>
  <dc:creator>Nasibul Hossain</dc:creator>
  <cp:lastModifiedBy>Nasibul Hossain</cp:lastModifiedBy>
  <cp:revision>1</cp:revision>
  <dcterms:created xsi:type="dcterms:W3CDTF">2022-12-01T01:37:29Z</dcterms:created>
  <dcterms:modified xsi:type="dcterms:W3CDTF">2022-12-01T03:23:16Z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