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7" r:id="rId20"/>
    <p:sldId id="288" r:id="rId21"/>
    <p:sldId id="28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106" d="100"/>
          <a:sy n="106" d="100"/>
        </p:scale>
        <p:origin x="75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3385542"/>
          </a:xfrm>
          <a:prstGeom prst="rect">
            <a:avLst/>
          </a:prstGeom>
          <a:solidFill>
            <a:srgbClr val="3B3B3B"/>
          </a:solidFill>
        </p:spPr>
        <p:txBody>
          <a:bodyPr wrap="none" rtlCol="0">
            <a:spAutoFit/>
          </a:bodyPr>
          <a:lstStyle/>
          <a:p>
            <a:r>
              <a:rPr lang="en-US" sz="6600" dirty="0">
                <a:solidFill>
                  <a:srgbClr val="FF6600"/>
                </a:solidFill>
              </a:rPr>
              <a:t>G2M Case Study</a:t>
            </a:r>
          </a:p>
          <a:p>
            <a:r>
              <a:rPr lang="en-US" sz="3200" dirty="0">
                <a:solidFill>
                  <a:schemeClr val="accent2"/>
                </a:solidFill>
              </a:rPr>
              <a:t>Virtual Internship</a:t>
            </a:r>
          </a:p>
          <a:p>
            <a:r>
              <a:rPr lang="en-US" sz="4000" dirty="0"/>
              <a:t>Alyssa Hubiak</a:t>
            </a:r>
          </a:p>
          <a:p>
            <a:endParaRPr lang="en-US" sz="4000" dirty="0"/>
          </a:p>
          <a:p>
            <a:r>
              <a:rPr lang="en-US" sz="2800" b="1" dirty="0"/>
              <a:t>21-Sept-2022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Cab Users Covered by Each Company</a:t>
            </a:r>
          </a:p>
        </p:txBody>
      </p:sp>
      <p:pic>
        <p:nvPicPr>
          <p:cNvPr id="7" name="Picture 6" descr="Chart, bar chart&#10;&#10;Description automatically generated">
            <a:extLst>
              <a:ext uri="{FF2B5EF4-FFF2-40B4-BE49-F238E27FC236}">
                <a16:creationId xmlns:a16="http://schemas.microsoft.com/office/drawing/2014/main" id="{D5F94FB6-12A2-FCD2-CC0B-B8509B04F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570" y="1198485"/>
            <a:ext cx="9711850" cy="5018611"/>
          </a:xfrm>
          <a:prstGeom prst="rect">
            <a:avLst/>
          </a:prstGeom>
        </p:spPr>
      </p:pic>
    </p:spTree>
    <p:extLst>
      <p:ext uri="{BB962C8B-B14F-4D97-AF65-F5344CB8AC3E}">
        <p14:creationId xmlns:p14="http://schemas.microsoft.com/office/powerpoint/2010/main" val="377186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a:bodyPr>
          <a:lstStyle/>
          <a:p>
            <a:r>
              <a:rPr lang="en-US" sz="4800" b="1" dirty="0">
                <a:solidFill>
                  <a:srgbClr val="FF6600"/>
                </a:solidFill>
              </a:rPr>
              <a:t>Percentage of Cab Users by Each Company</a:t>
            </a:r>
          </a:p>
        </p:txBody>
      </p:sp>
      <p:pic>
        <p:nvPicPr>
          <p:cNvPr id="7" name="Picture 6" descr="Chart, bar chart&#10;&#10;Description automatically generated">
            <a:extLst>
              <a:ext uri="{FF2B5EF4-FFF2-40B4-BE49-F238E27FC236}">
                <a16:creationId xmlns:a16="http://schemas.microsoft.com/office/drawing/2014/main" id="{6CFF79AE-7E0E-61BC-EC15-E14C3D37B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1510272"/>
            <a:ext cx="5747426" cy="4362955"/>
          </a:xfrm>
          <a:prstGeom prst="rect">
            <a:avLst/>
          </a:prstGeom>
        </p:spPr>
      </p:pic>
      <p:pic>
        <p:nvPicPr>
          <p:cNvPr id="9" name="Picture 8" descr="Chart&#10;&#10;Description automatically generated">
            <a:extLst>
              <a:ext uri="{FF2B5EF4-FFF2-40B4-BE49-F238E27FC236}">
                <a16:creationId xmlns:a16="http://schemas.microsoft.com/office/drawing/2014/main" id="{A39EA4C3-A7CB-BFBE-3675-3A81F4913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29" y="1404451"/>
            <a:ext cx="5966869" cy="4574599"/>
          </a:xfrm>
          <a:prstGeom prst="rect">
            <a:avLst/>
          </a:prstGeom>
        </p:spPr>
      </p:pic>
    </p:spTree>
    <p:extLst>
      <p:ext uri="{BB962C8B-B14F-4D97-AF65-F5344CB8AC3E}">
        <p14:creationId xmlns:p14="http://schemas.microsoft.com/office/powerpoint/2010/main" val="112025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a:bodyPr>
          <a:lstStyle/>
          <a:p>
            <a:r>
              <a:rPr lang="en-US" sz="4800" b="1" dirty="0">
                <a:solidFill>
                  <a:srgbClr val="FF6600"/>
                </a:solidFill>
              </a:rPr>
              <a:t>Yearly Seasonality of Number of Rides</a:t>
            </a:r>
          </a:p>
        </p:txBody>
      </p:sp>
      <p:pic>
        <p:nvPicPr>
          <p:cNvPr id="7" name="Picture 6" descr="Chart, histogram&#10;&#10;Description automatically generated">
            <a:extLst>
              <a:ext uri="{FF2B5EF4-FFF2-40B4-BE49-F238E27FC236}">
                <a16:creationId xmlns:a16="http://schemas.microsoft.com/office/drawing/2014/main" id="{82469615-BCCF-9394-759F-24C8F254A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06" y="1178777"/>
            <a:ext cx="8623778" cy="5064213"/>
          </a:xfrm>
          <a:prstGeom prst="rect">
            <a:avLst/>
          </a:prstGeom>
        </p:spPr>
      </p:pic>
      <p:sp>
        <p:nvSpPr>
          <p:cNvPr id="8" name="TextBox 7">
            <a:extLst>
              <a:ext uri="{FF2B5EF4-FFF2-40B4-BE49-F238E27FC236}">
                <a16:creationId xmlns:a16="http://schemas.microsoft.com/office/drawing/2014/main" id="{3C437613-B9CD-4C1A-17F7-C49654B2A0A6}"/>
              </a:ext>
            </a:extLst>
          </p:cNvPr>
          <p:cNvSpPr txBox="1"/>
          <p:nvPr/>
        </p:nvSpPr>
        <p:spPr>
          <a:xfrm>
            <a:off x="8851037" y="1322771"/>
            <a:ext cx="3133817" cy="2308324"/>
          </a:xfrm>
          <a:prstGeom prst="rect">
            <a:avLst/>
          </a:prstGeom>
          <a:noFill/>
        </p:spPr>
        <p:txBody>
          <a:bodyPr wrap="square" rtlCol="0">
            <a:spAutoFit/>
          </a:bodyPr>
          <a:lstStyle/>
          <a:p>
            <a:r>
              <a:rPr lang="en-US" dirty="0"/>
              <a:t>There is a yearly repetition, with the most rides occurring towards the holidays at the end of the year and the least number directly after the new year. This cycle repeats every year, steadily increasing until the drop.</a:t>
            </a:r>
          </a:p>
        </p:txBody>
      </p:sp>
    </p:spTree>
    <p:extLst>
      <p:ext uri="{BB962C8B-B14F-4D97-AF65-F5344CB8AC3E}">
        <p14:creationId xmlns:p14="http://schemas.microsoft.com/office/powerpoint/2010/main" val="56514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a:bodyPr>
          <a:lstStyle/>
          <a:p>
            <a:r>
              <a:rPr lang="en-US" sz="4800" b="1" dirty="0">
                <a:solidFill>
                  <a:srgbClr val="FF6600"/>
                </a:solidFill>
              </a:rPr>
              <a:t>Monthly Seasonality of Number of Rides</a:t>
            </a:r>
          </a:p>
        </p:txBody>
      </p:sp>
      <p:pic>
        <p:nvPicPr>
          <p:cNvPr id="7" name="Picture 6" descr="Chart&#10;&#10;Description automatically generated">
            <a:extLst>
              <a:ext uri="{FF2B5EF4-FFF2-40B4-BE49-F238E27FC236}">
                <a16:creationId xmlns:a16="http://schemas.microsoft.com/office/drawing/2014/main" id="{62844410-A360-4508-4D58-79EEB606D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96" y="1340529"/>
            <a:ext cx="7585975" cy="4505140"/>
          </a:xfrm>
          <a:prstGeom prst="rect">
            <a:avLst/>
          </a:prstGeom>
        </p:spPr>
      </p:pic>
      <p:sp>
        <p:nvSpPr>
          <p:cNvPr id="8" name="TextBox 7">
            <a:extLst>
              <a:ext uri="{FF2B5EF4-FFF2-40B4-BE49-F238E27FC236}">
                <a16:creationId xmlns:a16="http://schemas.microsoft.com/office/drawing/2014/main" id="{E67F584E-B903-0C2F-16F4-D958AB46AD50}"/>
              </a:ext>
            </a:extLst>
          </p:cNvPr>
          <p:cNvSpPr txBox="1"/>
          <p:nvPr/>
        </p:nvSpPr>
        <p:spPr>
          <a:xfrm>
            <a:off x="7922771" y="1535836"/>
            <a:ext cx="3932433" cy="1200329"/>
          </a:xfrm>
          <a:prstGeom prst="rect">
            <a:avLst/>
          </a:prstGeom>
          <a:noFill/>
        </p:spPr>
        <p:txBody>
          <a:bodyPr wrap="square" rtlCol="0">
            <a:spAutoFit/>
          </a:bodyPr>
          <a:lstStyle/>
          <a:p>
            <a:r>
              <a:rPr lang="en-US" dirty="0"/>
              <a:t>There is a spike on the third of every month, and then it drops off by the fifth. This cycle repeats weekly for the whole month.</a:t>
            </a:r>
          </a:p>
        </p:txBody>
      </p:sp>
    </p:spTree>
    <p:extLst>
      <p:ext uri="{BB962C8B-B14F-4D97-AF65-F5344CB8AC3E}">
        <p14:creationId xmlns:p14="http://schemas.microsoft.com/office/powerpoint/2010/main" val="322862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Yearly Profit Seasonality</a:t>
            </a:r>
          </a:p>
        </p:txBody>
      </p:sp>
      <p:pic>
        <p:nvPicPr>
          <p:cNvPr id="7" name="Picture 6" descr="Chart&#10;&#10;Description automatically generated">
            <a:extLst>
              <a:ext uri="{FF2B5EF4-FFF2-40B4-BE49-F238E27FC236}">
                <a16:creationId xmlns:a16="http://schemas.microsoft.com/office/drawing/2014/main" id="{79D41695-05C1-D7BE-6B9D-5255BE823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58" y="1195769"/>
            <a:ext cx="8327394" cy="5082731"/>
          </a:xfrm>
          <a:prstGeom prst="rect">
            <a:avLst/>
          </a:prstGeom>
        </p:spPr>
      </p:pic>
      <p:sp>
        <p:nvSpPr>
          <p:cNvPr id="8" name="TextBox 7">
            <a:extLst>
              <a:ext uri="{FF2B5EF4-FFF2-40B4-BE49-F238E27FC236}">
                <a16:creationId xmlns:a16="http://schemas.microsoft.com/office/drawing/2014/main" id="{0BBF707E-5A8E-F14C-092B-B90B0B7ADB2D}"/>
              </a:ext>
            </a:extLst>
          </p:cNvPr>
          <p:cNvSpPr txBox="1"/>
          <p:nvPr/>
        </p:nvSpPr>
        <p:spPr>
          <a:xfrm>
            <a:off x="8646852" y="1526958"/>
            <a:ext cx="3225690" cy="2031325"/>
          </a:xfrm>
          <a:prstGeom prst="rect">
            <a:avLst/>
          </a:prstGeom>
          <a:noFill/>
        </p:spPr>
        <p:txBody>
          <a:bodyPr wrap="square" rtlCol="0">
            <a:spAutoFit/>
          </a:bodyPr>
          <a:lstStyle/>
          <a:p>
            <a:r>
              <a:rPr lang="en-US" dirty="0"/>
              <a:t>There is a similar increase in profit seasonally, with the largest amount towards the end of the year. However, the increase is much slighter and appears more stable towards the beginning of the year. </a:t>
            </a:r>
          </a:p>
        </p:txBody>
      </p:sp>
    </p:spTree>
    <p:extLst>
      <p:ext uri="{BB962C8B-B14F-4D97-AF65-F5344CB8AC3E}">
        <p14:creationId xmlns:p14="http://schemas.microsoft.com/office/powerpoint/2010/main" val="1472194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Quarterly Profit Tables</a:t>
            </a:r>
          </a:p>
        </p:txBody>
      </p:sp>
      <p:sp>
        <p:nvSpPr>
          <p:cNvPr id="6" name="TextBox 5">
            <a:extLst>
              <a:ext uri="{FF2B5EF4-FFF2-40B4-BE49-F238E27FC236}">
                <a16:creationId xmlns:a16="http://schemas.microsoft.com/office/drawing/2014/main" id="{78D17DED-16B9-ADAB-E34E-862765FC8495}"/>
              </a:ext>
            </a:extLst>
          </p:cNvPr>
          <p:cNvSpPr txBox="1"/>
          <p:nvPr/>
        </p:nvSpPr>
        <p:spPr>
          <a:xfrm>
            <a:off x="2228295" y="1695635"/>
            <a:ext cx="1196353" cy="369332"/>
          </a:xfrm>
          <a:prstGeom prst="rect">
            <a:avLst/>
          </a:prstGeom>
          <a:noFill/>
        </p:spPr>
        <p:txBody>
          <a:bodyPr wrap="none" rtlCol="0">
            <a:spAutoFit/>
          </a:bodyPr>
          <a:lstStyle/>
          <a:p>
            <a:r>
              <a:rPr lang="en-US" dirty="0"/>
              <a:t>Yellow Cab</a:t>
            </a:r>
          </a:p>
        </p:txBody>
      </p:sp>
      <p:sp>
        <p:nvSpPr>
          <p:cNvPr id="7" name="TextBox 6">
            <a:extLst>
              <a:ext uri="{FF2B5EF4-FFF2-40B4-BE49-F238E27FC236}">
                <a16:creationId xmlns:a16="http://schemas.microsoft.com/office/drawing/2014/main" id="{A618A146-4F6D-1CD0-4511-210E751EDF30}"/>
              </a:ext>
            </a:extLst>
          </p:cNvPr>
          <p:cNvSpPr txBox="1"/>
          <p:nvPr/>
        </p:nvSpPr>
        <p:spPr>
          <a:xfrm>
            <a:off x="5600509" y="1695635"/>
            <a:ext cx="990977" cy="369332"/>
          </a:xfrm>
          <a:prstGeom prst="rect">
            <a:avLst/>
          </a:prstGeom>
          <a:noFill/>
        </p:spPr>
        <p:txBody>
          <a:bodyPr wrap="none" rtlCol="0">
            <a:spAutoFit/>
          </a:bodyPr>
          <a:lstStyle/>
          <a:p>
            <a:r>
              <a:rPr lang="en-US" dirty="0"/>
              <a:t>Pink Cab</a:t>
            </a:r>
          </a:p>
        </p:txBody>
      </p:sp>
      <p:pic>
        <p:nvPicPr>
          <p:cNvPr id="9" name="Picture 8" descr="Table&#10;&#10;Description automatically generated">
            <a:extLst>
              <a:ext uri="{FF2B5EF4-FFF2-40B4-BE49-F238E27FC236}">
                <a16:creationId xmlns:a16="http://schemas.microsoft.com/office/drawing/2014/main" id="{4D40FDB4-260E-9D92-3190-FFBC38F0D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459" y="1997058"/>
            <a:ext cx="1743075" cy="3343275"/>
          </a:xfrm>
          <a:prstGeom prst="rect">
            <a:avLst/>
          </a:prstGeom>
        </p:spPr>
      </p:pic>
      <p:pic>
        <p:nvPicPr>
          <p:cNvPr id="11" name="Picture 10" descr="Table&#10;&#10;Description automatically generated">
            <a:extLst>
              <a:ext uri="{FF2B5EF4-FFF2-40B4-BE49-F238E27FC236}">
                <a16:creationId xmlns:a16="http://schemas.microsoft.com/office/drawing/2014/main" id="{E630B450-2799-A7E9-C529-C8C68D151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833" y="1968484"/>
            <a:ext cx="1819275" cy="3400425"/>
          </a:xfrm>
          <a:prstGeom prst="rect">
            <a:avLst/>
          </a:prstGeom>
        </p:spPr>
      </p:pic>
    </p:spTree>
    <p:extLst>
      <p:ext uri="{BB962C8B-B14F-4D97-AF65-F5344CB8AC3E}">
        <p14:creationId xmlns:p14="http://schemas.microsoft.com/office/powerpoint/2010/main" val="57418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Weekday Analysis by Company</a:t>
            </a:r>
          </a:p>
        </p:txBody>
      </p:sp>
      <p:pic>
        <p:nvPicPr>
          <p:cNvPr id="7" name="Picture 6" descr="Chart, bar chart&#10;&#10;Description automatically generated">
            <a:extLst>
              <a:ext uri="{FF2B5EF4-FFF2-40B4-BE49-F238E27FC236}">
                <a16:creationId xmlns:a16="http://schemas.microsoft.com/office/drawing/2014/main" id="{9E6F2C3F-B864-7FFE-963C-0958E13A5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439" y="3986075"/>
            <a:ext cx="7089110" cy="2871926"/>
          </a:xfrm>
          <a:prstGeom prst="rect">
            <a:avLst/>
          </a:prstGeom>
        </p:spPr>
      </p:pic>
      <p:pic>
        <p:nvPicPr>
          <p:cNvPr id="9" name="Picture 8" descr="Chart, bar chart&#10;&#10;Description automatically generated">
            <a:extLst>
              <a:ext uri="{FF2B5EF4-FFF2-40B4-BE49-F238E27FC236}">
                <a16:creationId xmlns:a16="http://schemas.microsoft.com/office/drawing/2014/main" id="{4B83E62B-CCB1-B0A3-4D4F-5E8E0DA3F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439" y="1067191"/>
            <a:ext cx="6977157" cy="2803473"/>
          </a:xfrm>
          <a:prstGeom prst="rect">
            <a:avLst/>
          </a:prstGeom>
        </p:spPr>
      </p:pic>
    </p:spTree>
    <p:extLst>
      <p:ext uri="{BB962C8B-B14F-4D97-AF65-F5344CB8AC3E}">
        <p14:creationId xmlns:p14="http://schemas.microsoft.com/office/powerpoint/2010/main" val="3509148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Users by Distance Traveled Analysis</a:t>
            </a:r>
          </a:p>
        </p:txBody>
      </p:sp>
      <p:pic>
        <p:nvPicPr>
          <p:cNvPr id="7" name="Picture 6" descr="Chart, bar chart&#10;&#10;Description automatically generated">
            <a:extLst>
              <a:ext uri="{FF2B5EF4-FFF2-40B4-BE49-F238E27FC236}">
                <a16:creationId xmlns:a16="http://schemas.microsoft.com/office/drawing/2014/main" id="{327A8FA1-0C05-A094-0B6F-06D3D0F84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759" y="1243012"/>
            <a:ext cx="9563100" cy="4371975"/>
          </a:xfrm>
          <a:prstGeom prst="rect">
            <a:avLst/>
          </a:prstGeom>
        </p:spPr>
      </p:pic>
    </p:spTree>
    <p:extLst>
      <p:ext uri="{BB962C8B-B14F-4D97-AF65-F5344CB8AC3E}">
        <p14:creationId xmlns:p14="http://schemas.microsoft.com/office/powerpoint/2010/main" val="358511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Users by Holiday Analysis</a:t>
            </a:r>
          </a:p>
        </p:txBody>
      </p:sp>
      <p:pic>
        <p:nvPicPr>
          <p:cNvPr id="4" name="Picture 3" descr="Chart, bar chart&#10;&#10;Description automatically generated">
            <a:extLst>
              <a:ext uri="{FF2B5EF4-FFF2-40B4-BE49-F238E27FC236}">
                <a16:creationId xmlns:a16="http://schemas.microsoft.com/office/drawing/2014/main" id="{C2EA898E-FDA3-6BA0-9885-7418E1F38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981" y="1229465"/>
            <a:ext cx="9486900" cy="5162550"/>
          </a:xfrm>
          <a:prstGeom prst="rect">
            <a:avLst/>
          </a:prstGeom>
        </p:spPr>
      </p:pic>
    </p:spTree>
    <p:extLst>
      <p:ext uri="{BB962C8B-B14F-4D97-AF65-F5344CB8AC3E}">
        <p14:creationId xmlns:p14="http://schemas.microsoft.com/office/powerpoint/2010/main" val="58540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Yellow Cab Users by City on Holidays</a:t>
            </a:r>
          </a:p>
        </p:txBody>
      </p:sp>
      <p:pic>
        <p:nvPicPr>
          <p:cNvPr id="4" name="Picture 3" descr="Chart&#10;&#10;Description automatically generated">
            <a:extLst>
              <a:ext uri="{FF2B5EF4-FFF2-40B4-BE49-F238E27FC236}">
                <a16:creationId xmlns:a16="http://schemas.microsoft.com/office/drawing/2014/main" id="{30A6A2FE-479C-6C99-920B-773C05B6F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248" y="1098704"/>
            <a:ext cx="9563100" cy="5353050"/>
          </a:xfrm>
          <a:prstGeom prst="rect">
            <a:avLst/>
          </a:prstGeom>
        </p:spPr>
      </p:pic>
    </p:spTree>
    <p:extLst>
      <p:ext uri="{BB962C8B-B14F-4D97-AF65-F5344CB8AC3E}">
        <p14:creationId xmlns:p14="http://schemas.microsoft.com/office/powerpoint/2010/main" val="287840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a:bodyPr>
          <a:lstStyle/>
          <a:p>
            <a:r>
              <a:rPr lang="en-US" sz="4800" b="1" dirty="0">
                <a:solidFill>
                  <a:srgbClr val="FF6600"/>
                </a:solidFill>
              </a:rPr>
              <a:t>Background- G2M Cab Data case study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894221" y="-1760618"/>
            <a:ext cx="4483770" cy="10539663"/>
          </a:xfrm>
        </p:spPr>
        <p:txBody>
          <a:bodyPr vert="vert270">
            <a:normAutofit fontScale="92500" lnSpcReduction="10000"/>
          </a:bodyPr>
          <a:lstStyle/>
          <a:p>
            <a:endParaRPr lang="en-US" dirty="0">
              <a:solidFill>
                <a:srgbClr val="FF6600"/>
              </a:solidFill>
            </a:endParaRPr>
          </a:p>
          <a:p>
            <a:pPr marL="342900" indent="-342900" algn="just">
              <a:buFont typeface="Arial" panose="020B0604020202020204" pitchFamily="34" charset="0"/>
              <a:buChar char="•"/>
            </a:pPr>
            <a:r>
              <a:rPr lang="en-US" dirty="0"/>
              <a:t>   The purpose of this analysis is to provide insight to XYZ,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342900" indent="-342900" algn="just">
              <a:buFont typeface="Arial" panose="020B0604020202020204" pitchFamily="34" charset="0"/>
              <a:buChar char="•"/>
            </a:pPr>
            <a:r>
              <a:rPr lang="en-US" dirty="0"/>
              <a:t>Objective: provide actionable insights to advise XYZ firm on which company to invest in</a:t>
            </a:r>
          </a:p>
          <a:p>
            <a:pPr marL="342900" indent="-342900" algn="just">
              <a:buFont typeface="Arial" panose="020B0604020202020204" pitchFamily="34" charset="0"/>
              <a:buChar char="•"/>
            </a:pPr>
            <a:endParaRPr lang="en-US" dirty="0"/>
          </a:p>
          <a:p>
            <a:pPr algn="just"/>
            <a:r>
              <a:rPr lang="en-US" dirty="0"/>
              <a:t>This analysis will be split into four parts:</a:t>
            </a:r>
          </a:p>
          <a:p>
            <a:pPr marL="342900" indent="-342900" algn="just">
              <a:buFont typeface="Arial" panose="020B0604020202020204" pitchFamily="34" charset="0"/>
              <a:buChar char="•"/>
            </a:pPr>
            <a:r>
              <a:rPr lang="en-US" dirty="0"/>
              <a:t>1. Initialization and Loading Data</a:t>
            </a:r>
          </a:p>
          <a:p>
            <a:pPr marL="342900" indent="-342900" algn="just">
              <a:buFont typeface="Arial" panose="020B0604020202020204" pitchFamily="34" charset="0"/>
              <a:buChar char="•"/>
            </a:pPr>
            <a:r>
              <a:rPr lang="en-US" dirty="0"/>
              <a:t>2. Data Cleaning and Preparation</a:t>
            </a:r>
          </a:p>
          <a:p>
            <a:pPr marL="342900" indent="-342900" algn="just">
              <a:buFont typeface="Arial" panose="020B0604020202020204" pitchFamily="34" charset="0"/>
              <a:buChar char="•"/>
            </a:pPr>
            <a:r>
              <a:rPr lang="en-US" dirty="0"/>
              <a:t>3. Exploratory Data Analysis</a:t>
            </a:r>
          </a:p>
          <a:p>
            <a:pPr marL="342900" indent="-342900" algn="just">
              <a:buFont typeface="Arial" panose="020B0604020202020204" pitchFamily="34" charset="0"/>
              <a:buChar char="•"/>
            </a:pPr>
            <a:r>
              <a:rPr lang="en-US" dirty="0"/>
              <a:t>3. Final Recommendations</a:t>
            </a:r>
            <a:endParaRPr lang="en-US" sz="3200" dirty="0"/>
          </a:p>
          <a:p>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Pink Cab Users by City on Holidays</a:t>
            </a:r>
          </a:p>
        </p:txBody>
      </p:sp>
      <p:pic>
        <p:nvPicPr>
          <p:cNvPr id="4" name="Picture 3" descr="Chart, histogram&#10;&#10;Description automatically generated">
            <a:extLst>
              <a:ext uri="{FF2B5EF4-FFF2-40B4-BE49-F238E27FC236}">
                <a16:creationId xmlns:a16="http://schemas.microsoft.com/office/drawing/2014/main" id="{DD8B5D17-E8AC-39C2-016C-60BF3018F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191" y="1125568"/>
            <a:ext cx="9686925" cy="5476875"/>
          </a:xfrm>
          <a:prstGeom prst="rect">
            <a:avLst/>
          </a:prstGeom>
        </p:spPr>
      </p:pic>
    </p:spTree>
    <p:extLst>
      <p:ext uri="{BB962C8B-B14F-4D97-AF65-F5344CB8AC3E}">
        <p14:creationId xmlns:p14="http://schemas.microsoft.com/office/powerpoint/2010/main" val="2555698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Conclusion and Recommendations</a:t>
            </a:r>
          </a:p>
        </p:txBody>
      </p:sp>
      <p:sp>
        <p:nvSpPr>
          <p:cNvPr id="3" name="TextBox 2">
            <a:extLst>
              <a:ext uri="{FF2B5EF4-FFF2-40B4-BE49-F238E27FC236}">
                <a16:creationId xmlns:a16="http://schemas.microsoft.com/office/drawing/2014/main" id="{F519CCB1-C839-DBD6-ED37-6B5EC5B80AB1}"/>
              </a:ext>
            </a:extLst>
          </p:cNvPr>
          <p:cNvSpPr txBox="1"/>
          <p:nvPr/>
        </p:nvSpPr>
        <p:spPr>
          <a:xfrm>
            <a:off x="399496" y="1811045"/>
            <a:ext cx="10292648" cy="3970318"/>
          </a:xfrm>
          <a:prstGeom prst="rect">
            <a:avLst/>
          </a:prstGeom>
          <a:noFill/>
        </p:spPr>
        <p:txBody>
          <a:bodyPr wrap="square" rtlCol="0">
            <a:spAutoFit/>
          </a:bodyPr>
          <a:lstStyle/>
          <a:p>
            <a:pPr algn="l"/>
            <a:r>
              <a:rPr lang="en-US" b="0" i="0" dirty="0">
                <a:solidFill>
                  <a:srgbClr val="000000"/>
                </a:solidFill>
                <a:effectLst/>
                <a:latin typeface="Helvetica Neue"/>
              </a:rPr>
              <a:t>It is our recommendation based on this analysis that Yellow Cab is a better company for investment than that of Pink Cab for the following reasons:</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Yellow Cab has more </a:t>
            </a:r>
            <a:r>
              <a:rPr lang="en-US" b="1" i="0" dirty="0">
                <a:solidFill>
                  <a:srgbClr val="000000"/>
                </a:solidFill>
                <a:effectLst/>
                <a:latin typeface="Helvetica Neue"/>
              </a:rPr>
              <a:t>customer reach </a:t>
            </a:r>
            <a:r>
              <a:rPr lang="en-US" b="0" i="0" dirty="0">
                <a:solidFill>
                  <a:srgbClr val="000000"/>
                </a:solidFill>
                <a:effectLst/>
                <a:latin typeface="Helvetica Neue"/>
              </a:rPr>
              <a:t>in the majority of cities evaluated, and while Pink Cab does have more in a few, the difference is vast in the number of customers across all points.</a:t>
            </a:r>
          </a:p>
          <a:p>
            <a:pPr marL="285750" indent="-285750" algn="l">
              <a:buFont typeface="Arial" panose="020B0604020202020204" pitchFamily="34" charset="0"/>
              <a:buChar char="•"/>
            </a:pPr>
            <a:r>
              <a:rPr lang="en-US" b="0" i="0" dirty="0">
                <a:solidFill>
                  <a:srgbClr val="000000"/>
                </a:solidFill>
                <a:effectLst/>
                <a:latin typeface="Helvetica Neue"/>
              </a:rPr>
              <a:t>Yellow Cab also reaches </a:t>
            </a:r>
            <a:r>
              <a:rPr lang="en-US" b="1" i="0" dirty="0">
                <a:solidFill>
                  <a:srgbClr val="000000"/>
                </a:solidFill>
                <a:effectLst/>
                <a:latin typeface="Helvetica Neue"/>
              </a:rPr>
              <a:t>more clients across all age groups </a:t>
            </a:r>
            <a:r>
              <a:rPr lang="en-US" b="0" i="0" dirty="0">
                <a:solidFill>
                  <a:srgbClr val="000000"/>
                </a:solidFill>
                <a:effectLst/>
                <a:latin typeface="Helvetica Neue"/>
              </a:rPr>
              <a:t>than that of Pink Cab.</a:t>
            </a:r>
          </a:p>
          <a:p>
            <a:pPr marL="285750" indent="-285750" algn="l">
              <a:buFont typeface="Arial" panose="020B0604020202020204" pitchFamily="34" charset="0"/>
              <a:buChar char="•"/>
            </a:pPr>
            <a:r>
              <a:rPr lang="en-US" b="0" i="0" dirty="0">
                <a:solidFill>
                  <a:srgbClr val="000000"/>
                </a:solidFill>
                <a:effectLst/>
                <a:latin typeface="Helvetica Neue"/>
              </a:rPr>
              <a:t>In addition, Yellow Cab makes over </a:t>
            </a:r>
            <a:r>
              <a:rPr lang="en-US" b="1" i="0" dirty="0">
                <a:solidFill>
                  <a:srgbClr val="000000"/>
                </a:solidFill>
                <a:effectLst/>
                <a:latin typeface="Helvetica Neue"/>
              </a:rPr>
              <a:t>twice the profit per KM</a:t>
            </a:r>
            <a:r>
              <a:rPr lang="en-US" b="0" i="0" dirty="0">
                <a:solidFill>
                  <a:srgbClr val="000000"/>
                </a:solidFill>
                <a:effectLst/>
                <a:latin typeface="Helvetica Neue"/>
              </a:rPr>
              <a:t> than that of Pink Cab.</a:t>
            </a:r>
          </a:p>
          <a:p>
            <a:pPr marL="285750" indent="-285750" algn="l">
              <a:buFont typeface="Arial" panose="020B0604020202020204" pitchFamily="34" charset="0"/>
              <a:buChar char="•"/>
            </a:pPr>
            <a:r>
              <a:rPr lang="en-US" b="0" i="0" dirty="0">
                <a:solidFill>
                  <a:srgbClr val="000000"/>
                </a:solidFill>
                <a:effectLst/>
                <a:latin typeface="Helvetica Neue"/>
              </a:rPr>
              <a:t>While both companies appear to be experiencing loss, and it is projected to drop some in future years for both companies, Pink Cab has significantly lower profit margins, and thus any drop is more likely to affect them.</a:t>
            </a: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r>
              <a:rPr lang="en-US" b="0" i="0" dirty="0">
                <a:solidFill>
                  <a:srgbClr val="000000"/>
                </a:solidFill>
                <a:effectLst/>
                <a:latin typeface="Helvetica Neue"/>
              </a:rPr>
              <a:t>Based on all of these points, it is our recommendation that XYZ invests in </a:t>
            </a:r>
            <a:r>
              <a:rPr lang="en-US" b="1" i="0" dirty="0">
                <a:solidFill>
                  <a:srgbClr val="000000"/>
                </a:solidFill>
                <a:effectLst/>
                <a:latin typeface="Helvetica Neue"/>
              </a:rPr>
              <a:t>Yellow Cab.</a:t>
            </a:r>
          </a:p>
          <a:p>
            <a:endParaRPr lang="en-US" dirty="0"/>
          </a:p>
        </p:txBody>
      </p:sp>
    </p:spTree>
    <p:extLst>
      <p:ext uri="{BB962C8B-B14F-4D97-AF65-F5344CB8AC3E}">
        <p14:creationId xmlns:p14="http://schemas.microsoft.com/office/powerpoint/2010/main" val="2225989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Data Exploration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902242" y="-1359570"/>
            <a:ext cx="4932947" cy="10555708"/>
          </a:xfrm>
        </p:spPr>
        <p:txBody>
          <a:bodyPr vert="vert270">
            <a:normAutofit/>
          </a:bodyPr>
          <a:lstStyle/>
          <a:p>
            <a:r>
              <a:rPr lang="en-US" dirty="0">
                <a:solidFill>
                  <a:srgbClr val="FF6600"/>
                </a:solidFill>
              </a:rPr>
              <a:t>	</a:t>
            </a:r>
          </a:p>
          <a:p>
            <a:pPr marL="342900" indent="-342900" algn="just">
              <a:buFont typeface="Arial" panose="020B0604020202020204" pitchFamily="34" charset="0"/>
              <a:buChar char="•"/>
            </a:pPr>
            <a:r>
              <a:rPr lang="en-US" dirty="0"/>
              <a:t>   23 features – (8 derived)</a:t>
            </a:r>
          </a:p>
          <a:p>
            <a:pPr marL="342900" indent="-342900" algn="just">
              <a:buFont typeface="Arial" panose="020B0604020202020204" pitchFamily="34" charset="0"/>
              <a:buChar char="•"/>
            </a:pPr>
            <a:r>
              <a:rPr lang="en-US" dirty="0"/>
              <a:t>Data spans from 01/2016 to 12/2018</a:t>
            </a:r>
          </a:p>
          <a:p>
            <a:pPr marL="342900" indent="-342900" algn="just">
              <a:buFont typeface="Arial" panose="020B0604020202020204" pitchFamily="34" charset="0"/>
              <a:buChar char="•"/>
            </a:pPr>
            <a:r>
              <a:rPr lang="en-US" dirty="0"/>
              <a:t>359,392 observations</a:t>
            </a:r>
          </a:p>
          <a:p>
            <a:pPr marL="342900" indent="-342900" algn="just">
              <a:buFont typeface="Arial" panose="020B0604020202020204" pitchFamily="34" charset="0"/>
              <a:buChar char="•"/>
            </a:pPr>
            <a:endParaRPr lang="en-US" dirty="0"/>
          </a:p>
          <a:p>
            <a:pPr algn="just"/>
            <a:r>
              <a:rPr lang="en-US" dirty="0"/>
              <a:t>Assumptions</a:t>
            </a:r>
          </a:p>
          <a:p>
            <a:pPr marL="342900" indent="-342900" algn="just">
              <a:buFont typeface="Arial" panose="020B0604020202020204" pitchFamily="34" charset="0"/>
              <a:buChar char="•"/>
            </a:pPr>
            <a:r>
              <a:rPr lang="en-US" dirty="0"/>
              <a:t>There are likely outliers in price, but since we do not have details on this, we will not treat them as such</a:t>
            </a:r>
          </a:p>
          <a:p>
            <a:pPr marL="342900" indent="-342900" algn="just">
              <a:buFont typeface="Arial" panose="020B0604020202020204" pitchFamily="34" charset="0"/>
              <a:buChar char="•"/>
            </a:pPr>
            <a:r>
              <a:rPr lang="en-US" dirty="0"/>
              <a:t>Profit will be calculated using Cost of Trip and Price Charged</a:t>
            </a:r>
          </a:p>
          <a:p>
            <a:pPr marL="342900" indent="-342900" algn="just">
              <a:buFont typeface="Arial" panose="020B0604020202020204" pitchFamily="34" charset="0"/>
              <a:buChar char="•"/>
            </a:pPr>
            <a:r>
              <a:rPr lang="en-US" dirty="0"/>
              <a:t>Users feature will be assumed to be the total number of cab users per city, including but not limited to Yellow and Pink Cab</a:t>
            </a:r>
          </a:p>
          <a:p>
            <a:endParaRPr lang="en-US" dirty="0">
              <a:solidFill>
                <a:srgbClr val="FF6600"/>
              </a:solidFill>
            </a:endParaRPr>
          </a:p>
          <a:p>
            <a:endParaRPr lang="en-US" dirty="0">
              <a:solidFill>
                <a:srgbClr val="FF6600"/>
              </a:solidFill>
            </a:endParaRPr>
          </a:p>
        </p:txBody>
      </p:sp>
      <p:sp>
        <p:nvSpPr>
          <p:cNvPr id="4" name="TextBox 3">
            <a:extLst>
              <a:ext uri="{FF2B5EF4-FFF2-40B4-BE49-F238E27FC236}">
                <a16:creationId xmlns:a16="http://schemas.microsoft.com/office/drawing/2014/main" id="{5C4F6992-52AB-89CD-711F-D1061B3E0708}"/>
              </a:ext>
            </a:extLst>
          </p:cNvPr>
          <p:cNvSpPr txBox="1"/>
          <p:nvPr/>
        </p:nvSpPr>
        <p:spPr>
          <a:xfrm>
            <a:off x="3816821" y="1186738"/>
            <a:ext cx="8375178" cy="1200329"/>
          </a:xfrm>
          <a:prstGeom prst="rect">
            <a:avLst/>
          </a:prstGeom>
          <a:noFill/>
        </p:spPr>
        <p:txBody>
          <a:bodyPr wrap="none" rtlCol="0">
            <a:spAutoFit/>
          </a:bodyPr>
          <a:lstStyle/>
          <a:p>
            <a:pPr algn="ctr"/>
            <a:r>
              <a:rPr lang="en-US" dirty="0"/>
              <a:t>Cab_Data.csv + Customer_ID.csv + Transaction_ID.csv + City.csv + US_Holiday_Dates.csv</a:t>
            </a:r>
          </a:p>
          <a:p>
            <a:pPr algn="ctr"/>
            <a:endParaRPr lang="en-US" dirty="0"/>
          </a:p>
          <a:p>
            <a:pPr algn="ctr"/>
            <a:endParaRPr lang="en-US" dirty="0"/>
          </a:p>
          <a:p>
            <a:pPr algn="ctr"/>
            <a:r>
              <a:rPr lang="en-US" dirty="0" err="1"/>
              <a:t>cab_df</a:t>
            </a:r>
            <a:endParaRPr lang="en-US" dirty="0"/>
          </a:p>
        </p:txBody>
      </p:sp>
      <p:cxnSp>
        <p:nvCxnSpPr>
          <p:cNvPr id="6" name="Straight Arrow Connector 5">
            <a:extLst>
              <a:ext uri="{FF2B5EF4-FFF2-40B4-BE49-F238E27FC236}">
                <a16:creationId xmlns:a16="http://schemas.microsoft.com/office/drawing/2014/main" id="{7F75194F-CE3C-9EF3-9D17-08C1741C8590}"/>
              </a:ext>
            </a:extLst>
          </p:cNvPr>
          <p:cNvCxnSpPr/>
          <p:nvPr/>
        </p:nvCxnSpPr>
        <p:spPr>
          <a:xfrm>
            <a:off x="4957011" y="1588168"/>
            <a:ext cx="2486526"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F2A9D68-D375-3BC8-A549-FE96485F4FA9}"/>
              </a:ext>
            </a:extLst>
          </p:cNvPr>
          <p:cNvCxnSpPr/>
          <p:nvPr/>
        </p:nvCxnSpPr>
        <p:spPr>
          <a:xfrm>
            <a:off x="6705600" y="1451810"/>
            <a:ext cx="1074821" cy="601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F37224D-3A36-8D3A-21A2-1B2EBACE34ED}"/>
              </a:ext>
            </a:extLst>
          </p:cNvPr>
          <p:cNvCxnSpPr/>
          <p:nvPr/>
        </p:nvCxnSpPr>
        <p:spPr>
          <a:xfrm>
            <a:off x="8004410" y="1588168"/>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3DD74C-A9D7-A1FC-FA63-61D282CE3183}"/>
              </a:ext>
            </a:extLst>
          </p:cNvPr>
          <p:cNvCxnSpPr/>
          <p:nvPr/>
        </p:nvCxnSpPr>
        <p:spPr>
          <a:xfrm flipH="1">
            <a:off x="8518358" y="1588168"/>
            <a:ext cx="946484" cy="465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FC6DEE8-3D7C-1A85-16BE-64F82CDF1841}"/>
              </a:ext>
            </a:extLst>
          </p:cNvPr>
          <p:cNvCxnSpPr/>
          <p:nvPr/>
        </p:nvCxnSpPr>
        <p:spPr>
          <a:xfrm flipH="1">
            <a:off x="8503515" y="1588168"/>
            <a:ext cx="1922654"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96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Profit Analysis</a:t>
            </a:r>
          </a:p>
        </p:txBody>
      </p:sp>
      <p:pic>
        <p:nvPicPr>
          <p:cNvPr id="7" name="Picture 6" descr="Table&#10;&#10;Description automatically generated">
            <a:extLst>
              <a:ext uri="{FF2B5EF4-FFF2-40B4-BE49-F238E27FC236}">
                <a16:creationId xmlns:a16="http://schemas.microsoft.com/office/drawing/2014/main" id="{7F531C96-C8EE-1C72-2AA6-AA4F2F0A7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448" y="1210762"/>
            <a:ext cx="3467100" cy="895350"/>
          </a:xfrm>
          <a:prstGeom prst="rect">
            <a:avLst/>
          </a:prstGeom>
        </p:spPr>
      </p:pic>
      <p:pic>
        <p:nvPicPr>
          <p:cNvPr id="11" name="Picture 10" descr="Chart, bar chart&#10;&#10;Description automatically generated">
            <a:extLst>
              <a:ext uri="{FF2B5EF4-FFF2-40B4-BE49-F238E27FC236}">
                <a16:creationId xmlns:a16="http://schemas.microsoft.com/office/drawing/2014/main" id="{159647E0-9093-5253-C2D0-453C2E742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617" y="2322642"/>
            <a:ext cx="8325443" cy="4266894"/>
          </a:xfrm>
          <a:prstGeom prst="rect">
            <a:avLst/>
          </a:prstGeom>
        </p:spPr>
      </p:pic>
    </p:spTree>
    <p:extLst>
      <p:ext uri="{BB962C8B-B14F-4D97-AF65-F5344CB8AC3E}">
        <p14:creationId xmlns:p14="http://schemas.microsoft.com/office/powerpoint/2010/main" val="120991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Profit Analysis (p2)</a:t>
            </a:r>
          </a:p>
        </p:txBody>
      </p:sp>
      <p:pic>
        <p:nvPicPr>
          <p:cNvPr id="6" name="Picture 5" descr="Chart, bar chart&#10;&#10;Description automatically generated">
            <a:extLst>
              <a:ext uri="{FF2B5EF4-FFF2-40B4-BE49-F238E27FC236}">
                <a16:creationId xmlns:a16="http://schemas.microsoft.com/office/drawing/2014/main" id="{1209CA9A-5EB5-8496-F7CB-50F2B4F157DB}"/>
              </a:ext>
            </a:extLst>
          </p:cNvPr>
          <p:cNvPicPr>
            <a:picLocks noChangeAspect="1"/>
          </p:cNvPicPr>
          <p:nvPr/>
        </p:nvPicPr>
        <p:blipFill rotWithShape="1">
          <a:blip r:embed="rId2">
            <a:extLst>
              <a:ext uri="{28A0092B-C50C-407E-A947-70E740481C1C}">
                <a14:useLocalDpi xmlns:a14="http://schemas.microsoft.com/office/drawing/2010/main" val="0"/>
              </a:ext>
            </a:extLst>
          </a:blip>
          <a:srcRect l="4546"/>
          <a:stretch/>
        </p:blipFill>
        <p:spPr>
          <a:xfrm>
            <a:off x="440039" y="1395303"/>
            <a:ext cx="5786446" cy="4067393"/>
          </a:xfrm>
          <a:prstGeom prst="rect">
            <a:avLst/>
          </a:prstGeom>
        </p:spPr>
      </p:pic>
      <p:pic>
        <p:nvPicPr>
          <p:cNvPr id="8" name="Picture 7" descr="Chart, bar chart&#10;&#10;Description automatically generated">
            <a:extLst>
              <a:ext uri="{FF2B5EF4-FFF2-40B4-BE49-F238E27FC236}">
                <a16:creationId xmlns:a16="http://schemas.microsoft.com/office/drawing/2014/main" id="{4896E7E5-952C-2AEE-5458-428715501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792" y="1395303"/>
            <a:ext cx="5860207" cy="4067394"/>
          </a:xfrm>
          <a:prstGeom prst="rect">
            <a:avLst/>
          </a:prstGeom>
        </p:spPr>
      </p:pic>
    </p:spTree>
    <p:extLst>
      <p:ext uri="{BB962C8B-B14F-4D97-AF65-F5344CB8AC3E}">
        <p14:creationId xmlns:p14="http://schemas.microsoft.com/office/powerpoint/2010/main" val="345324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Yearly Profit Analysis</a:t>
            </a:r>
          </a:p>
        </p:txBody>
      </p:sp>
      <p:pic>
        <p:nvPicPr>
          <p:cNvPr id="7" name="Picture 6" descr="Line chart&#10;&#10;Description automatically generated">
            <a:extLst>
              <a:ext uri="{FF2B5EF4-FFF2-40B4-BE49-F238E27FC236}">
                <a16:creationId xmlns:a16="http://schemas.microsoft.com/office/drawing/2014/main" id="{1745EC75-7C5B-525B-006C-222173473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425" y="1331069"/>
            <a:ext cx="7172325" cy="4886325"/>
          </a:xfrm>
          <a:prstGeom prst="rect">
            <a:avLst/>
          </a:prstGeom>
        </p:spPr>
      </p:pic>
    </p:spTree>
    <p:extLst>
      <p:ext uri="{BB962C8B-B14F-4D97-AF65-F5344CB8AC3E}">
        <p14:creationId xmlns:p14="http://schemas.microsoft.com/office/powerpoint/2010/main" val="298908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a:bodyPr>
          <a:lstStyle/>
          <a:p>
            <a:r>
              <a:rPr lang="en-US" sz="4800" b="1" dirty="0">
                <a:solidFill>
                  <a:srgbClr val="FF6600"/>
                </a:solidFill>
              </a:rPr>
              <a:t>Profit and Customer Analysis by Gender</a:t>
            </a:r>
          </a:p>
        </p:txBody>
      </p:sp>
      <p:pic>
        <p:nvPicPr>
          <p:cNvPr id="7" name="Picture 6" descr="Chart, bar chart&#10;&#10;Description automatically generated">
            <a:extLst>
              <a:ext uri="{FF2B5EF4-FFF2-40B4-BE49-F238E27FC236}">
                <a16:creationId xmlns:a16="http://schemas.microsoft.com/office/drawing/2014/main" id="{737FEF6A-B297-415E-8267-33FDCAD4D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728" y="994233"/>
            <a:ext cx="4198142" cy="2890149"/>
          </a:xfrm>
          <a:prstGeom prst="rect">
            <a:avLst/>
          </a:prstGeom>
        </p:spPr>
      </p:pic>
      <p:pic>
        <p:nvPicPr>
          <p:cNvPr id="9" name="Picture 8" descr="Chart, bar chart&#10;&#10;Description automatically generated">
            <a:extLst>
              <a:ext uri="{FF2B5EF4-FFF2-40B4-BE49-F238E27FC236}">
                <a16:creationId xmlns:a16="http://schemas.microsoft.com/office/drawing/2014/main" id="{2D4F1567-AE82-AFC3-35ED-6AF2C1661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835" y="3826320"/>
            <a:ext cx="4661139" cy="3115508"/>
          </a:xfrm>
          <a:prstGeom prst="rect">
            <a:avLst/>
          </a:prstGeom>
        </p:spPr>
      </p:pic>
      <p:pic>
        <p:nvPicPr>
          <p:cNvPr id="11" name="Picture 10" descr="Chart, bar chart&#10;&#10;Description automatically generated">
            <a:extLst>
              <a:ext uri="{FF2B5EF4-FFF2-40B4-BE49-F238E27FC236}">
                <a16:creationId xmlns:a16="http://schemas.microsoft.com/office/drawing/2014/main" id="{76B59080-B190-8E4D-516B-9348EBF73D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443" y="994232"/>
            <a:ext cx="4281846" cy="2832087"/>
          </a:xfrm>
          <a:prstGeom prst="rect">
            <a:avLst/>
          </a:prstGeom>
        </p:spPr>
      </p:pic>
      <p:pic>
        <p:nvPicPr>
          <p:cNvPr id="13" name="Picture 12" descr="Chart, bar chart&#10;&#10;Description automatically generated">
            <a:extLst>
              <a:ext uri="{FF2B5EF4-FFF2-40B4-BE49-F238E27FC236}">
                <a16:creationId xmlns:a16="http://schemas.microsoft.com/office/drawing/2014/main" id="{F5CA5A08-CD78-6454-B0A6-7F2C00A89C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467" y="3916472"/>
            <a:ext cx="4497863" cy="2978796"/>
          </a:xfrm>
          <a:prstGeom prst="rect">
            <a:avLst/>
          </a:prstGeom>
        </p:spPr>
      </p:pic>
    </p:spTree>
    <p:extLst>
      <p:ext uri="{BB962C8B-B14F-4D97-AF65-F5344CB8AC3E}">
        <p14:creationId xmlns:p14="http://schemas.microsoft.com/office/powerpoint/2010/main" val="1466993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fontScale="90000"/>
          </a:bodyPr>
          <a:lstStyle/>
          <a:p>
            <a:r>
              <a:rPr lang="en-US" b="1" dirty="0">
                <a:solidFill>
                  <a:srgbClr val="FF6600"/>
                </a:solidFill>
              </a:rPr>
              <a:t>Customer Analysis by Income Class</a:t>
            </a:r>
          </a:p>
        </p:txBody>
      </p:sp>
      <p:pic>
        <p:nvPicPr>
          <p:cNvPr id="7" name="Picture 6" descr="Chart, bar chart&#10;&#10;Description automatically generated">
            <a:extLst>
              <a:ext uri="{FF2B5EF4-FFF2-40B4-BE49-F238E27FC236}">
                <a16:creationId xmlns:a16="http://schemas.microsoft.com/office/drawing/2014/main" id="{95B02619-DF27-D43A-098C-85992C488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37" y="1150109"/>
            <a:ext cx="5335480" cy="2583439"/>
          </a:xfrm>
          <a:prstGeom prst="rect">
            <a:avLst/>
          </a:prstGeom>
        </p:spPr>
      </p:pic>
      <p:pic>
        <p:nvPicPr>
          <p:cNvPr id="9" name="Picture 8" descr="Chart, bar chart&#10;&#10;Description automatically generated">
            <a:extLst>
              <a:ext uri="{FF2B5EF4-FFF2-40B4-BE49-F238E27FC236}">
                <a16:creationId xmlns:a16="http://schemas.microsoft.com/office/drawing/2014/main" id="{46D80985-4994-CC2E-6595-E92AF4A0C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98" y="3960446"/>
            <a:ext cx="5698719" cy="2594359"/>
          </a:xfrm>
          <a:prstGeom prst="rect">
            <a:avLst/>
          </a:prstGeom>
        </p:spPr>
      </p:pic>
      <p:pic>
        <p:nvPicPr>
          <p:cNvPr id="11" name="Picture 10" descr="Chart, bar chart&#10;&#10;Description automatically generated">
            <a:extLst>
              <a:ext uri="{FF2B5EF4-FFF2-40B4-BE49-F238E27FC236}">
                <a16:creationId xmlns:a16="http://schemas.microsoft.com/office/drawing/2014/main" id="{83AB7E23-DE0F-7408-9008-E6C07E086A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5827" y="1131319"/>
            <a:ext cx="5441272" cy="2536659"/>
          </a:xfrm>
          <a:prstGeom prst="rect">
            <a:avLst/>
          </a:prstGeom>
        </p:spPr>
      </p:pic>
      <p:pic>
        <p:nvPicPr>
          <p:cNvPr id="13" name="Picture 12" descr="Chart, bar chart&#10;&#10;Description automatically generated">
            <a:extLst>
              <a:ext uri="{FF2B5EF4-FFF2-40B4-BE49-F238E27FC236}">
                <a16:creationId xmlns:a16="http://schemas.microsoft.com/office/drawing/2014/main" id="{C8147408-3567-FD99-E806-9F50FD5F61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4008" y="3960446"/>
            <a:ext cx="5644910" cy="2520754"/>
          </a:xfrm>
          <a:prstGeom prst="rect">
            <a:avLst/>
          </a:prstGeom>
        </p:spPr>
      </p:pic>
    </p:spTree>
    <p:extLst>
      <p:ext uri="{BB962C8B-B14F-4D97-AF65-F5344CB8AC3E}">
        <p14:creationId xmlns:p14="http://schemas.microsoft.com/office/powerpoint/2010/main" val="4128576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2" y="-5598884"/>
            <a:ext cx="994233" cy="12192001"/>
          </a:xfrm>
          <a:solidFill>
            <a:srgbClr val="3B3B3B"/>
          </a:solidFill>
        </p:spPr>
        <p:txBody>
          <a:bodyPr vert="vert270" anchor="t" anchorCtr="0">
            <a:normAutofit/>
          </a:bodyPr>
          <a:lstStyle/>
          <a:p>
            <a:r>
              <a:rPr lang="en-US" sz="4800" b="1" dirty="0">
                <a:solidFill>
                  <a:srgbClr val="FF6600"/>
                </a:solidFill>
              </a:rPr>
              <a:t>Customer and Profit Analysis by Age Group</a:t>
            </a:r>
          </a:p>
        </p:txBody>
      </p:sp>
      <p:pic>
        <p:nvPicPr>
          <p:cNvPr id="7" name="Picture 6" descr="Chart, bar chart&#10;&#10;Description automatically generated">
            <a:extLst>
              <a:ext uri="{FF2B5EF4-FFF2-40B4-BE49-F238E27FC236}">
                <a16:creationId xmlns:a16="http://schemas.microsoft.com/office/drawing/2014/main" id="{DFDDDF6E-7B7F-F3B5-BAE4-E1664A58C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4" y="1067498"/>
            <a:ext cx="5914174" cy="2742191"/>
          </a:xfrm>
          <a:prstGeom prst="rect">
            <a:avLst/>
          </a:prstGeom>
        </p:spPr>
      </p:pic>
      <p:pic>
        <p:nvPicPr>
          <p:cNvPr id="9" name="Picture 8" descr="Chart, bar chart&#10;&#10;Description automatically generated">
            <a:extLst>
              <a:ext uri="{FF2B5EF4-FFF2-40B4-BE49-F238E27FC236}">
                <a16:creationId xmlns:a16="http://schemas.microsoft.com/office/drawing/2014/main" id="{81BDC51A-962D-7BEF-AAAA-967BB996C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91" y="3877872"/>
            <a:ext cx="6046107" cy="2742191"/>
          </a:xfrm>
          <a:prstGeom prst="rect">
            <a:avLst/>
          </a:prstGeom>
        </p:spPr>
      </p:pic>
      <p:pic>
        <p:nvPicPr>
          <p:cNvPr id="11" name="Picture 10" descr="Chart, bar chart&#10;&#10;Description automatically generated">
            <a:extLst>
              <a:ext uri="{FF2B5EF4-FFF2-40B4-BE49-F238E27FC236}">
                <a16:creationId xmlns:a16="http://schemas.microsoft.com/office/drawing/2014/main" id="{D1E370CF-3A51-4502-04F9-51C3FE66D3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196" y="1030508"/>
            <a:ext cx="5905803" cy="2742192"/>
          </a:xfrm>
          <a:prstGeom prst="rect">
            <a:avLst/>
          </a:prstGeom>
        </p:spPr>
      </p:pic>
      <p:pic>
        <p:nvPicPr>
          <p:cNvPr id="13" name="Picture 12" descr="Chart, bar chart&#10;&#10;Description automatically generated">
            <a:extLst>
              <a:ext uri="{FF2B5EF4-FFF2-40B4-BE49-F238E27FC236}">
                <a16:creationId xmlns:a16="http://schemas.microsoft.com/office/drawing/2014/main" id="{667EA28F-EA2C-E08D-220F-620165888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3868" y="3808975"/>
            <a:ext cx="6188132" cy="2742192"/>
          </a:xfrm>
          <a:prstGeom prst="rect">
            <a:avLst/>
          </a:prstGeom>
        </p:spPr>
      </p:pic>
    </p:spTree>
    <p:extLst>
      <p:ext uri="{BB962C8B-B14F-4D97-AF65-F5344CB8AC3E}">
        <p14:creationId xmlns:p14="http://schemas.microsoft.com/office/powerpoint/2010/main" val="20318828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
  <TotalTime>84</TotalTime>
  <Words>601</Words>
  <Application>Microsoft Office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 Neue</vt:lpstr>
      <vt:lpstr>Office Theme</vt:lpstr>
      <vt:lpstr>PowerPoint Presentation</vt:lpstr>
      <vt:lpstr>Background- G2M Cab Data case study</vt:lpstr>
      <vt:lpstr>Data Exploration</vt:lpstr>
      <vt:lpstr>Profit Analysis</vt:lpstr>
      <vt:lpstr>Profit Analysis (p2)</vt:lpstr>
      <vt:lpstr>Yearly Profit Analysis</vt:lpstr>
      <vt:lpstr>Profit and Customer Analysis by Gender</vt:lpstr>
      <vt:lpstr>Customer Analysis by Income Class</vt:lpstr>
      <vt:lpstr>Customer and Profit Analysis by Age Group</vt:lpstr>
      <vt:lpstr>Cab Users Covered by Each Company</vt:lpstr>
      <vt:lpstr>Percentage of Cab Users by Each Company</vt:lpstr>
      <vt:lpstr>Yearly Seasonality of Number of Rides</vt:lpstr>
      <vt:lpstr>Monthly Seasonality of Number of Rides</vt:lpstr>
      <vt:lpstr>Yearly Profit Seasonality</vt:lpstr>
      <vt:lpstr>Quarterly Profit Tables</vt:lpstr>
      <vt:lpstr>Weekday Analysis by Company</vt:lpstr>
      <vt:lpstr>Users by Distance Traveled Analysis</vt:lpstr>
      <vt:lpstr>Users by Holiday Analysis</vt:lpstr>
      <vt:lpstr>Yellow Cab Users by City on Holidays</vt:lpstr>
      <vt:lpstr>Pink Cab Users by City on Holidays</vt:lpstr>
      <vt:lpstr>Conclusion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Alyssa Hubiak</dc:creator>
  <cp:lastModifiedBy>Alyssa Hubiak</cp:lastModifiedBy>
  <cp:revision>108</cp:revision>
  <dcterms:created xsi:type="dcterms:W3CDTF">2020-12-18T04:50:05Z</dcterms:created>
  <dcterms:modified xsi:type="dcterms:W3CDTF">2022-09-22T00:37:30Z</dcterms:modified>
</cp:coreProperties>
</file>