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2142" y="807161"/>
            <a:ext cx="583971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0409" y="1770633"/>
            <a:ext cx="7663180" cy="338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282" y="997965"/>
            <a:ext cx="2346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Firewal</a:t>
            </a:r>
            <a:r>
              <a:rPr spc="5" dirty="0"/>
              <a:t>l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3238500" y="2133676"/>
            <a:ext cx="3085973" cy="347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064" y="655065"/>
            <a:ext cx="5817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Stateful </a:t>
            </a:r>
            <a:r>
              <a:rPr dirty="0"/>
              <a:t>Packet</a:t>
            </a:r>
            <a:r>
              <a:rPr spc="-90" dirty="0"/>
              <a:t> </a:t>
            </a:r>
            <a:r>
              <a:rPr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42643"/>
            <a:ext cx="568134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Adds </a:t>
            </a:r>
            <a:r>
              <a:rPr sz="3200" b="1" dirty="0">
                <a:solidFill>
                  <a:srgbClr val="3333CC"/>
                </a:solidFill>
                <a:latin typeface="Comic Sans MS"/>
                <a:cs typeface="Comic Sans MS"/>
              </a:rPr>
              <a:t>state </a:t>
            </a:r>
            <a:r>
              <a:rPr sz="3200" spc="-5" dirty="0">
                <a:latin typeface="Comic Sans MS"/>
                <a:cs typeface="Comic Sans MS"/>
              </a:rPr>
              <a:t>to </a:t>
            </a:r>
            <a:r>
              <a:rPr sz="3200" dirty="0">
                <a:latin typeface="Comic Sans MS"/>
                <a:cs typeface="Comic Sans MS"/>
              </a:rPr>
              <a:t>packet</a:t>
            </a:r>
            <a:r>
              <a:rPr sz="3200" spc="-47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filter</a:t>
            </a:r>
            <a:endParaRPr sz="3200">
              <a:latin typeface="Comic Sans MS"/>
              <a:cs typeface="Comic Sans MS"/>
            </a:endParaRPr>
          </a:p>
          <a:p>
            <a:pPr marL="284480" indent="-272415">
              <a:lnSpc>
                <a:spcPts val="3835"/>
              </a:lnSpc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spc="-5" dirty="0">
                <a:latin typeface="Comic Sans MS"/>
                <a:cs typeface="Comic Sans MS"/>
              </a:rPr>
              <a:t>Operates </a:t>
            </a:r>
            <a:r>
              <a:rPr sz="3200" dirty="0">
                <a:latin typeface="Comic Sans MS"/>
                <a:cs typeface="Comic Sans MS"/>
              </a:rPr>
              <a:t>at transport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layer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ts val="3850"/>
              </a:lnSpc>
              <a:spcBef>
                <a:spcPts val="110"/>
              </a:spcBef>
              <a:buSzPct val="71875"/>
              <a:buFont typeface="Wingdings"/>
              <a:buChar char=""/>
              <a:tabLst>
                <a:tab pos="285750" algn="l"/>
              </a:tabLst>
            </a:pPr>
            <a:r>
              <a:rPr sz="3200" spc="-5" dirty="0">
                <a:latin typeface="Comic Sans MS"/>
                <a:cs typeface="Comic Sans MS"/>
              </a:rPr>
              <a:t>Remembers </a:t>
            </a:r>
            <a:r>
              <a:rPr sz="3200" dirty="0">
                <a:latin typeface="Comic Sans MS"/>
                <a:cs typeface="Comic Sans MS"/>
              </a:rPr>
              <a:t>TCP connections  </a:t>
            </a:r>
            <a:r>
              <a:rPr sz="3200" spc="5" dirty="0">
                <a:latin typeface="Comic Sans MS"/>
                <a:cs typeface="Comic Sans MS"/>
              </a:rPr>
              <a:t>and </a:t>
            </a:r>
            <a:r>
              <a:rPr sz="3200" dirty="0">
                <a:latin typeface="Comic Sans MS"/>
                <a:cs typeface="Comic Sans MS"/>
              </a:rPr>
              <a:t>flag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bits</a:t>
            </a:r>
            <a:endParaRPr sz="3200">
              <a:latin typeface="Comic Sans MS"/>
              <a:cs typeface="Comic Sans MS"/>
            </a:endParaRPr>
          </a:p>
          <a:p>
            <a:pPr marL="284480" indent="-272415">
              <a:lnSpc>
                <a:spcPts val="3700"/>
              </a:lnSpc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Can even </a:t>
            </a:r>
            <a:r>
              <a:rPr sz="3200" spc="-5" dirty="0">
                <a:latin typeface="Comic Sans MS"/>
                <a:cs typeface="Comic Sans MS"/>
              </a:rPr>
              <a:t>remember </a:t>
            </a:r>
            <a:r>
              <a:rPr sz="3200" spc="5" dirty="0">
                <a:latin typeface="Comic Sans MS"/>
                <a:cs typeface="Comic Sans MS"/>
              </a:rPr>
              <a:t>UDP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200" dirty="0">
                <a:latin typeface="Comic Sans MS"/>
                <a:cs typeface="Comic Sans MS"/>
              </a:rPr>
              <a:t>packets </a:t>
            </a:r>
            <a:r>
              <a:rPr sz="3200" spc="-5" dirty="0">
                <a:latin typeface="Comic Sans MS"/>
                <a:cs typeface="Comic Sans MS"/>
              </a:rPr>
              <a:t>(e.g., </a:t>
            </a:r>
            <a:r>
              <a:rPr sz="3200" dirty="0">
                <a:latin typeface="Comic Sans MS"/>
                <a:cs typeface="Comic Sans MS"/>
              </a:rPr>
              <a:t>DNS </a:t>
            </a:r>
            <a:r>
              <a:rPr sz="3200" spc="-5" dirty="0">
                <a:latin typeface="Comic Sans MS"/>
                <a:cs typeface="Comic Sans MS"/>
              </a:rPr>
              <a:t>requests)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80122" y="1765426"/>
            <a:ext cx="1892935" cy="3530600"/>
          </a:xfrm>
          <a:custGeom>
            <a:avLst/>
            <a:gdLst/>
            <a:ahLst/>
            <a:cxnLst/>
            <a:rect l="l" t="t" r="r" b="b"/>
            <a:pathLst>
              <a:path w="1892934" h="3530600">
                <a:moveTo>
                  <a:pt x="0" y="3530473"/>
                </a:moveTo>
                <a:lnTo>
                  <a:pt x="1892553" y="3530473"/>
                </a:lnTo>
                <a:lnTo>
                  <a:pt x="1892553" y="0"/>
                </a:lnTo>
                <a:lnTo>
                  <a:pt x="0" y="0"/>
                </a:lnTo>
                <a:lnTo>
                  <a:pt x="0" y="353047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0122" y="1765426"/>
            <a:ext cx="1892935" cy="3530600"/>
          </a:xfrm>
          <a:custGeom>
            <a:avLst/>
            <a:gdLst/>
            <a:ahLst/>
            <a:cxnLst/>
            <a:rect l="l" t="t" r="r" b="b"/>
            <a:pathLst>
              <a:path w="1892934" h="3530600">
                <a:moveTo>
                  <a:pt x="0" y="3530473"/>
                </a:moveTo>
                <a:lnTo>
                  <a:pt x="1892553" y="3530473"/>
                </a:lnTo>
                <a:lnTo>
                  <a:pt x="1892553" y="0"/>
                </a:lnTo>
                <a:lnTo>
                  <a:pt x="0" y="0"/>
                </a:lnTo>
                <a:lnTo>
                  <a:pt x="0" y="3530473"/>
                </a:lnTo>
                <a:close/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6750" y="1879473"/>
            <a:ext cx="1889760" cy="3528060"/>
          </a:xfrm>
          <a:custGeom>
            <a:avLst/>
            <a:gdLst/>
            <a:ahLst/>
            <a:cxnLst/>
            <a:rect l="l" t="t" r="r" b="b"/>
            <a:pathLst>
              <a:path w="1889759" h="3528060">
                <a:moveTo>
                  <a:pt x="0" y="3527679"/>
                </a:moveTo>
                <a:lnTo>
                  <a:pt x="1889252" y="3527679"/>
                </a:lnTo>
                <a:lnTo>
                  <a:pt x="1889252" y="0"/>
                </a:lnTo>
                <a:lnTo>
                  <a:pt x="0" y="0"/>
                </a:lnTo>
                <a:lnTo>
                  <a:pt x="0" y="3527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6750" y="1879473"/>
            <a:ext cx="1889760" cy="3528060"/>
          </a:xfrm>
          <a:custGeom>
            <a:avLst/>
            <a:gdLst/>
            <a:ahLst/>
            <a:cxnLst/>
            <a:rect l="l" t="t" r="r" b="b"/>
            <a:pathLst>
              <a:path w="1889759" h="3528060">
                <a:moveTo>
                  <a:pt x="0" y="3527679"/>
                </a:moveTo>
                <a:lnTo>
                  <a:pt x="1889252" y="3527679"/>
                </a:lnTo>
                <a:lnTo>
                  <a:pt x="1889252" y="0"/>
                </a:lnTo>
                <a:lnTo>
                  <a:pt x="0" y="0"/>
                </a:lnTo>
                <a:lnTo>
                  <a:pt x="0" y="3527679"/>
                </a:lnTo>
                <a:close/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7669" y="2003247"/>
            <a:ext cx="199453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1B1B1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312420" marR="335915" algn="ctr">
              <a:lnSpc>
                <a:spcPct val="175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port 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network  </a:t>
            </a:r>
            <a:r>
              <a:rPr sz="2400" spc="-10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  <a:p>
            <a:pPr marR="23495" algn="ctr">
              <a:lnSpc>
                <a:spcPct val="100000"/>
              </a:lnSpc>
              <a:spcBef>
                <a:spcPts val="2165"/>
              </a:spcBef>
            </a:pPr>
            <a:r>
              <a:rPr sz="2400" spc="-5" dirty="0">
                <a:latin typeface="Arial"/>
                <a:cs typeface="Arial"/>
              </a:rPr>
              <a:t>physical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0272" y="2571876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0272" y="3276727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0272" y="3987672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272" y="4699127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064" y="807161"/>
            <a:ext cx="5817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Stateful </a:t>
            </a:r>
            <a:r>
              <a:rPr dirty="0"/>
              <a:t>Packet</a:t>
            </a:r>
            <a:r>
              <a:rPr spc="-85" dirty="0"/>
              <a:t> </a:t>
            </a:r>
            <a:r>
              <a:rPr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42643"/>
            <a:ext cx="5358130" cy="3566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Advantages</a:t>
            </a:r>
          </a:p>
          <a:p>
            <a:pPr marL="469900" marR="233045">
              <a:lnSpc>
                <a:spcPts val="3390"/>
              </a:lnSpc>
              <a:spcBef>
                <a:spcPts val="90"/>
              </a:spcBef>
            </a:pPr>
            <a:r>
              <a:rPr sz="2650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Can </a:t>
            </a:r>
            <a:r>
              <a:rPr sz="2800" spc="-5" dirty="0">
                <a:latin typeface="Comic Sans MS"/>
                <a:cs typeface="Comic Sans MS"/>
              </a:rPr>
              <a:t>do everything a packet  filter can </a:t>
            </a:r>
            <a:r>
              <a:rPr sz="2800" dirty="0">
                <a:latin typeface="Comic Sans MS"/>
                <a:cs typeface="Comic Sans MS"/>
              </a:rPr>
              <a:t>do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plus...</a:t>
            </a:r>
            <a:endParaRPr sz="2800" dirty="0">
              <a:latin typeface="Comic Sans MS"/>
              <a:cs typeface="Comic Sans MS"/>
            </a:endParaRPr>
          </a:p>
          <a:p>
            <a:pPr marL="469900">
              <a:lnSpc>
                <a:spcPts val="3215"/>
              </a:lnSpc>
            </a:pPr>
            <a:r>
              <a:rPr sz="2650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Keep </a:t>
            </a:r>
            <a:r>
              <a:rPr sz="2800" spc="-5" dirty="0">
                <a:latin typeface="Comic Sans MS"/>
                <a:cs typeface="Comic Sans MS"/>
              </a:rPr>
              <a:t>track of</a:t>
            </a:r>
            <a:r>
              <a:rPr sz="2800" spc="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ongoing</a:t>
            </a:r>
            <a:endParaRPr sz="2800" dirty="0">
              <a:latin typeface="Comic Sans MS"/>
              <a:cs typeface="Comic Sans MS"/>
            </a:endParaRPr>
          </a:p>
          <a:p>
            <a:pPr marL="469900">
              <a:lnSpc>
                <a:spcPts val="3345"/>
              </a:lnSpc>
              <a:spcBef>
                <a:spcPts val="25"/>
              </a:spcBef>
            </a:pPr>
            <a:r>
              <a:rPr sz="2800" spc="-5" dirty="0">
                <a:latin typeface="Comic Sans MS"/>
                <a:cs typeface="Comic Sans MS"/>
              </a:rPr>
              <a:t>connections</a:t>
            </a:r>
            <a:endParaRPr sz="2800" dirty="0">
              <a:latin typeface="Comic Sans MS"/>
              <a:cs typeface="Comic Sans MS"/>
            </a:endParaRPr>
          </a:p>
          <a:p>
            <a:pPr marL="284480" indent="-272415">
              <a:lnSpc>
                <a:spcPts val="3825"/>
              </a:lnSpc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Disadvantages</a:t>
            </a: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650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Cannot </a:t>
            </a:r>
            <a:r>
              <a:rPr sz="2800" spc="-5" dirty="0">
                <a:latin typeface="Comic Sans MS"/>
                <a:cs typeface="Comic Sans MS"/>
              </a:rPr>
              <a:t>see application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data</a:t>
            </a:r>
            <a:endParaRPr sz="28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650" spc="-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Slower than packet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filtering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80122" y="1765426"/>
            <a:ext cx="1892935" cy="3530600"/>
          </a:xfrm>
          <a:custGeom>
            <a:avLst/>
            <a:gdLst/>
            <a:ahLst/>
            <a:cxnLst/>
            <a:rect l="l" t="t" r="r" b="b"/>
            <a:pathLst>
              <a:path w="1892934" h="3530600">
                <a:moveTo>
                  <a:pt x="0" y="3530473"/>
                </a:moveTo>
                <a:lnTo>
                  <a:pt x="1892553" y="3530473"/>
                </a:lnTo>
                <a:lnTo>
                  <a:pt x="1892553" y="0"/>
                </a:lnTo>
                <a:lnTo>
                  <a:pt x="0" y="0"/>
                </a:lnTo>
                <a:lnTo>
                  <a:pt x="0" y="353047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0122" y="1765426"/>
            <a:ext cx="1892935" cy="3530600"/>
          </a:xfrm>
          <a:custGeom>
            <a:avLst/>
            <a:gdLst/>
            <a:ahLst/>
            <a:cxnLst/>
            <a:rect l="l" t="t" r="r" b="b"/>
            <a:pathLst>
              <a:path w="1892934" h="3530600">
                <a:moveTo>
                  <a:pt x="0" y="3530473"/>
                </a:moveTo>
                <a:lnTo>
                  <a:pt x="1892553" y="3530473"/>
                </a:lnTo>
                <a:lnTo>
                  <a:pt x="1892553" y="0"/>
                </a:lnTo>
                <a:lnTo>
                  <a:pt x="0" y="0"/>
                </a:lnTo>
                <a:lnTo>
                  <a:pt x="0" y="3530473"/>
                </a:lnTo>
                <a:close/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6750" y="1879473"/>
            <a:ext cx="1889760" cy="3528060"/>
          </a:xfrm>
          <a:custGeom>
            <a:avLst/>
            <a:gdLst/>
            <a:ahLst/>
            <a:cxnLst/>
            <a:rect l="l" t="t" r="r" b="b"/>
            <a:pathLst>
              <a:path w="1889759" h="3528060">
                <a:moveTo>
                  <a:pt x="0" y="3527679"/>
                </a:moveTo>
                <a:lnTo>
                  <a:pt x="1889252" y="3527679"/>
                </a:lnTo>
                <a:lnTo>
                  <a:pt x="1889252" y="0"/>
                </a:lnTo>
                <a:lnTo>
                  <a:pt x="0" y="0"/>
                </a:lnTo>
                <a:lnTo>
                  <a:pt x="0" y="3527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6750" y="1879473"/>
            <a:ext cx="1889760" cy="3528060"/>
          </a:xfrm>
          <a:custGeom>
            <a:avLst/>
            <a:gdLst/>
            <a:ahLst/>
            <a:cxnLst/>
            <a:rect l="l" t="t" r="r" b="b"/>
            <a:pathLst>
              <a:path w="1889759" h="3528060">
                <a:moveTo>
                  <a:pt x="0" y="3527679"/>
                </a:moveTo>
                <a:lnTo>
                  <a:pt x="1889252" y="3527679"/>
                </a:lnTo>
                <a:lnTo>
                  <a:pt x="1889252" y="0"/>
                </a:lnTo>
                <a:lnTo>
                  <a:pt x="0" y="0"/>
                </a:lnTo>
                <a:lnTo>
                  <a:pt x="0" y="3527679"/>
                </a:lnTo>
                <a:close/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7669" y="2003247"/>
            <a:ext cx="199453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1B1B1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312420" marR="335915" algn="ctr">
              <a:lnSpc>
                <a:spcPct val="175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port 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network  </a:t>
            </a:r>
            <a:r>
              <a:rPr sz="2400" spc="-10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  <a:p>
            <a:pPr marR="23495" algn="ctr">
              <a:lnSpc>
                <a:spcPct val="100000"/>
              </a:lnSpc>
              <a:spcBef>
                <a:spcPts val="2165"/>
              </a:spcBef>
            </a:pPr>
            <a:r>
              <a:rPr sz="2400" spc="-5" dirty="0">
                <a:latin typeface="Arial"/>
                <a:cs typeface="Arial"/>
              </a:rPr>
              <a:t>physical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0272" y="2571876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0272" y="3276727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0272" y="3987672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272" y="4699127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952" y="578561"/>
            <a:ext cx="45631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</a:t>
            </a:r>
            <a:r>
              <a:rPr spc="-110" dirty="0"/>
              <a:t> </a:t>
            </a:r>
            <a:r>
              <a:rPr dirty="0"/>
              <a:t>Proxy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12214"/>
            <a:ext cx="5240020" cy="295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  <a:buSzPct val="71875"/>
              <a:buFont typeface="Wingdings"/>
              <a:buChar char=""/>
              <a:tabLst>
                <a:tab pos="285750" algn="l"/>
              </a:tabLst>
            </a:pP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b="1" dirty="0">
                <a:solidFill>
                  <a:srgbClr val="3333CC"/>
                </a:solidFill>
                <a:latin typeface="Comic Sans MS"/>
                <a:cs typeface="Comic Sans MS"/>
              </a:rPr>
              <a:t>proxy </a:t>
            </a:r>
            <a:r>
              <a:rPr sz="3200" dirty="0">
                <a:latin typeface="Comic Sans MS"/>
                <a:cs typeface="Comic Sans MS"/>
              </a:rPr>
              <a:t>is something</a:t>
            </a:r>
            <a:r>
              <a:rPr sz="3200" spc="-45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that  </a:t>
            </a:r>
            <a:r>
              <a:rPr sz="3200" dirty="0">
                <a:latin typeface="Comic Sans MS"/>
                <a:cs typeface="Comic Sans MS"/>
              </a:rPr>
              <a:t>acts on your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behalf</a:t>
            </a:r>
            <a:endParaRPr sz="3200">
              <a:latin typeface="Comic Sans MS"/>
              <a:cs typeface="Comic Sans MS"/>
            </a:endParaRPr>
          </a:p>
          <a:p>
            <a:pPr marL="12700" marR="34290">
              <a:lnSpc>
                <a:spcPts val="3850"/>
              </a:lnSpc>
              <a:spcBef>
                <a:spcPts val="105"/>
              </a:spcBef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Application proxy </a:t>
            </a:r>
            <a:r>
              <a:rPr sz="3200" spc="-5" dirty="0">
                <a:latin typeface="Comic Sans MS"/>
                <a:cs typeface="Comic Sans MS"/>
              </a:rPr>
              <a:t>looks </a:t>
            </a:r>
            <a:r>
              <a:rPr sz="3200" dirty="0">
                <a:latin typeface="Comic Sans MS"/>
                <a:cs typeface="Comic Sans MS"/>
              </a:rPr>
              <a:t>at  </a:t>
            </a:r>
            <a:r>
              <a:rPr sz="3200" spc="-5" dirty="0">
                <a:latin typeface="Comic Sans MS"/>
                <a:cs typeface="Comic Sans MS"/>
              </a:rPr>
              <a:t>incoming </a:t>
            </a:r>
            <a:r>
              <a:rPr sz="3200" dirty="0">
                <a:latin typeface="Comic Sans MS"/>
                <a:cs typeface="Comic Sans MS"/>
              </a:rPr>
              <a:t>application </a:t>
            </a:r>
            <a:r>
              <a:rPr sz="3200" spc="5" dirty="0">
                <a:latin typeface="Comic Sans MS"/>
                <a:cs typeface="Comic Sans MS"/>
              </a:rPr>
              <a:t>data</a:t>
            </a:r>
            <a:endParaRPr sz="3200">
              <a:latin typeface="Comic Sans MS"/>
              <a:cs typeface="Comic Sans MS"/>
            </a:endParaRPr>
          </a:p>
          <a:p>
            <a:pPr marL="284480" indent="-272415">
              <a:lnSpc>
                <a:spcPts val="3700"/>
              </a:lnSpc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Verifies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data </a:t>
            </a:r>
            <a:r>
              <a:rPr sz="3200" spc="-5" dirty="0">
                <a:latin typeface="Comic Sans MS"/>
                <a:cs typeface="Comic Sans MS"/>
              </a:rPr>
              <a:t>is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safe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200" spc="-5" dirty="0">
                <a:latin typeface="Comic Sans MS"/>
                <a:cs typeface="Comic Sans MS"/>
              </a:rPr>
              <a:t>before </a:t>
            </a:r>
            <a:r>
              <a:rPr sz="3200" dirty="0">
                <a:latin typeface="Comic Sans MS"/>
                <a:cs typeface="Comic Sans MS"/>
              </a:rPr>
              <a:t>letting </a:t>
            </a:r>
            <a:r>
              <a:rPr sz="3200" spc="-5" dirty="0">
                <a:latin typeface="Comic Sans MS"/>
                <a:cs typeface="Comic Sans MS"/>
              </a:rPr>
              <a:t>it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80122" y="1765426"/>
            <a:ext cx="1892935" cy="3530600"/>
          </a:xfrm>
          <a:custGeom>
            <a:avLst/>
            <a:gdLst/>
            <a:ahLst/>
            <a:cxnLst/>
            <a:rect l="l" t="t" r="r" b="b"/>
            <a:pathLst>
              <a:path w="1892934" h="3530600">
                <a:moveTo>
                  <a:pt x="0" y="3530473"/>
                </a:moveTo>
                <a:lnTo>
                  <a:pt x="1892553" y="3530473"/>
                </a:lnTo>
                <a:lnTo>
                  <a:pt x="1892553" y="0"/>
                </a:lnTo>
                <a:lnTo>
                  <a:pt x="0" y="0"/>
                </a:lnTo>
                <a:lnTo>
                  <a:pt x="0" y="353047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0122" y="1765426"/>
            <a:ext cx="1892935" cy="3530600"/>
          </a:xfrm>
          <a:custGeom>
            <a:avLst/>
            <a:gdLst/>
            <a:ahLst/>
            <a:cxnLst/>
            <a:rect l="l" t="t" r="r" b="b"/>
            <a:pathLst>
              <a:path w="1892934" h="3530600">
                <a:moveTo>
                  <a:pt x="0" y="3530473"/>
                </a:moveTo>
                <a:lnTo>
                  <a:pt x="1892553" y="3530473"/>
                </a:lnTo>
                <a:lnTo>
                  <a:pt x="1892553" y="0"/>
                </a:lnTo>
                <a:lnTo>
                  <a:pt x="0" y="0"/>
                </a:lnTo>
                <a:lnTo>
                  <a:pt x="0" y="3530473"/>
                </a:lnTo>
                <a:close/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6750" y="1879473"/>
            <a:ext cx="1889760" cy="3528060"/>
          </a:xfrm>
          <a:custGeom>
            <a:avLst/>
            <a:gdLst/>
            <a:ahLst/>
            <a:cxnLst/>
            <a:rect l="l" t="t" r="r" b="b"/>
            <a:pathLst>
              <a:path w="1889759" h="3528060">
                <a:moveTo>
                  <a:pt x="0" y="3527679"/>
                </a:moveTo>
                <a:lnTo>
                  <a:pt x="1889252" y="3527679"/>
                </a:lnTo>
                <a:lnTo>
                  <a:pt x="1889252" y="0"/>
                </a:lnTo>
                <a:lnTo>
                  <a:pt x="0" y="0"/>
                </a:lnTo>
                <a:lnTo>
                  <a:pt x="0" y="3527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6750" y="1879473"/>
            <a:ext cx="1889760" cy="3528060"/>
          </a:xfrm>
          <a:custGeom>
            <a:avLst/>
            <a:gdLst/>
            <a:ahLst/>
            <a:cxnLst/>
            <a:rect l="l" t="t" r="r" b="b"/>
            <a:pathLst>
              <a:path w="1889759" h="3528060">
                <a:moveTo>
                  <a:pt x="0" y="3527679"/>
                </a:moveTo>
                <a:lnTo>
                  <a:pt x="1889252" y="3527679"/>
                </a:lnTo>
                <a:lnTo>
                  <a:pt x="1889252" y="0"/>
                </a:lnTo>
                <a:lnTo>
                  <a:pt x="0" y="0"/>
                </a:lnTo>
                <a:lnTo>
                  <a:pt x="0" y="3527679"/>
                </a:lnTo>
                <a:close/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7669" y="2003247"/>
            <a:ext cx="199453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313690" marR="334645" algn="ctr">
              <a:lnSpc>
                <a:spcPct val="175000"/>
              </a:lnSpc>
            </a:pP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tr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an</a:t>
            </a: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port  network  </a:t>
            </a:r>
            <a:r>
              <a:rPr sz="2400" spc="-10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2165"/>
              </a:spcBef>
            </a:pPr>
            <a:r>
              <a:rPr sz="2400" spc="-5" dirty="0">
                <a:latin typeface="Arial"/>
                <a:cs typeface="Arial"/>
              </a:rPr>
              <a:t>physical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0272" y="2571876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0272" y="3276727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0272" y="3987672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272" y="4699127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952" y="578561"/>
            <a:ext cx="45631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</a:t>
            </a:r>
            <a:r>
              <a:rPr spc="-110" dirty="0"/>
              <a:t> </a:t>
            </a:r>
            <a:r>
              <a:rPr dirty="0"/>
              <a:t>Proxy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13738"/>
            <a:ext cx="5520690" cy="313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"/>
              <a:tabLst>
                <a:tab pos="285750" algn="l"/>
              </a:tabLst>
            </a:pPr>
            <a:r>
              <a:rPr sz="3200" dirty="0">
                <a:latin typeface="Comic Sans MS"/>
                <a:cs typeface="Comic Sans MS"/>
              </a:rPr>
              <a:t>Advantages</a:t>
            </a:r>
            <a:endParaRPr sz="3200">
              <a:latin typeface="Comic Sans MS"/>
              <a:cs typeface="Comic Sans MS"/>
            </a:endParaRPr>
          </a:p>
          <a:p>
            <a:pPr marL="469900" marR="5080">
              <a:lnSpc>
                <a:spcPts val="3379"/>
              </a:lnSpc>
              <a:spcBef>
                <a:spcPts val="100"/>
              </a:spcBef>
            </a:pPr>
            <a:r>
              <a:rPr sz="2650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Complete </a:t>
            </a:r>
            <a:r>
              <a:rPr sz="2800" spc="-10" dirty="0">
                <a:latin typeface="Comic Sans MS"/>
                <a:cs typeface="Comic Sans MS"/>
              </a:rPr>
              <a:t>view </a:t>
            </a:r>
            <a:r>
              <a:rPr sz="2800" spc="-5" dirty="0">
                <a:latin typeface="Comic Sans MS"/>
                <a:cs typeface="Comic Sans MS"/>
              </a:rPr>
              <a:t>of connections  and applications</a:t>
            </a:r>
            <a:r>
              <a:rPr sz="2800" spc="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data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ts val="3225"/>
              </a:lnSpc>
            </a:pPr>
            <a:r>
              <a:rPr sz="2650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Filter </a:t>
            </a:r>
            <a:r>
              <a:rPr sz="2800" spc="-5" dirty="0">
                <a:latin typeface="Comic Sans MS"/>
                <a:cs typeface="Comic Sans MS"/>
              </a:rPr>
              <a:t>bad data at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application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ts val="3345"/>
              </a:lnSpc>
              <a:spcBef>
                <a:spcPts val="25"/>
              </a:spcBef>
            </a:pPr>
            <a:r>
              <a:rPr sz="2800" spc="-5" dirty="0">
                <a:latin typeface="Comic Sans MS"/>
                <a:cs typeface="Comic Sans MS"/>
              </a:rPr>
              <a:t>layer </a:t>
            </a:r>
            <a:r>
              <a:rPr sz="2800" spc="-10" dirty="0">
                <a:latin typeface="Comic Sans MS"/>
                <a:cs typeface="Comic Sans MS"/>
              </a:rPr>
              <a:t>(viruses, </a:t>
            </a:r>
            <a:r>
              <a:rPr sz="2800" spc="-5" dirty="0">
                <a:latin typeface="Comic Sans MS"/>
                <a:cs typeface="Comic Sans MS"/>
              </a:rPr>
              <a:t>Word</a:t>
            </a:r>
            <a:r>
              <a:rPr sz="2800" spc="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macros)</a:t>
            </a:r>
            <a:endParaRPr sz="2800">
              <a:latin typeface="Comic Sans MS"/>
              <a:cs typeface="Comic Sans MS"/>
            </a:endParaRPr>
          </a:p>
          <a:p>
            <a:pPr marL="284480" indent="-272415">
              <a:lnSpc>
                <a:spcPts val="3825"/>
              </a:lnSpc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Disadvantage</a:t>
            </a:r>
            <a:endParaRPr sz="3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2650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Speed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80122" y="1765426"/>
            <a:ext cx="1892935" cy="3530600"/>
          </a:xfrm>
          <a:custGeom>
            <a:avLst/>
            <a:gdLst/>
            <a:ahLst/>
            <a:cxnLst/>
            <a:rect l="l" t="t" r="r" b="b"/>
            <a:pathLst>
              <a:path w="1892934" h="3530600">
                <a:moveTo>
                  <a:pt x="0" y="3530473"/>
                </a:moveTo>
                <a:lnTo>
                  <a:pt x="1892553" y="3530473"/>
                </a:lnTo>
                <a:lnTo>
                  <a:pt x="1892553" y="0"/>
                </a:lnTo>
                <a:lnTo>
                  <a:pt x="0" y="0"/>
                </a:lnTo>
                <a:lnTo>
                  <a:pt x="0" y="353047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0122" y="1765426"/>
            <a:ext cx="1892935" cy="3530600"/>
          </a:xfrm>
          <a:custGeom>
            <a:avLst/>
            <a:gdLst/>
            <a:ahLst/>
            <a:cxnLst/>
            <a:rect l="l" t="t" r="r" b="b"/>
            <a:pathLst>
              <a:path w="1892934" h="3530600">
                <a:moveTo>
                  <a:pt x="0" y="3530473"/>
                </a:moveTo>
                <a:lnTo>
                  <a:pt x="1892553" y="3530473"/>
                </a:lnTo>
                <a:lnTo>
                  <a:pt x="1892553" y="0"/>
                </a:lnTo>
                <a:lnTo>
                  <a:pt x="0" y="0"/>
                </a:lnTo>
                <a:lnTo>
                  <a:pt x="0" y="3530473"/>
                </a:lnTo>
                <a:close/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6750" y="1879473"/>
            <a:ext cx="1889760" cy="3528060"/>
          </a:xfrm>
          <a:custGeom>
            <a:avLst/>
            <a:gdLst/>
            <a:ahLst/>
            <a:cxnLst/>
            <a:rect l="l" t="t" r="r" b="b"/>
            <a:pathLst>
              <a:path w="1889759" h="3528060">
                <a:moveTo>
                  <a:pt x="0" y="3527679"/>
                </a:moveTo>
                <a:lnTo>
                  <a:pt x="1889252" y="3527679"/>
                </a:lnTo>
                <a:lnTo>
                  <a:pt x="1889252" y="0"/>
                </a:lnTo>
                <a:lnTo>
                  <a:pt x="0" y="0"/>
                </a:lnTo>
                <a:lnTo>
                  <a:pt x="0" y="3527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6750" y="1879473"/>
            <a:ext cx="1889760" cy="3528060"/>
          </a:xfrm>
          <a:custGeom>
            <a:avLst/>
            <a:gdLst/>
            <a:ahLst/>
            <a:cxnLst/>
            <a:rect l="l" t="t" r="r" b="b"/>
            <a:pathLst>
              <a:path w="1889759" h="3528060">
                <a:moveTo>
                  <a:pt x="0" y="3527679"/>
                </a:moveTo>
                <a:lnTo>
                  <a:pt x="1889252" y="3527679"/>
                </a:lnTo>
                <a:lnTo>
                  <a:pt x="1889252" y="0"/>
                </a:lnTo>
                <a:lnTo>
                  <a:pt x="0" y="0"/>
                </a:lnTo>
                <a:lnTo>
                  <a:pt x="0" y="3527679"/>
                </a:lnTo>
                <a:close/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7669" y="2003247"/>
            <a:ext cx="199453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313690" marR="334645" algn="ctr">
              <a:lnSpc>
                <a:spcPct val="175000"/>
              </a:lnSpc>
            </a:pP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tr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an</a:t>
            </a: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port  network  </a:t>
            </a:r>
            <a:r>
              <a:rPr sz="2400" spc="-10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2165"/>
              </a:spcBef>
            </a:pPr>
            <a:r>
              <a:rPr sz="2400" spc="-5" dirty="0">
                <a:latin typeface="Arial"/>
                <a:cs typeface="Arial"/>
              </a:rPr>
              <a:t>physical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0272" y="2571876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0272" y="3276727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0272" y="3987672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272" y="4699127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532088"/>
            <a:ext cx="45631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</a:t>
            </a:r>
            <a:r>
              <a:rPr spc="-110" dirty="0"/>
              <a:t> </a:t>
            </a:r>
            <a:r>
              <a:rPr dirty="0"/>
              <a:t>Proxy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83" y="1676400"/>
            <a:ext cx="4292517" cy="455887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70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400" spc="-5" dirty="0">
                <a:latin typeface="Comic Sans MS"/>
                <a:cs typeface="Comic Sans MS"/>
              </a:rPr>
              <a:t>Creates a new packet before sending it thru  to internal</a:t>
            </a:r>
            <a:r>
              <a:rPr sz="2400" spc="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network</a:t>
            </a:r>
            <a:endParaRPr sz="2400" dirty="0">
              <a:latin typeface="Comic Sans MS"/>
              <a:cs typeface="Comic Sans MS"/>
            </a:endParaRPr>
          </a:p>
          <a:p>
            <a:pPr marL="12700" marR="90805" algn="just">
              <a:lnSpc>
                <a:spcPts val="3390"/>
              </a:lnSpc>
              <a:spcBef>
                <a:spcPts val="6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400" spc="-5" dirty="0">
                <a:latin typeface="Comic Sans MS"/>
                <a:cs typeface="Comic Sans MS"/>
              </a:rPr>
              <a:t>Attacker must </a:t>
            </a:r>
            <a:r>
              <a:rPr sz="2400" spc="-10" dirty="0">
                <a:latin typeface="Comic Sans MS"/>
                <a:cs typeface="Comic Sans MS"/>
              </a:rPr>
              <a:t>talk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b="1" dirty="0">
                <a:solidFill>
                  <a:srgbClr val="3333CC"/>
                </a:solidFill>
                <a:latin typeface="Comic Sans MS"/>
                <a:cs typeface="Comic Sans MS"/>
              </a:rPr>
              <a:t>proxy </a:t>
            </a:r>
            <a:r>
              <a:rPr sz="2400" spc="-5" dirty="0">
                <a:latin typeface="Comic Sans MS"/>
                <a:cs typeface="Comic Sans MS"/>
              </a:rPr>
              <a:t>and convince</a:t>
            </a:r>
            <a:r>
              <a:rPr sz="2400" spc="-29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it  </a:t>
            </a:r>
            <a:r>
              <a:rPr sz="2400" spc="-5" dirty="0">
                <a:latin typeface="Comic Sans MS"/>
                <a:cs typeface="Comic Sans MS"/>
              </a:rPr>
              <a:t>to </a:t>
            </a:r>
            <a:r>
              <a:rPr sz="2400" spc="-10" dirty="0">
                <a:latin typeface="Comic Sans MS"/>
                <a:cs typeface="Comic Sans MS"/>
              </a:rPr>
              <a:t>forward</a:t>
            </a:r>
            <a:r>
              <a:rPr sz="2400" spc="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message</a:t>
            </a:r>
            <a:endParaRPr sz="2400" dirty="0">
              <a:latin typeface="Comic Sans MS"/>
              <a:cs typeface="Comic Sans MS"/>
            </a:endParaRPr>
          </a:p>
          <a:p>
            <a:pPr marL="250825" indent="-238760" algn="just">
              <a:lnSpc>
                <a:spcPts val="3229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400" spc="-5" dirty="0">
                <a:latin typeface="Comic Sans MS"/>
                <a:cs typeface="Comic Sans MS"/>
              </a:rPr>
              <a:t>Proxy has </a:t>
            </a:r>
            <a:r>
              <a:rPr sz="2400" dirty="0">
                <a:latin typeface="Comic Sans MS"/>
                <a:cs typeface="Comic Sans MS"/>
              </a:rPr>
              <a:t>complete </a:t>
            </a:r>
            <a:r>
              <a:rPr sz="2400" spc="-10" dirty="0">
                <a:latin typeface="Comic Sans MS"/>
                <a:cs typeface="Comic Sans MS"/>
              </a:rPr>
              <a:t>view </a:t>
            </a:r>
            <a:r>
              <a:rPr sz="2400" spc="-5" dirty="0">
                <a:latin typeface="Comic Sans MS"/>
                <a:cs typeface="Comic Sans MS"/>
              </a:rPr>
              <a:t>of</a:t>
            </a:r>
            <a:r>
              <a:rPr sz="2400" spc="7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connection</a:t>
            </a:r>
            <a:endParaRPr sz="2400" dirty="0">
              <a:latin typeface="Comic Sans MS"/>
              <a:cs typeface="Comic Sans MS"/>
            </a:endParaRPr>
          </a:p>
          <a:p>
            <a:pPr marL="12700" marR="925830" algn="just">
              <a:lnSpc>
                <a:spcPts val="3379"/>
              </a:lnSpc>
              <a:spcBef>
                <a:spcPts val="8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400" spc="-5" dirty="0">
                <a:latin typeface="Comic Sans MS"/>
                <a:cs typeface="Comic Sans MS"/>
              </a:rPr>
              <a:t>Prevents some attacks stateful </a:t>
            </a:r>
            <a:r>
              <a:rPr sz="2400" dirty="0">
                <a:latin typeface="Comic Sans MS"/>
                <a:cs typeface="Comic Sans MS"/>
              </a:rPr>
              <a:t>packet  </a:t>
            </a:r>
            <a:r>
              <a:rPr sz="2400" spc="-5" dirty="0">
                <a:latin typeface="Comic Sans MS"/>
                <a:cs typeface="Comic Sans MS"/>
              </a:rPr>
              <a:t>filter cannot </a:t>
            </a:r>
            <a:endParaRPr sz="2400" dirty="0">
              <a:latin typeface="Comic Sans MS"/>
              <a:cs typeface="Comic Sans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30272-1F33-46B7-A18F-5EC3BDC39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28800"/>
            <a:ext cx="3960822" cy="38628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1765" y="807161"/>
            <a:ext cx="2222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Firewalk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75814"/>
            <a:ext cx="7296150" cy="350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ts val="335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Tool to scan </a:t>
            </a:r>
            <a:r>
              <a:rPr sz="2800" spc="-10" dirty="0">
                <a:latin typeface="Comic Sans MS"/>
                <a:cs typeface="Comic Sans MS"/>
              </a:rPr>
              <a:t>for </a:t>
            </a:r>
            <a:r>
              <a:rPr sz="2800" spc="-5" dirty="0">
                <a:latin typeface="Comic Sans MS"/>
                <a:cs typeface="Comic Sans MS"/>
              </a:rPr>
              <a:t>open ports thru</a:t>
            </a:r>
            <a:r>
              <a:rPr sz="2800" spc="6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firewall</a:t>
            </a:r>
            <a:endParaRPr sz="2800">
              <a:latin typeface="Comic Sans MS"/>
              <a:cs typeface="Comic Sans MS"/>
            </a:endParaRPr>
          </a:p>
          <a:p>
            <a:pPr marL="12700" marR="987425">
              <a:lnSpc>
                <a:spcPts val="3390"/>
              </a:lnSpc>
              <a:spcBef>
                <a:spcPts val="7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Known: IP address of </a:t>
            </a:r>
            <a:r>
              <a:rPr sz="2800" spc="-10" dirty="0">
                <a:latin typeface="Comic Sans MS"/>
                <a:cs typeface="Comic Sans MS"/>
              </a:rPr>
              <a:t>firewall </a:t>
            </a:r>
            <a:r>
              <a:rPr sz="2800" spc="-5" dirty="0">
                <a:latin typeface="Comic Sans MS"/>
                <a:cs typeface="Comic Sans MS"/>
              </a:rPr>
              <a:t>and </a:t>
            </a:r>
            <a:r>
              <a:rPr sz="2800" spc="-10" dirty="0">
                <a:latin typeface="Comic Sans MS"/>
                <a:cs typeface="Comic Sans MS"/>
              </a:rPr>
              <a:t>IP  </a:t>
            </a:r>
            <a:r>
              <a:rPr sz="2800" spc="-5" dirty="0">
                <a:latin typeface="Comic Sans MS"/>
                <a:cs typeface="Comic Sans MS"/>
              </a:rPr>
              <a:t>address of one </a:t>
            </a:r>
            <a:r>
              <a:rPr sz="2800" spc="-10" dirty="0">
                <a:latin typeface="Comic Sans MS"/>
                <a:cs typeface="Comic Sans MS"/>
              </a:rPr>
              <a:t>system inside</a:t>
            </a:r>
            <a:r>
              <a:rPr sz="2800" spc="13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firewall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ts val="276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TTL set </a:t>
            </a:r>
            <a:r>
              <a:rPr sz="2400" spc="-5" dirty="0">
                <a:latin typeface="Comic Sans MS"/>
                <a:cs typeface="Comic Sans MS"/>
              </a:rPr>
              <a:t>to </a:t>
            </a:r>
            <a:r>
              <a:rPr sz="2400" dirty="0">
                <a:latin typeface="Comic Sans MS"/>
                <a:cs typeface="Comic Sans MS"/>
              </a:rPr>
              <a:t>1 more </a:t>
            </a:r>
            <a:r>
              <a:rPr sz="2400" spc="-5" dirty="0">
                <a:latin typeface="Comic Sans MS"/>
                <a:cs typeface="Comic Sans MS"/>
              </a:rPr>
              <a:t>than number </a:t>
            </a:r>
            <a:r>
              <a:rPr sz="2400" dirty="0">
                <a:latin typeface="Comic Sans MS"/>
                <a:cs typeface="Comic Sans MS"/>
              </a:rPr>
              <a:t>of hops</a:t>
            </a:r>
            <a:r>
              <a:rPr sz="2400" spc="-1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to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5"/>
              </a:lnSpc>
              <a:spcBef>
                <a:spcPts val="10"/>
              </a:spcBef>
            </a:pPr>
            <a:r>
              <a:rPr sz="2400" spc="-5" dirty="0">
                <a:latin typeface="Comic Sans MS"/>
                <a:cs typeface="Comic Sans MS"/>
              </a:rPr>
              <a:t>firewall </a:t>
            </a:r>
            <a:r>
              <a:rPr sz="2400" dirty="0">
                <a:latin typeface="Comic Sans MS"/>
                <a:cs typeface="Comic Sans MS"/>
              </a:rPr>
              <a:t>and </a:t>
            </a:r>
            <a:r>
              <a:rPr sz="2400" spc="-5" dirty="0">
                <a:latin typeface="Comic Sans MS"/>
                <a:cs typeface="Comic Sans MS"/>
              </a:rPr>
              <a:t>set destination </a:t>
            </a:r>
            <a:r>
              <a:rPr sz="2400" dirty="0">
                <a:latin typeface="Comic Sans MS"/>
                <a:cs typeface="Comic Sans MS"/>
              </a:rPr>
              <a:t>port </a:t>
            </a:r>
            <a:r>
              <a:rPr sz="2400" spc="-5" dirty="0">
                <a:latin typeface="Comic Sans MS"/>
                <a:cs typeface="Comic Sans MS"/>
              </a:rPr>
              <a:t>to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N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5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If </a:t>
            </a:r>
            <a:r>
              <a:rPr sz="2400" spc="-5" dirty="0">
                <a:latin typeface="Comic Sans MS"/>
                <a:cs typeface="Comic Sans MS"/>
              </a:rPr>
              <a:t>firewall does not </a:t>
            </a:r>
            <a:r>
              <a:rPr sz="2400" dirty="0">
                <a:latin typeface="Comic Sans MS"/>
                <a:cs typeface="Comic Sans MS"/>
              </a:rPr>
              <a:t>let </a:t>
            </a:r>
            <a:r>
              <a:rPr sz="2400" spc="-5" dirty="0">
                <a:latin typeface="Comic Sans MS"/>
                <a:cs typeface="Comic Sans MS"/>
              </a:rPr>
              <a:t>thru data </a:t>
            </a:r>
            <a:r>
              <a:rPr sz="2400" dirty="0">
                <a:latin typeface="Comic Sans MS"/>
                <a:cs typeface="Comic Sans MS"/>
              </a:rPr>
              <a:t>on port </a:t>
            </a:r>
            <a:r>
              <a:rPr sz="2400" spc="-10" dirty="0">
                <a:latin typeface="Comic Sans MS"/>
                <a:cs typeface="Comic Sans MS"/>
              </a:rPr>
              <a:t>N,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no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5"/>
              </a:lnSpc>
              <a:spcBef>
                <a:spcPts val="15"/>
              </a:spcBef>
            </a:pPr>
            <a:r>
              <a:rPr sz="2400" spc="-5" dirty="0">
                <a:latin typeface="Comic Sans MS"/>
                <a:cs typeface="Comic Sans MS"/>
              </a:rPr>
              <a:t>response</a:t>
            </a:r>
            <a:endParaRPr sz="2400">
              <a:latin typeface="Comic Sans MS"/>
              <a:cs typeface="Comic Sans MS"/>
            </a:endParaRPr>
          </a:p>
          <a:p>
            <a:pPr marL="469900" marR="89535">
              <a:lnSpc>
                <a:spcPts val="2890"/>
              </a:lnSpc>
              <a:spcBef>
                <a:spcPts val="80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If </a:t>
            </a:r>
            <a:r>
              <a:rPr sz="2400" spc="-5" dirty="0">
                <a:latin typeface="Comic Sans MS"/>
                <a:cs typeface="Comic Sans MS"/>
              </a:rPr>
              <a:t>firewall </a:t>
            </a:r>
            <a:r>
              <a:rPr sz="2400" dirty="0">
                <a:latin typeface="Comic Sans MS"/>
                <a:cs typeface="Comic Sans MS"/>
              </a:rPr>
              <a:t>allows </a:t>
            </a:r>
            <a:r>
              <a:rPr sz="2400" spc="-10" dirty="0">
                <a:latin typeface="Comic Sans MS"/>
                <a:cs typeface="Comic Sans MS"/>
              </a:rPr>
              <a:t>data </a:t>
            </a:r>
            <a:r>
              <a:rPr sz="2400" dirty="0">
                <a:latin typeface="Comic Sans MS"/>
                <a:cs typeface="Comic Sans MS"/>
              </a:rPr>
              <a:t>on port N </a:t>
            </a:r>
            <a:r>
              <a:rPr sz="2400" spc="-5" dirty="0">
                <a:latin typeface="Comic Sans MS"/>
                <a:cs typeface="Comic Sans MS"/>
              </a:rPr>
              <a:t>thru firewall,  </a:t>
            </a:r>
            <a:r>
              <a:rPr sz="2400" dirty="0">
                <a:latin typeface="Comic Sans MS"/>
                <a:cs typeface="Comic Sans MS"/>
              </a:rPr>
              <a:t>get </a:t>
            </a:r>
            <a:r>
              <a:rPr sz="2400" spc="-5" dirty="0">
                <a:latin typeface="Comic Sans MS"/>
                <a:cs typeface="Comic Sans MS"/>
              </a:rPr>
              <a:t>time </a:t>
            </a:r>
            <a:r>
              <a:rPr sz="2400" dirty="0">
                <a:latin typeface="Comic Sans MS"/>
                <a:cs typeface="Comic Sans MS"/>
              </a:rPr>
              <a:t>exceeded error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message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0" y="2209634"/>
            <a:ext cx="766800" cy="863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021" y="2489034"/>
            <a:ext cx="730492" cy="707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8626" y="426161"/>
            <a:ext cx="7151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Firewalk and Proxy</a:t>
            </a:r>
            <a:r>
              <a:rPr spc="-90" dirty="0"/>
              <a:t> </a:t>
            </a:r>
            <a:r>
              <a:rPr dirty="0"/>
              <a:t>Firewall</a:t>
            </a:r>
          </a:p>
        </p:txBody>
      </p:sp>
      <p:sp>
        <p:nvSpPr>
          <p:cNvPr id="5" name="object 5"/>
          <p:cNvSpPr/>
          <p:nvPr/>
        </p:nvSpPr>
        <p:spPr>
          <a:xfrm>
            <a:off x="914400" y="1977898"/>
            <a:ext cx="914400" cy="844550"/>
          </a:xfrm>
          <a:custGeom>
            <a:avLst/>
            <a:gdLst/>
            <a:ahLst/>
            <a:cxnLst/>
            <a:rect l="l" t="t" r="r" b="b"/>
            <a:pathLst>
              <a:path w="914400" h="844550">
                <a:moveTo>
                  <a:pt x="0" y="844168"/>
                </a:moveTo>
                <a:lnTo>
                  <a:pt x="914400" y="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273" y="1905126"/>
            <a:ext cx="838835" cy="685800"/>
          </a:xfrm>
          <a:custGeom>
            <a:avLst/>
            <a:gdLst/>
            <a:ahLst/>
            <a:cxnLst/>
            <a:rect l="l" t="t" r="r" b="b"/>
            <a:pathLst>
              <a:path w="838835" h="685800">
                <a:moveTo>
                  <a:pt x="0" y="0"/>
                </a:moveTo>
                <a:lnTo>
                  <a:pt x="838453" y="68580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527" y="2666873"/>
            <a:ext cx="1295400" cy="1905"/>
          </a:xfrm>
          <a:custGeom>
            <a:avLst/>
            <a:gdLst/>
            <a:ahLst/>
            <a:cxnLst/>
            <a:rect l="l" t="t" r="r" b="b"/>
            <a:pathLst>
              <a:path w="1295400" h="1905">
                <a:moveTo>
                  <a:pt x="0" y="0"/>
                </a:moveTo>
                <a:lnTo>
                  <a:pt x="1295273" y="1777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600" y="2666873"/>
            <a:ext cx="1295400" cy="1905"/>
          </a:xfrm>
          <a:custGeom>
            <a:avLst/>
            <a:gdLst/>
            <a:ahLst/>
            <a:cxnLst/>
            <a:rect l="l" t="t" r="r" b="b"/>
            <a:pathLst>
              <a:path w="1295400" h="1905">
                <a:moveTo>
                  <a:pt x="0" y="0"/>
                </a:moveTo>
                <a:lnTo>
                  <a:pt x="1295273" y="1777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714" y="3278251"/>
            <a:ext cx="4419600" cy="152400"/>
          </a:xfrm>
          <a:custGeom>
            <a:avLst/>
            <a:gdLst/>
            <a:ahLst/>
            <a:cxnLst/>
            <a:rect l="l" t="t" r="r" b="b"/>
            <a:pathLst>
              <a:path w="4419600" h="152400">
                <a:moveTo>
                  <a:pt x="4267085" y="101589"/>
                </a:moveTo>
                <a:lnTo>
                  <a:pt x="4267085" y="152273"/>
                </a:lnTo>
                <a:lnTo>
                  <a:pt x="4368516" y="101600"/>
                </a:lnTo>
                <a:lnTo>
                  <a:pt x="4267085" y="101589"/>
                </a:lnTo>
                <a:close/>
              </a:path>
              <a:path w="4419600" h="152400">
                <a:moveTo>
                  <a:pt x="4267085" y="50789"/>
                </a:moveTo>
                <a:lnTo>
                  <a:pt x="4267085" y="101589"/>
                </a:lnTo>
                <a:lnTo>
                  <a:pt x="4292485" y="101600"/>
                </a:lnTo>
                <a:lnTo>
                  <a:pt x="4292485" y="50800"/>
                </a:lnTo>
                <a:lnTo>
                  <a:pt x="4267085" y="50789"/>
                </a:lnTo>
                <a:close/>
              </a:path>
              <a:path w="4419600" h="152400">
                <a:moveTo>
                  <a:pt x="4267085" y="0"/>
                </a:moveTo>
                <a:lnTo>
                  <a:pt x="4267085" y="50789"/>
                </a:lnTo>
                <a:lnTo>
                  <a:pt x="4292485" y="50800"/>
                </a:lnTo>
                <a:lnTo>
                  <a:pt x="4292485" y="101600"/>
                </a:lnTo>
                <a:lnTo>
                  <a:pt x="4368537" y="101589"/>
                </a:lnTo>
                <a:lnTo>
                  <a:pt x="4419358" y="76200"/>
                </a:lnTo>
                <a:lnTo>
                  <a:pt x="4267085" y="0"/>
                </a:lnTo>
                <a:close/>
              </a:path>
              <a:path w="4419600" h="152400">
                <a:moveTo>
                  <a:pt x="12" y="49022"/>
                </a:moveTo>
                <a:lnTo>
                  <a:pt x="0" y="99822"/>
                </a:lnTo>
                <a:lnTo>
                  <a:pt x="4267085" y="101589"/>
                </a:lnTo>
                <a:lnTo>
                  <a:pt x="4267085" y="50789"/>
                </a:lnTo>
                <a:lnTo>
                  <a:pt x="12" y="49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714" y="3659123"/>
            <a:ext cx="4419600" cy="152400"/>
          </a:xfrm>
          <a:custGeom>
            <a:avLst/>
            <a:gdLst/>
            <a:ahLst/>
            <a:cxnLst/>
            <a:rect l="l" t="t" r="r" b="b"/>
            <a:pathLst>
              <a:path w="4419600" h="152400">
                <a:moveTo>
                  <a:pt x="4267085" y="101591"/>
                </a:moveTo>
                <a:lnTo>
                  <a:pt x="4267085" y="152273"/>
                </a:lnTo>
                <a:lnTo>
                  <a:pt x="4368516" y="101600"/>
                </a:lnTo>
                <a:lnTo>
                  <a:pt x="4267085" y="101591"/>
                </a:lnTo>
                <a:close/>
              </a:path>
              <a:path w="4419600" h="152400">
                <a:moveTo>
                  <a:pt x="4267085" y="50791"/>
                </a:moveTo>
                <a:lnTo>
                  <a:pt x="4267085" y="101591"/>
                </a:lnTo>
                <a:lnTo>
                  <a:pt x="4292485" y="101600"/>
                </a:lnTo>
                <a:lnTo>
                  <a:pt x="4292485" y="50800"/>
                </a:lnTo>
                <a:lnTo>
                  <a:pt x="4267085" y="50791"/>
                </a:lnTo>
                <a:close/>
              </a:path>
              <a:path w="4419600" h="152400">
                <a:moveTo>
                  <a:pt x="4267085" y="0"/>
                </a:moveTo>
                <a:lnTo>
                  <a:pt x="4267085" y="50791"/>
                </a:lnTo>
                <a:lnTo>
                  <a:pt x="4292485" y="50800"/>
                </a:lnTo>
                <a:lnTo>
                  <a:pt x="4292485" y="101600"/>
                </a:lnTo>
                <a:lnTo>
                  <a:pt x="4368532" y="101591"/>
                </a:lnTo>
                <a:lnTo>
                  <a:pt x="4419358" y="76200"/>
                </a:lnTo>
                <a:lnTo>
                  <a:pt x="4267085" y="0"/>
                </a:lnTo>
                <a:close/>
              </a:path>
              <a:path w="4419600" h="152400">
                <a:moveTo>
                  <a:pt x="12" y="49402"/>
                </a:moveTo>
                <a:lnTo>
                  <a:pt x="0" y="100202"/>
                </a:lnTo>
                <a:lnTo>
                  <a:pt x="4267085" y="101591"/>
                </a:lnTo>
                <a:lnTo>
                  <a:pt x="4267085" y="50791"/>
                </a:lnTo>
                <a:lnTo>
                  <a:pt x="12" y="49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714" y="4040123"/>
            <a:ext cx="6705600" cy="152400"/>
          </a:xfrm>
          <a:custGeom>
            <a:avLst/>
            <a:gdLst/>
            <a:ahLst/>
            <a:cxnLst/>
            <a:rect l="l" t="t" r="r" b="b"/>
            <a:pathLst>
              <a:path w="6705600" h="152400">
                <a:moveTo>
                  <a:pt x="6553085" y="101467"/>
                </a:moveTo>
                <a:lnTo>
                  <a:pt x="6553085" y="152273"/>
                </a:lnTo>
                <a:lnTo>
                  <a:pt x="6654601" y="101473"/>
                </a:lnTo>
                <a:lnTo>
                  <a:pt x="6553085" y="101467"/>
                </a:lnTo>
                <a:close/>
              </a:path>
              <a:path w="6705600" h="152400">
                <a:moveTo>
                  <a:pt x="6553085" y="50667"/>
                </a:moveTo>
                <a:lnTo>
                  <a:pt x="6553085" y="101467"/>
                </a:lnTo>
                <a:lnTo>
                  <a:pt x="6578485" y="101473"/>
                </a:lnTo>
                <a:lnTo>
                  <a:pt x="6578485" y="50673"/>
                </a:lnTo>
                <a:lnTo>
                  <a:pt x="6553085" y="50667"/>
                </a:lnTo>
                <a:close/>
              </a:path>
              <a:path w="6705600" h="152400">
                <a:moveTo>
                  <a:pt x="6553085" y="0"/>
                </a:moveTo>
                <a:lnTo>
                  <a:pt x="6553085" y="50667"/>
                </a:lnTo>
                <a:lnTo>
                  <a:pt x="6578485" y="50673"/>
                </a:lnTo>
                <a:lnTo>
                  <a:pt x="6578485" y="101473"/>
                </a:lnTo>
                <a:lnTo>
                  <a:pt x="6654611" y="101467"/>
                </a:lnTo>
                <a:lnTo>
                  <a:pt x="6705358" y="76073"/>
                </a:lnTo>
                <a:lnTo>
                  <a:pt x="6553085" y="0"/>
                </a:lnTo>
                <a:close/>
              </a:path>
              <a:path w="6705600" h="152400">
                <a:moveTo>
                  <a:pt x="12" y="49275"/>
                </a:moveTo>
                <a:lnTo>
                  <a:pt x="0" y="100075"/>
                </a:lnTo>
                <a:lnTo>
                  <a:pt x="6553085" y="101467"/>
                </a:lnTo>
                <a:lnTo>
                  <a:pt x="6553085" y="50667"/>
                </a:lnTo>
                <a:lnTo>
                  <a:pt x="12" y="49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7475" y="4421251"/>
            <a:ext cx="6635750" cy="152400"/>
          </a:xfrm>
          <a:custGeom>
            <a:avLst/>
            <a:gdLst/>
            <a:ahLst/>
            <a:cxnLst/>
            <a:rect l="l" t="t" r="r" b="b"/>
            <a:pathLst>
              <a:path w="6635750" h="152400">
                <a:moveTo>
                  <a:pt x="152260" y="0"/>
                </a:moveTo>
                <a:lnTo>
                  <a:pt x="0" y="76200"/>
                </a:lnTo>
                <a:lnTo>
                  <a:pt x="152298" y="152273"/>
                </a:lnTo>
                <a:lnTo>
                  <a:pt x="152285" y="101600"/>
                </a:lnTo>
                <a:lnTo>
                  <a:pt x="126898" y="101600"/>
                </a:lnTo>
                <a:lnTo>
                  <a:pt x="126885" y="50800"/>
                </a:lnTo>
                <a:lnTo>
                  <a:pt x="152273" y="50793"/>
                </a:lnTo>
                <a:lnTo>
                  <a:pt x="152260" y="0"/>
                </a:lnTo>
                <a:close/>
              </a:path>
              <a:path w="6635750" h="152400">
                <a:moveTo>
                  <a:pt x="152273" y="50793"/>
                </a:moveTo>
                <a:lnTo>
                  <a:pt x="126885" y="50800"/>
                </a:lnTo>
                <a:lnTo>
                  <a:pt x="126898" y="101600"/>
                </a:lnTo>
                <a:lnTo>
                  <a:pt x="152285" y="101593"/>
                </a:lnTo>
                <a:lnTo>
                  <a:pt x="152273" y="50793"/>
                </a:lnTo>
                <a:close/>
              </a:path>
              <a:path w="6635750" h="152400">
                <a:moveTo>
                  <a:pt x="6635572" y="49022"/>
                </a:moveTo>
                <a:lnTo>
                  <a:pt x="152273" y="50793"/>
                </a:lnTo>
                <a:lnTo>
                  <a:pt x="152285" y="101593"/>
                </a:lnTo>
                <a:lnTo>
                  <a:pt x="6635572" y="99822"/>
                </a:lnTo>
                <a:lnTo>
                  <a:pt x="6635572" y="49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6301" y="3125884"/>
            <a:ext cx="191135" cy="379730"/>
          </a:xfrm>
          <a:custGeom>
            <a:avLst/>
            <a:gdLst/>
            <a:ahLst/>
            <a:cxnLst/>
            <a:rect l="l" t="t" r="r" b="b"/>
            <a:pathLst>
              <a:path w="191135" h="379729">
                <a:moveTo>
                  <a:pt x="702" y="0"/>
                </a:moveTo>
                <a:lnTo>
                  <a:pt x="702" y="32701"/>
                </a:lnTo>
                <a:lnTo>
                  <a:pt x="8877" y="32934"/>
                </a:lnTo>
                <a:lnTo>
                  <a:pt x="16819" y="33637"/>
                </a:lnTo>
                <a:lnTo>
                  <a:pt x="54893" y="42279"/>
                </a:lnTo>
                <a:lnTo>
                  <a:pt x="88761" y="59796"/>
                </a:lnTo>
                <a:lnTo>
                  <a:pt x="121932" y="90629"/>
                </a:lnTo>
                <a:lnTo>
                  <a:pt x="145290" y="129871"/>
                </a:lnTo>
                <a:lnTo>
                  <a:pt x="155800" y="167477"/>
                </a:lnTo>
                <a:lnTo>
                  <a:pt x="157668" y="191534"/>
                </a:lnTo>
                <a:lnTo>
                  <a:pt x="157435" y="199711"/>
                </a:lnTo>
                <a:lnTo>
                  <a:pt x="150661" y="238718"/>
                </a:lnTo>
                <a:lnTo>
                  <a:pt x="134777" y="273754"/>
                </a:lnTo>
                <a:lnTo>
                  <a:pt x="106048" y="308791"/>
                </a:lnTo>
                <a:lnTo>
                  <a:pt x="68441" y="334484"/>
                </a:lnTo>
                <a:lnTo>
                  <a:pt x="31767" y="346865"/>
                </a:lnTo>
                <a:lnTo>
                  <a:pt x="0" y="350135"/>
                </a:lnTo>
                <a:lnTo>
                  <a:pt x="0" y="379332"/>
                </a:lnTo>
                <a:lnTo>
                  <a:pt x="38309" y="375595"/>
                </a:lnTo>
                <a:lnTo>
                  <a:pt x="82455" y="360880"/>
                </a:lnTo>
                <a:lnTo>
                  <a:pt x="121229" y="336588"/>
                </a:lnTo>
                <a:lnTo>
                  <a:pt x="152764" y="303887"/>
                </a:lnTo>
                <a:lnTo>
                  <a:pt x="175655" y="264412"/>
                </a:lnTo>
                <a:lnTo>
                  <a:pt x="188736" y="219565"/>
                </a:lnTo>
                <a:lnTo>
                  <a:pt x="190838" y="190601"/>
                </a:lnTo>
                <a:lnTo>
                  <a:pt x="190604" y="180791"/>
                </a:lnTo>
                <a:lnTo>
                  <a:pt x="184765" y="142952"/>
                </a:lnTo>
                <a:lnTo>
                  <a:pt x="167946" y="99739"/>
                </a:lnTo>
                <a:lnTo>
                  <a:pt x="141319" y="62601"/>
                </a:lnTo>
                <a:lnTo>
                  <a:pt x="106981" y="32701"/>
                </a:lnTo>
                <a:lnTo>
                  <a:pt x="66105" y="11679"/>
                </a:lnTo>
                <a:lnTo>
                  <a:pt x="20089" y="935"/>
                </a:lnTo>
                <a:lnTo>
                  <a:pt x="10512" y="235"/>
                </a:lnTo>
                <a:lnTo>
                  <a:pt x="7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0" y="3125884"/>
            <a:ext cx="191770" cy="379730"/>
          </a:xfrm>
          <a:custGeom>
            <a:avLst/>
            <a:gdLst/>
            <a:ahLst/>
            <a:cxnLst/>
            <a:rect l="l" t="t" r="r" b="b"/>
            <a:pathLst>
              <a:path w="191770" h="379729">
                <a:moveTo>
                  <a:pt x="190604" y="0"/>
                </a:moveTo>
                <a:lnTo>
                  <a:pt x="152062" y="3973"/>
                </a:lnTo>
                <a:lnTo>
                  <a:pt x="107916" y="18920"/>
                </a:lnTo>
                <a:lnTo>
                  <a:pt x="69374" y="43680"/>
                </a:lnTo>
                <a:lnTo>
                  <a:pt x="37839" y="76615"/>
                </a:lnTo>
                <a:lnTo>
                  <a:pt x="14949" y="116555"/>
                </a:lnTo>
                <a:lnTo>
                  <a:pt x="2102" y="161637"/>
                </a:lnTo>
                <a:lnTo>
                  <a:pt x="0" y="190601"/>
                </a:lnTo>
                <a:lnTo>
                  <a:pt x="233" y="200412"/>
                </a:lnTo>
                <a:lnTo>
                  <a:pt x="8642" y="247127"/>
                </a:lnTo>
                <a:lnTo>
                  <a:pt x="27796" y="288937"/>
                </a:lnTo>
                <a:lnTo>
                  <a:pt x="56058" y="324441"/>
                </a:lnTo>
                <a:lnTo>
                  <a:pt x="92265" y="352236"/>
                </a:lnTo>
                <a:lnTo>
                  <a:pt x="134542" y="370924"/>
                </a:lnTo>
                <a:lnTo>
                  <a:pt x="181494" y="379099"/>
                </a:lnTo>
                <a:lnTo>
                  <a:pt x="191304" y="379332"/>
                </a:lnTo>
                <a:lnTo>
                  <a:pt x="191536" y="350135"/>
                </a:lnTo>
                <a:lnTo>
                  <a:pt x="183362" y="349902"/>
                </a:lnTo>
                <a:lnTo>
                  <a:pt x="175420" y="349201"/>
                </a:lnTo>
                <a:lnTo>
                  <a:pt x="137113" y="340559"/>
                </a:lnTo>
                <a:lnTo>
                  <a:pt x="103010" y="323040"/>
                </a:lnTo>
                <a:lnTo>
                  <a:pt x="69374" y="292207"/>
                </a:lnTo>
                <a:lnTo>
                  <a:pt x="45548" y="253200"/>
                </a:lnTo>
                <a:lnTo>
                  <a:pt x="35038" y="215594"/>
                </a:lnTo>
                <a:lnTo>
                  <a:pt x="33168" y="191534"/>
                </a:lnTo>
                <a:lnTo>
                  <a:pt x="33403" y="183360"/>
                </a:lnTo>
                <a:lnTo>
                  <a:pt x="40177" y="144353"/>
                </a:lnTo>
                <a:lnTo>
                  <a:pt x="55826" y="109314"/>
                </a:lnTo>
                <a:lnTo>
                  <a:pt x="79184" y="79184"/>
                </a:lnTo>
                <a:lnTo>
                  <a:pt x="115390" y="51855"/>
                </a:lnTo>
                <a:lnTo>
                  <a:pt x="151127" y="37608"/>
                </a:lnTo>
                <a:lnTo>
                  <a:pt x="190604" y="32701"/>
                </a:lnTo>
                <a:lnTo>
                  <a:pt x="1906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6329" y="3150644"/>
            <a:ext cx="205104" cy="323850"/>
          </a:xfrm>
          <a:custGeom>
            <a:avLst/>
            <a:gdLst/>
            <a:ahLst/>
            <a:cxnLst/>
            <a:rect l="l" t="t" r="r" b="b"/>
            <a:pathLst>
              <a:path w="205104" h="323850">
                <a:moveTo>
                  <a:pt x="28029" y="0"/>
                </a:moveTo>
                <a:lnTo>
                  <a:pt x="0" y="16118"/>
                </a:lnTo>
                <a:lnTo>
                  <a:pt x="176820" y="323505"/>
                </a:lnTo>
                <a:lnTo>
                  <a:pt x="204852" y="307390"/>
                </a:lnTo>
                <a:lnTo>
                  <a:pt x="280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6301" y="3583084"/>
            <a:ext cx="191135" cy="379730"/>
          </a:xfrm>
          <a:custGeom>
            <a:avLst/>
            <a:gdLst/>
            <a:ahLst/>
            <a:cxnLst/>
            <a:rect l="l" t="t" r="r" b="b"/>
            <a:pathLst>
              <a:path w="191135" h="379729">
                <a:moveTo>
                  <a:pt x="702" y="0"/>
                </a:moveTo>
                <a:lnTo>
                  <a:pt x="702" y="32701"/>
                </a:lnTo>
                <a:lnTo>
                  <a:pt x="8877" y="32934"/>
                </a:lnTo>
                <a:lnTo>
                  <a:pt x="16819" y="33637"/>
                </a:lnTo>
                <a:lnTo>
                  <a:pt x="54893" y="42279"/>
                </a:lnTo>
                <a:lnTo>
                  <a:pt x="88761" y="59796"/>
                </a:lnTo>
                <a:lnTo>
                  <a:pt x="121932" y="90629"/>
                </a:lnTo>
                <a:lnTo>
                  <a:pt x="145290" y="129871"/>
                </a:lnTo>
                <a:lnTo>
                  <a:pt x="155800" y="167477"/>
                </a:lnTo>
                <a:lnTo>
                  <a:pt x="157668" y="191534"/>
                </a:lnTo>
                <a:lnTo>
                  <a:pt x="157435" y="199711"/>
                </a:lnTo>
                <a:lnTo>
                  <a:pt x="150661" y="238718"/>
                </a:lnTo>
                <a:lnTo>
                  <a:pt x="134777" y="273754"/>
                </a:lnTo>
                <a:lnTo>
                  <a:pt x="106048" y="308791"/>
                </a:lnTo>
                <a:lnTo>
                  <a:pt x="68441" y="334484"/>
                </a:lnTo>
                <a:lnTo>
                  <a:pt x="31767" y="346865"/>
                </a:lnTo>
                <a:lnTo>
                  <a:pt x="0" y="350135"/>
                </a:lnTo>
                <a:lnTo>
                  <a:pt x="0" y="379332"/>
                </a:lnTo>
                <a:lnTo>
                  <a:pt x="38309" y="375595"/>
                </a:lnTo>
                <a:lnTo>
                  <a:pt x="82455" y="360880"/>
                </a:lnTo>
                <a:lnTo>
                  <a:pt x="121229" y="336588"/>
                </a:lnTo>
                <a:lnTo>
                  <a:pt x="152764" y="303887"/>
                </a:lnTo>
                <a:lnTo>
                  <a:pt x="175655" y="264412"/>
                </a:lnTo>
                <a:lnTo>
                  <a:pt x="188736" y="219565"/>
                </a:lnTo>
                <a:lnTo>
                  <a:pt x="190838" y="190601"/>
                </a:lnTo>
                <a:lnTo>
                  <a:pt x="190604" y="180791"/>
                </a:lnTo>
                <a:lnTo>
                  <a:pt x="184765" y="142952"/>
                </a:lnTo>
                <a:lnTo>
                  <a:pt x="167946" y="99739"/>
                </a:lnTo>
                <a:lnTo>
                  <a:pt x="141319" y="62601"/>
                </a:lnTo>
                <a:lnTo>
                  <a:pt x="106981" y="32701"/>
                </a:lnTo>
                <a:lnTo>
                  <a:pt x="66105" y="11679"/>
                </a:lnTo>
                <a:lnTo>
                  <a:pt x="20089" y="935"/>
                </a:lnTo>
                <a:lnTo>
                  <a:pt x="10512" y="235"/>
                </a:lnTo>
                <a:lnTo>
                  <a:pt x="7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0" y="3583084"/>
            <a:ext cx="191770" cy="379730"/>
          </a:xfrm>
          <a:custGeom>
            <a:avLst/>
            <a:gdLst/>
            <a:ahLst/>
            <a:cxnLst/>
            <a:rect l="l" t="t" r="r" b="b"/>
            <a:pathLst>
              <a:path w="191770" h="379729">
                <a:moveTo>
                  <a:pt x="190604" y="0"/>
                </a:moveTo>
                <a:lnTo>
                  <a:pt x="152062" y="3973"/>
                </a:lnTo>
                <a:lnTo>
                  <a:pt x="107916" y="18920"/>
                </a:lnTo>
                <a:lnTo>
                  <a:pt x="69374" y="43680"/>
                </a:lnTo>
                <a:lnTo>
                  <a:pt x="37839" y="76615"/>
                </a:lnTo>
                <a:lnTo>
                  <a:pt x="14949" y="116555"/>
                </a:lnTo>
                <a:lnTo>
                  <a:pt x="2102" y="161637"/>
                </a:lnTo>
                <a:lnTo>
                  <a:pt x="0" y="190601"/>
                </a:lnTo>
                <a:lnTo>
                  <a:pt x="233" y="200412"/>
                </a:lnTo>
                <a:lnTo>
                  <a:pt x="8642" y="247127"/>
                </a:lnTo>
                <a:lnTo>
                  <a:pt x="27796" y="288937"/>
                </a:lnTo>
                <a:lnTo>
                  <a:pt x="56058" y="324441"/>
                </a:lnTo>
                <a:lnTo>
                  <a:pt x="92265" y="352236"/>
                </a:lnTo>
                <a:lnTo>
                  <a:pt x="134542" y="370924"/>
                </a:lnTo>
                <a:lnTo>
                  <a:pt x="181494" y="379099"/>
                </a:lnTo>
                <a:lnTo>
                  <a:pt x="191304" y="379332"/>
                </a:lnTo>
                <a:lnTo>
                  <a:pt x="191536" y="350135"/>
                </a:lnTo>
                <a:lnTo>
                  <a:pt x="183362" y="349902"/>
                </a:lnTo>
                <a:lnTo>
                  <a:pt x="175420" y="349201"/>
                </a:lnTo>
                <a:lnTo>
                  <a:pt x="137113" y="340559"/>
                </a:lnTo>
                <a:lnTo>
                  <a:pt x="103010" y="323040"/>
                </a:lnTo>
                <a:lnTo>
                  <a:pt x="69374" y="292207"/>
                </a:lnTo>
                <a:lnTo>
                  <a:pt x="45548" y="253200"/>
                </a:lnTo>
                <a:lnTo>
                  <a:pt x="35038" y="215594"/>
                </a:lnTo>
                <a:lnTo>
                  <a:pt x="33168" y="191534"/>
                </a:lnTo>
                <a:lnTo>
                  <a:pt x="33403" y="183360"/>
                </a:lnTo>
                <a:lnTo>
                  <a:pt x="40177" y="144353"/>
                </a:lnTo>
                <a:lnTo>
                  <a:pt x="55826" y="109314"/>
                </a:lnTo>
                <a:lnTo>
                  <a:pt x="79184" y="79184"/>
                </a:lnTo>
                <a:lnTo>
                  <a:pt x="115390" y="51855"/>
                </a:lnTo>
                <a:lnTo>
                  <a:pt x="151127" y="37608"/>
                </a:lnTo>
                <a:lnTo>
                  <a:pt x="190604" y="32701"/>
                </a:lnTo>
                <a:lnTo>
                  <a:pt x="1906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6329" y="3607844"/>
            <a:ext cx="205104" cy="323850"/>
          </a:xfrm>
          <a:custGeom>
            <a:avLst/>
            <a:gdLst/>
            <a:ahLst/>
            <a:cxnLst/>
            <a:rect l="l" t="t" r="r" b="b"/>
            <a:pathLst>
              <a:path w="205104" h="323850">
                <a:moveTo>
                  <a:pt x="28029" y="0"/>
                </a:moveTo>
                <a:lnTo>
                  <a:pt x="0" y="16118"/>
                </a:lnTo>
                <a:lnTo>
                  <a:pt x="176820" y="323505"/>
                </a:lnTo>
                <a:lnTo>
                  <a:pt x="204852" y="307390"/>
                </a:lnTo>
                <a:lnTo>
                  <a:pt x="280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9615" y="2091055"/>
            <a:ext cx="735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Trudy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2173" y="1486611"/>
            <a:ext cx="8153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ck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t</a:t>
            </a:r>
            <a:endParaRPr sz="2000">
              <a:latin typeface="Comic Sans MS"/>
              <a:cs typeface="Comic Sans MS"/>
            </a:endParaRPr>
          </a:p>
          <a:p>
            <a:pPr marL="80645">
              <a:lnSpc>
                <a:spcPts val="2160"/>
              </a:lnSpc>
            </a:pPr>
            <a:r>
              <a:rPr sz="2000" spc="-5" dirty="0">
                <a:latin typeface="Comic Sans MS"/>
                <a:cs typeface="Comic Sans MS"/>
              </a:rPr>
              <a:t>filter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65085" y="2003551"/>
            <a:ext cx="833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Router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4540" y="2918815"/>
            <a:ext cx="7382509" cy="28117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20395" marR="3869054" algn="just">
              <a:lnSpc>
                <a:spcPct val="126299"/>
              </a:lnSpc>
              <a:spcBef>
                <a:spcPts val="65"/>
              </a:spcBef>
            </a:pPr>
            <a:r>
              <a:rPr sz="2000" dirty="0">
                <a:latin typeface="Comic Sans MS"/>
                <a:cs typeface="Comic Sans MS"/>
              </a:rPr>
              <a:t>Dest port </a:t>
            </a:r>
            <a:r>
              <a:rPr sz="2000" spc="-5" dirty="0">
                <a:latin typeface="Comic Sans MS"/>
                <a:cs typeface="Comic Sans MS"/>
              </a:rPr>
              <a:t>12343,</a:t>
            </a:r>
            <a:r>
              <a:rPr sz="2000" spc="-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TTL=4  Dest port </a:t>
            </a:r>
            <a:r>
              <a:rPr sz="2000" spc="-5" dirty="0">
                <a:latin typeface="Comic Sans MS"/>
                <a:cs typeface="Comic Sans MS"/>
              </a:rPr>
              <a:t>12344,</a:t>
            </a:r>
            <a:r>
              <a:rPr sz="2000" spc="-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TTL=4  Dest port </a:t>
            </a:r>
            <a:r>
              <a:rPr sz="2000" spc="-5" dirty="0">
                <a:latin typeface="Comic Sans MS"/>
                <a:cs typeface="Comic Sans MS"/>
              </a:rPr>
              <a:t>12345,</a:t>
            </a:r>
            <a:r>
              <a:rPr sz="2000" spc="-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TTL=4  Time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exceeded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buSzPct val="70833"/>
              <a:buFont typeface="Wingdings"/>
              <a:buChar char=""/>
              <a:tabLst>
                <a:tab pos="217170" algn="l"/>
              </a:tabLst>
            </a:pPr>
            <a:r>
              <a:rPr sz="2400" dirty="0">
                <a:latin typeface="Comic Sans MS"/>
                <a:cs typeface="Comic Sans MS"/>
              </a:rPr>
              <a:t>This </a:t>
            </a:r>
            <a:r>
              <a:rPr sz="2400" spc="-5" dirty="0">
                <a:latin typeface="Comic Sans MS"/>
                <a:cs typeface="Comic Sans MS"/>
              </a:rPr>
              <a:t>will </a:t>
            </a:r>
            <a:r>
              <a:rPr sz="2400" b="1" spc="-5" dirty="0">
                <a:solidFill>
                  <a:srgbClr val="3333CC"/>
                </a:solidFill>
                <a:latin typeface="Comic Sans MS"/>
                <a:cs typeface="Comic Sans MS"/>
              </a:rPr>
              <a:t>not </a:t>
            </a:r>
            <a:r>
              <a:rPr sz="2400" spc="-5" dirty="0">
                <a:latin typeface="Comic Sans MS"/>
                <a:cs typeface="Comic Sans MS"/>
              </a:rPr>
              <a:t>work thru an </a:t>
            </a:r>
            <a:r>
              <a:rPr sz="2400" dirty="0">
                <a:latin typeface="Comic Sans MS"/>
                <a:cs typeface="Comic Sans MS"/>
              </a:rPr>
              <a:t>application</a:t>
            </a:r>
            <a:r>
              <a:rPr sz="2400" spc="-3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proxy</a:t>
            </a:r>
            <a:endParaRPr sz="2400">
              <a:latin typeface="Comic Sans MS"/>
              <a:cs typeface="Comic Sans MS"/>
            </a:endParaRPr>
          </a:p>
          <a:p>
            <a:pPr marL="216535" indent="-204470">
              <a:lnSpc>
                <a:spcPct val="100000"/>
              </a:lnSpc>
              <a:buSzPct val="70833"/>
              <a:buFont typeface="Wingdings"/>
              <a:buChar char=""/>
              <a:tabLst>
                <a:tab pos="217170" algn="l"/>
              </a:tabLst>
            </a:pPr>
            <a:r>
              <a:rPr sz="2400" dirty="0">
                <a:latin typeface="Comic Sans MS"/>
                <a:cs typeface="Comic Sans MS"/>
              </a:rPr>
              <a:t>The proxy creates a new packet, </a:t>
            </a:r>
            <a:r>
              <a:rPr sz="2400" spc="-5" dirty="0">
                <a:latin typeface="Comic Sans MS"/>
                <a:cs typeface="Comic Sans MS"/>
              </a:rPr>
              <a:t>destroys </a:t>
            </a:r>
            <a:r>
              <a:rPr sz="2400" dirty="0">
                <a:latin typeface="Comic Sans MS"/>
                <a:cs typeface="Comic Sans MS"/>
              </a:rPr>
              <a:t>old</a:t>
            </a:r>
            <a:r>
              <a:rPr sz="2400" spc="-1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TTL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8251" y="2003551"/>
            <a:ext cx="833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Router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54251" y="2014550"/>
            <a:ext cx="833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Router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24672" y="2666873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5">
                <a:moveTo>
                  <a:pt x="0" y="0"/>
                </a:moveTo>
                <a:lnTo>
                  <a:pt x="685800" y="1777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8800" y="1770075"/>
            <a:ext cx="673735" cy="208279"/>
          </a:xfrm>
          <a:custGeom>
            <a:avLst/>
            <a:gdLst/>
            <a:ahLst/>
            <a:cxnLst/>
            <a:rect l="l" t="t" r="r" b="b"/>
            <a:pathLst>
              <a:path w="673735" h="208280">
                <a:moveTo>
                  <a:pt x="0" y="208076"/>
                </a:moveTo>
                <a:lnTo>
                  <a:pt x="673201" y="208076"/>
                </a:lnTo>
                <a:lnTo>
                  <a:pt x="673201" y="0"/>
                </a:lnTo>
                <a:lnTo>
                  <a:pt x="0" y="0"/>
                </a:lnTo>
                <a:lnTo>
                  <a:pt x="0" y="208076"/>
                </a:lnTo>
                <a:close/>
              </a:path>
            </a:pathLst>
          </a:custGeom>
          <a:solidFill>
            <a:srgbClr val="543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8800" y="1770075"/>
            <a:ext cx="673735" cy="208279"/>
          </a:xfrm>
          <a:custGeom>
            <a:avLst/>
            <a:gdLst/>
            <a:ahLst/>
            <a:cxnLst/>
            <a:rect l="l" t="t" r="r" b="b"/>
            <a:pathLst>
              <a:path w="673735" h="208280">
                <a:moveTo>
                  <a:pt x="0" y="208076"/>
                </a:moveTo>
                <a:lnTo>
                  <a:pt x="673201" y="208076"/>
                </a:lnTo>
                <a:lnTo>
                  <a:pt x="673201" y="0"/>
                </a:lnTo>
                <a:lnTo>
                  <a:pt x="0" y="0"/>
                </a:lnTo>
                <a:lnTo>
                  <a:pt x="0" y="208076"/>
                </a:lnTo>
                <a:close/>
              </a:path>
            </a:pathLst>
          </a:custGeom>
          <a:ln w="9360">
            <a:solidFill>
              <a:srgbClr val="543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8800" y="1828800"/>
            <a:ext cx="682625" cy="225425"/>
          </a:xfrm>
          <a:custGeom>
            <a:avLst/>
            <a:gdLst/>
            <a:ahLst/>
            <a:cxnLst/>
            <a:rect l="l" t="t" r="r" b="b"/>
            <a:pathLst>
              <a:path w="682625" h="225425">
                <a:moveTo>
                  <a:pt x="341249" y="0"/>
                </a:moveTo>
                <a:lnTo>
                  <a:pt x="272475" y="2287"/>
                </a:lnTo>
                <a:lnTo>
                  <a:pt x="208418" y="8850"/>
                </a:lnTo>
                <a:lnTo>
                  <a:pt x="150452" y="19234"/>
                </a:lnTo>
                <a:lnTo>
                  <a:pt x="99948" y="32988"/>
                </a:lnTo>
                <a:lnTo>
                  <a:pt x="58279" y="49658"/>
                </a:lnTo>
                <a:lnTo>
                  <a:pt x="6932" y="89941"/>
                </a:lnTo>
                <a:lnTo>
                  <a:pt x="0" y="112649"/>
                </a:lnTo>
                <a:lnTo>
                  <a:pt x="6932" y="135356"/>
                </a:lnTo>
                <a:lnTo>
                  <a:pt x="58279" y="175639"/>
                </a:lnTo>
                <a:lnTo>
                  <a:pt x="99949" y="192309"/>
                </a:lnTo>
                <a:lnTo>
                  <a:pt x="150452" y="206063"/>
                </a:lnTo>
                <a:lnTo>
                  <a:pt x="208418" y="216447"/>
                </a:lnTo>
                <a:lnTo>
                  <a:pt x="272475" y="223010"/>
                </a:lnTo>
                <a:lnTo>
                  <a:pt x="341249" y="225298"/>
                </a:lnTo>
                <a:lnTo>
                  <a:pt x="410022" y="223010"/>
                </a:lnTo>
                <a:lnTo>
                  <a:pt x="474079" y="216447"/>
                </a:lnTo>
                <a:lnTo>
                  <a:pt x="532045" y="206063"/>
                </a:lnTo>
                <a:lnTo>
                  <a:pt x="582549" y="192309"/>
                </a:lnTo>
                <a:lnTo>
                  <a:pt x="624218" y="175639"/>
                </a:lnTo>
                <a:lnTo>
                  <a:pt x="675565" y="135356"/>
                </a:lnTo>
                <a:lnTo>
                  <a:pt x="682498" y="112649"/>
                </a:lnTo>
                <a:lnTo>
                  <a:pt x="675565" y="89941"/>
                </a:lnTo>
                <a:lnTo>
                  <a:pt x="624218" y="49658"/>
                </a:lnTo>
                <a:lnTo>
                  <a:pt x="582548" y="32988"/>
                </a:lnTo>
                <a:lnTo>
                  <a:pt x="532045" y="19234"/>
                </a:lnTo>
                <a:lnTo>
                  <a:pt x="474079" y="8850"/>
                </a:lnTo>
                <a:lnTo>
                  <a:pt x="410022" y="2287"/>
                </a:lnTo>
                <a:lnTo>
                  <a:pt x="341249" y="0"/>
                </a:lnTo>
                <a:close/>
              </a:path>
            </a:pathLst>
          </a:custGeom>
          <a:solidFill>
            <a:srgbClr val="543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28800" y="1828800"/>
            <a:ext cx="682625" cy="225425"/>
          </a:xfrm>
          <a:custGeom>
            <a:avLst/>
            <a:gdLst/>
            <a:ahLst/>
            <a:cxnLst/>
            <a:rect l="l" t="t" r="r" b="b"/>
            <a:pathLst>
              <a:path w="682625" h="225425">
                <a:moveTo>
                  <a:pt x="0" y="112649"/>
                </a:moveTo>
                <a:lnTo>
                  <a:pt x="26816" y="68794"/>
                </a:lnTo>
                <a:lnTo>
                  <a:pt x="99948" y="32988"/>
                </a:lnTo>
                <a:lnTo>
                  <a:pt x="150452" y="19234"/>
                </a:lnTo>
                <a:lnTo>
                  <a:pt x="208418" y="8850"/>
                </a:lnTo>
                <a:lnTo>
                  <a:pt x="272475" y="2287"/>
                </a:lnTo>
                <a:lnTo>
                  <a:pt x="341249" y="0"/>
                </a:lnTo>
                <a:lnTo>
                  <a:pt x="410022" y="2287"/>
                </a:lnTo>
                <a:lnTo>
                  <a:pt x="474079" y="8850"/>
                </a:lnTo>
                <a:lnTo>
                  <a:pt x="532045" y="19234"/>
                </a:lnTo>
                <a:lnTo>
                  <a:pt x="582548" y="32988"/>
                </a:lnTo>
                <a:lnTo>
                  <a:pt x="624218" y="49658"/>
                </a:lnTo>
                <a:lnTo>
                  <a:pt x="675565" y="89941"/>
                </a:lnTo>
                <a:lnTo>
                  <a:pt x="682498" y="112649"/>
                </a:lnTo>
                <a:lnTo>
                  <a:pt x="675565" y="135356"/>
                </a:lnTo>
                <a:lnTo>
                  <a:pt x="624218" y="175639"/>
                </a:lnTo>
                <a:lnTo>
                  <a:pt x="582549" y="192309"/>
                </a:lnTo>
                <a:lnTo>
                  <a:pt x="532045" y="206063"/>
                </a:lnTo>
                <a:lnTo>
                  <a:pt x="474079" y="216447"/>
                </a:lnTo>
                <a:lnTo>
                  <a:pt x="410022" y="223010"/>
                </a:lnTo>
                <a:lnTo>
                  <a:pt x="341249" y="225298"/>
                </a:lnTo>
                <a:lnTo>
                  <a:pt x="272475" y="223010"/>
                </a:lnTo>
                <a:lnTo>
                  <a:pt x="208418" y="216447"/>
                </a:lnTo>
                <a:lnTo>
                  <a:pt x="150452" y="206063"/>
                </a:lnTo>
                <a:lnTo>
                  <a:pt x="99949" y="192309"/>
                </a:lnTo>
                <a:lnTo>
                  <a:pt x="58279" y="175639"/>
                </a:lnTo>
                <a:lnTo>
                  <a:pt x="6932" y="135356"/>
                </a:lnTo>
                <a:lnTo>
                  <a:pt x="0" y="112649"/>
                </a:lnTo>
                <a:close/>
              </a:path>
            </a:pathLst>
          </a:custGeom>
          <a:ln w="9360">
            <a:solidFill>
              <a:srgbClr val="543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8800" y="1676526"/>
            <a:ext cx="682625" cy="225425"/>
          </a:xfrm>
          <a:custGeom>
            <a:avLst/>
            <a:gdLst/>
            <a:ahLst/>
            <a:cxnLst/>
            <a:rect l="l" t="t" r="r" b="b"/>
            <a:pathLst>
              <a:path w="682625" h="225425">
                <a:moveTo>
                  <a:pt x="341249" y="0"/>
                </a:moveTo>
                <a:lnTo>
                  <a:pt x="272475" y="2287"/>
                </a:lnTo>
                <a:lnTo>
                  <a:pt x="208418" y="8850"/>
                </a:lnTo>
                <a:lnTo>
                  <a:pt x="150452" y="19234"/>
                </a:lnTo>
                <a:lnTo>
                  <a:pt x="99948" y="32988"/>
                </a:lnTo>
                <a:lnTo>
                  <a:pt x="58279" y="49658"/>
                </a:lnTo>
                <a:lnTo>
                  <a:pt x="6932" y="89941"/>
                </a:lnTo>
                <a:lnTo>
                  <a:pt x="0" y="112649"/>
                </a:lnTo>
                <a:lnTo>
                  <a:pt x="6932" y="135356"/>
                </a:lnTo>
                <a:lnTo>
                  <a:pt x="58279" y="175639"/>
                </a:lnTo>
                <a:lnTo>
                  <a:pt x="99949" y="192309"/>
                </a:lnTo>
                <a:lnTo>
                  <a:pt x="150452" y="206063"/>
                </a:lnTo>
                <a:lnTo>
                  <a:pt x="208418" y="216447"/>
                </a:lnTo>
                <a:lnTo>
                  <a:pt x="272475" y="223010"/>
                </a:lnTo>
                <a:lnTo>
                  <a:pt x="341249" y="225298"/>
                </a:lnTo>
                <a:lnTo>
                  <a:pt x="410022" y="223010"/>
                </a:lnTo>
                <a:lnTo>
                  <a:pt x="474079" y="216447"/>
                </a:lnTo>
                <a:lnTo>
                  <a:pt x="532045" y="206063"/>
                </a:lnTo>
                <a:lnTo>
                  <a:pt x="582549" y="192309"/>
                </a:lnTo>
                <a:lnTo>
                  <a:pt x="624218" y="175639"/>
                </a:lnTo>
                <a:lnTo>
                  <a:pt x="675565" y="135356"/>
                </a:lnTo>
                <a:lnTo>
                  <a:pt x="682498" y="112649"/>
                </a:lnTo>
                <a:lnTo>
                  <a:pt x="675565" y="89941"/>
                </a:lnTo>
                <a:lnTo>
                  <a:pt x="624218" y="49658"/>
                </a:lnTo>
                <a:lnTo>
                  <a:pt x="582548" y="32988"/>
                </a:lnTo>
                <a:lnTo>
                  <a:pt x="532045" y="19234"/>
                </a:lnTo>
                <a:lnTo>
                  <a:pt x="474079" y="8850"/>
                </a:lnTo>
                <a:lnTo>
                  <a:pt x="410022" y="2287"/>
                </a:lnTo>
                <a:lnTo>
                  <a:pt x="341249" y="0"/>
                </a:lnTo>
                <a:close/>
              </a:path>
            </a:pathLst>
          </a:custGeom>
          <a:solidFill>
            <a:srgbClr val="543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28800" y="1676526"/>
            <a:ext cx="682625" cy="225425"/>
          </a:xfrm>
          <a:custGeom>
            <a:avLst/>
            <a:gdLst/>
            <a:ahLst/>
            <a:cxnLst/>
            <a:rect l="l" t="t" r="r" b="b"/>
            <a:pathLst>
              <a:path w="682625" h="225425">
                <a:moveTo>
                  <a:pt x="0" y="112649"/>
                </a:moveTo>
                <a:lnTo>
                  <a:pt x="26816" y="68794"/>
                </a:lnTo>
                <a:lnTo>
                  <a:pt x="99948" y="32988"/>
                </a:lnTo>
                <a:lnTo>
                  <a:pt x="150452" y="19234"/>
                </a:lnTo>
                <a:lnTo>
                  <a:pt x="208418" y="8850"/>
                </a:lnTo>
                <a:lnTo>
                  <a:pt x="272475" y="2287"/>
                </a:lnTo>
                <a:lnTo>
                  <a:pt x="341249" y="0"/>
                </a:lnTo>
                <a:lnTo>
                  <a:pt x="410022" y="2287"/>
                </a:lnTo>
                <a:lnTo>
                  <a:pt x="474079" y="8850"/>
                </a:lnTo>
                <a:lnTo>
                  <a:pt x="532045" y="19234"/>
                </a:lnTo>
                <a:lnTo>
                  <a:pt x="582548" y="32988"/>
                </a:lnTo>
                <a:lnTo>
                  <a:pt x="624218" y="49658"/>
                </a:lnTo>
                <a:lnTo>
                  <a:pt x="675565" y="89941"/>
                </a:lnTo>
                <a:lnTo>
                  <a:pt x="682498" y="112649"/>
                </a:lnTo>
                <a:lnTo>
                  <a:pt x="675565" y="135356"/>
                </a:lnTo>
                <a:lnTo>
                  <a:pt x="624218" y="175639"/>
                </a:lnTo>
                <a:lnTo>
                  <a:pt x="582549" y="192309"/>
                </a:lnTo>
                <a:lnTo>
                  <a:pt x="532045" y="206063"/>
                </a:lnTo>
                <a:lnTo>
                  <a:pt x="474079" y="216447"/>
                </a:lnTo>
                <a:lnTo>
                  <a:pt x="410022" y="223010"/>
                </a:lnTo>
                <a:lnTo>
                  <a:pt x="341249" y="225298"/>
                </a:lnTo>
                <a:lnTo>
                  <a:pt x="272475" y="223010"/>
                </a:lnTo>
                <a:lnTo>
                  <a:pt x="208418" y="216447"/>
                </a:lnTo>
                <a:lnTo>
                  <a:pt x="150452" y="206063"/>
                </a:lnTo>
                <a:lnTo>
                  <a:pt x="99949" y="192309"/>
                </a:lnTo>
                <a:lnTo>
                  <a:pt x="58279" y="175639"/>
                </a:lnTo>
                <a:lnTo>
                  <a:pt x="6932" y="135356"/>
                </a:lnTo>
                <a:lnTo>
                  <a:pt x="0" y="112649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17776" y="1692401"/>
            <a:ext cx="302260" cy="190500"/>
          </a:xfrm>
          <a:custGeom>
            <a:avLst/>
            <a:gdLst/>
            <a:ahLst/>
            <a:cxnLst/>
            <a:rect l="l" t="t" r="r" b="b"/>
            <a:pathLst>
              <a:path w="302260" h="190500">
                <a:moveTo>
                  <a:pt x="0" y="0"/>
                </a:moveTo>
                <a:lnTo>
                  <a:pt x="301751" y="190373"/>
                </a:lnTo>
              </a:path>
            </a:pathLst>
          </a:custGeom>
          <a:ln w="38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17395" y="1676526"/>
            <a:ext cx="268605" cy="225425"/>
          </a:xfrm>
          <a:custGeom>
            <a:avLst/>
            <a:gdLst/>
            <a:ahLst/>
            <a:cxnLst/>
            <a:rect l="l" t="t" r="r" b="b"/>
            <a:pathLst>
              <a:path w="268605" h="225425">
                <a:moveTo>
                  <a:pt x="268224" y="0"/>
                </a:moveTo>
                <a:lnTo>
                  <a:pt x="0" y="225298"/>
                </a:lnTo>
              </a:path>
            </a:pathLst>
          </a:custGeom>
          <a:ln w="41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6727" y="2532176"/>
            <a:ext cx="673100" cy="208279"/>
          </a:xfrm>
          <a:custGeom>
            <a:avLst/>
            <a:gdLst/>
            <a:ahLst/>
            <a:cxnLst/>
            <a:rect l="l" t="t" r="r" b="b"/>
            <a:pathLst>
              <a:path w="673100" h="208280">
                <a:moveTo>
                  <a:pt x="0" y="207721"/>
                </a:moveTo>
                <a:lnTo>
                  <a:pt x="672846" y="207721"/>
                </a:lnTo>
                <a:lnTo>
                  <a:pt x="672846" y="0"/>
                </a:lnTo>
                <a:lnTo>
                  <a:pt x="0" y="0"/>
                </a:lnTo>
                <a:lnTo>
                  <a:pt x="0" y="207721"/>
                </a:lnTo>
                <a:close/>
              </a:path>
            </a:pathLst>
          </a:custGeom>
          <a:solidFill>
            <a:srgbClr val="543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6727" y="2532176"/>
            <a:ext cx="673100" cy="208279"/>
          </a:xfrm>
          <a:custGeom>
            <a:avLst/>
            <a:gdLst/>
            <a:ahLst/>
            <a:cxnLst/>
            <a:rect l="l" t="t" r="r" b="b"/>
            <a:pathLst>
              <a:path w="673100" h="208280">
                <a:moveTo>
                  <a:pt x="0" y="207721"/>
                </a:moveTo>
                <a:lnTo>
                  <a:pt x="672846" y="207721"/>
                </a:lnTo>
                <a:lnTo>
                  <a:pt x="672846" y="0"/>
                </a:lnTo>
                <a:lnTo>
                  <a:pt x="0" y="0"/>
                </a:lnTo>
                <a:lnTo>
                  <a:pt x="0" y="207721"/>
                </a:lnTo>
                <a:close/>
              </a:path>
            </a:pathLst>
          </a:custGeom>
          <a:ln w="9360">
            <a:solidFill>
              <a:srgbClr val="543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76727" y="2590926"/>
            <a:ext cx="682625" cy="225425"/>
          </a:xfrm>
          <a:custGeom>
            <a:avLst/>
            <a:gdLst/>
            <a:ahLst/>
            <a:cxnLst/>
            <a:rect l="l" t="t" r="r" b="b"/>
            <a:pathLst>
              <a:path w="682625" h="225425">
                <a:moveTo>
                  <a:pt x="341249" y="0"/>
                </a:moveTo>
                <a:lnTo>
                  <a:pt x="272475" y="2287"/>
                </a:lnTo>
                <a:lnTo>
                  <a:pt x="208418" y="8850"/>
                </a:lnTo>
                <a:lnTo>
                  <a:pt x="150452" y="19234"/>
                </a:lnTo>
                <a:lnTo>
                  <a:pt x="99949" y="32988"/>
                </a:lnTo>
                <a:lnTo>
                  <a:pt x="58279" y="49658"/>
                </a:lnTo>
                <a:lnTo>
                  <a:pt x="6932" y="89941"/>
                </a:lnTo>
                <a:lnTo>
                  <a:pt x="0" y="112649"/>
                </a:lnTo>
                <a:lnTo>
                  <a:pt x="6932" y="135356"/>
                </a:lnTo>
                <a:lnTo>
                  <a:pt x="58279" y="175639"/>
                </a:lnTo>
                <a:lnTo>
                  <a:pt x="99949" y="192309"/>
                </a:lnTo>
                <a:lnTo>
                  <a:pt x="150452" y="206063"/>
                </a:lnTo>
                <a:lnTo>
                  <a:pt x="208418" y="216447"/>
                </a:lnTo>
                <a:lnTo>
                  <a:pt x="272475" y="223010"/>
                </a:lnTo>
                <a:lnTo>
                  <a:pt x="341249" y="225298"/>
                </a:lnTo>
                <a:lnTo>
                  <a:pt x="410022" y="223010"/>
                </a:lnTo>
                <a:lnTo>
                  <a:pt x="474079" y="216447"/>
                </a:lnTo>
                <a:lnTo>
                  <a:pt x="532045" y="206063"/>
                </a:lnTo>
                <a:lnTo>
                  <a:pt x="582549" y="192309"/>
                </a:lnTo>
                <a:lnTo>
                  <a:pt x="624218" y="175639"/>
                </a:lnTo>
                <a:lnTo>
                  <a:pt x="675565" y="135356"/>
                </a:lnTo>
                <a:lnTo>
                  <a:pt x="682498" y="112649"/>
                </a:lnTo>
                <a:lnTo>
                  <a:pt x="675565" y="89941"/>
                </a:lnTo>
                <a:lnTo>
                  <a:pt x="624218" y="49658"/>
                </a:lnTo>
                <a:lnTo>
                  <a:pt x="582549" y="32988"/>
                </a:lnTo>
                <a:lnTo>
                  <a:pt x="532045" y="19234"/>
                </a:lnTo>
                <a:lnTo>
                  <a:pt x="474079" y="8850"/>
                </a:lnTo>
                <a:lnTo>
                  <a:pt x="410022" y="2287"/>
                </a:lnTo>
                <a:lnTo>
                  <a:pt x="341249" y="0"/>
                </a:lnTo>
                <a:close/>
              </a:path>
            </a:pathLst>
          </a:custGeom>
          <a:solidFill>
            <a:srgbClr val="543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76727" y="2590926"/>
            <a:ext cx="682625" cy="225425"/>
          </a:xfrm>
          <a:custGeom>
            <a:avLst/>
            <a:gdLst/>
            <a:ahLst/>
            <a:cxnLst/>
            <a:rect l="l" t="t" r="r" b="b"/>
            <a:pathLst>
              <a:path w="682625" h="225425">
                <a:moveTo>
                  <a:pt x="0" y="112649"/>
                </a:moveTo>
                <a:lnTo>
                  <a:pt x="26816" y="68794"/>
                </a:lnTo>
                <a:lnTo>
                  <a:pt x="99949" y="32988"/>
                </a:lnTo>
                <a:lnTo>
                  <a:pt x="150452" y="19234"/>
                </a:lnTo>
                <a:lnTo>
                  <a:pt x="208418" y="8850"/>
                </a:lnTo>
                <a:lnTo>
                  <a:pt x="272475" y="2287"/>
                </a:lnTo>
                <a:lnTo>
                  <a:pt x="341249" y="0"/>
                </a:lnTo>
                <a:lnTo>
                  <a:pt x="410022" y="2287"/>
                </a:lnTo>
                <a:lnTo>
                  <a:pt x="474079" y="8850"/>
                </a:lnTo>
                <a:lnTo>
                  <a:pt x="532045" y="19234"/>
                </a:lnTo>
                <a:lnTo>
                  <a:pt x="582549" y="32988"/>
                </a:lnTo>
                <a:lnTo>
                  <a:pt x="624218" y="49658"/>
                </a:lnTo>
                <a:lnTo>
                  <a:pt x="675565" y="89941"/>
                </a:lnTo>
                <a:lnTo>
                  <a:pt x="682498" y="112649"/>
                </a:lnTo>
                <a:lnTo>
                  <a:pt x="675565" y="135356"/>
                </a:lnTo>
                <a:lnTo>
                  <a:pt x="624218" y="175639"/>
                </a:lnTo>
                <a:lnTo>
                  <a:pt x="582549" y="192309"/>
                </a:lnTo>
                <a:lnTo>
                  <a:pt x="532045" y="206063"/>
                </a:lnTo>
                <a:lnTo>
                  <a:pt x="474079" y="216447"/>
                </a:lnTo>
                <a:lnTo>
                  <a:pt x="410022" y="223010"/>
                </a:lnTo>
                <a:lnTo>
                  <a:pt x="341249" y="225298"/>
                </a:lnTo>
                <a:lnTo>
                  <a:pt x="272475" y="223010"/>
                </a:lnTo>
                <a:lnTo>
                  <a:pt x="208418" y="216447"/>
                </a:lnTo>
                <a:lnTo>
                  <a:pt x="150452" y="206063"/>
                </a:lnTo>
                <a:lnTo>
                  <a:pt x="99949" y="192309"/>
                </a:lnTo>
                <a:lnTo>
                  <a:pt x="58279" y="175639"/>
                </a:lnTo>
                <a:lnTo>
                  <a:pt x="6932" y="135356"/>
                </a:lnTo>
                <a:lnTo>
                  <a:pt x="0" y="112649"/>
                </a:lnTo>
                <a:close/>
              </a:path>
            </a:pathLst>
          </a:custGeom>
          <a:ln w="9360">
            <a:solidFill>
              <a:srgbClr val="543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76727" y="2438273"/>
            <a:ext cx="682625" cy="226060"/>
          </a:xfrm>
          <a:custGeom>
            <a:avLst/>
            <a:gdLst/>
            <a:ahLst/>
            <a:cxnLst/>
            <a:rect l="l" t="t" r="r" b="b"/>
            <a:pathLst>
              <a:path w="682625" h="226060">
                <a:moveTo>
                  <a:pt x="341249" y="0"/>
                </a:moveTo>
                <a:lnTo>
                  <a:pt x="272475" y="2293"/>
                </a:lnTo>
                <a:lnTo>
                  <a:pt x="208418" y="8872"/>
                </a:lnTo>
                <a:lnTo>
                  <a:pt x="150452" y="19281"/>
                </a:lnTo>
                <a:lnTo>
                  <a:pt x="99948" y="33067"/>
                </a:lnTo>
                <a:lnTo>
                  <a:pt x="58279" y="49776"/>
                </a:lnTo>
                <a:lnTo>
                  <a:pt x="6932" y="90148"/>
                </a:lnTo>
                <a:lnTo>
                  <a:pt x="0" y="112902"/>
                </a:lnTo>
                <a:lnTo>
                  <a:pt x="6932" y="135652"/>
                </a:lnTo>
                <a:lnTo>
                  <a:pt x="58279" y="175989"/>
                </a:lnTo>
                <a:lnTo>
                  <a:pt x="99949" y="192674"/>
                </a:lnTo>
                <a:lnTo>
                  <a:pt x="150452" y="206437"/>
                </a:lnTo>
                <a:lnTo>
                  <a:pt x="208418" y="216826"/>
                </a:lnTo>
                <a:lnTo>
                  <a:pt x="272475" y="223390"/>
                </a:lnTo>
                <a:lnTo>
                  <a:pt x="341249" y="225678"/>
                </a:lnTo>
                <a:lnTo>
                  <a:pt x="410022" y="223390"/>
                </a:lnTo>
                <a:lnTo>
                  <a:pt x="474079" y="216826"/>
                </a:lnTo>
                <a:lnTo>
                  <a:pt x="532045" y="206437"/>
                </a:lnTo>
                <a:lnTo>
                  <a:pt x="582549" y="192674"/>
                </a:lnTo>
                <a:lnTo>
                  <a:pt x="624218" y="175989"/>
                </a:lnTo>
                <a:lnTo>
                  <a:pt x="675565" y="135652"/>
                </a:lnTo>
                <a:lnTo>
                  <a:pt x="682498" y="112902"/>
                </a:lnTo>
                <a:lnTo>
                  <a:pt x="675565" y="90148"/>
                </a:lnTo>
                <a:lnTo>
                  <a:pt x="624218" y="49776"/>
                </a:lnTo>
                <a:lnTo>
                  <a:pt x="582549" y="33067"/>
                </a:lnTo>
                <a:lnTo>
                  <a:pt x="532045" y="19281"/>
                </a:lnTo>
                <a:lnTo>
                  <a:pt x="474079" y="8872"/>
                </a:lnTo>
                <a:lnTo>
                  <a:pt x="410022" y="2293"/>
                </a:lnTo>
                <a:lnTo>
                  <a:pt x="341249" y="0"/>
                </a:lnTo>
                <a:close/>
              </a:path>
            </a:pathLst>
          </a:custGeom>
          <a:solidFill>
            <a:srgbClr val="543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76727" y="2438273"/>
            <a:ext cx="682625" cy="226060"/>
          </a:xfrm>
          <a:custGeom>
            <a:avLst/>
            <a:gdLst/>
            <a:ahLst/>
            <a:cxnLst/>
            <a:rect l="l" t="t" r="r" b="b"/>
            <a:pathLst>
              <a:path w="682625" h="226060">
                <a:moveTo>
                  <a:pt x="0" y="112902"/>
                </a:moveTo>
                <a:lnTo>
                  <a:pt x="26816" y="68955"/>
                </a:lnTo>
                <a:lnTo>
                  <a:pt x="99949" y="33067"/>
                </a:lnTo>
                <a:lnTo>
                  <a:pt x="150452" y="19281"/>
                </a:lnTo>
                <a:lnTo>
                  <a:pt x="208418" y="8872"/>
                </a:lnTo>
                <a:lnTo>
                  <a:pt x="272475" y="2293"/>
                </a:lnTo>
                <a:lnTo>
                  <a:pt x="341249" y="0"/>
                </a:lnTo>
                <a:lnTo>
                  <a:pt x="410022" y="2293"/>
                </a:lnTo>
                <a:lnTo>
                  <a:pt x="474079" y="8872"/>
                </a:lnTo>
                <a:lnTo>
                  <a:pt x="532045" y="19281"/>
                </a:lnTo>
                <a:lnTo>
                  <a:pt x="582549" y="33067"/>
                </a:lnTo>
                <a:lnTo>
                  <a:pt x="624218" y="49776"/>
                </a:lnTo>
                <a:lnTo>
                  <a:pt x="675565" y="90148"/>
                </a:lnTo>
                <a:lnTo>
                  <a:pt x="682498" y="112902"/>
                </a:lnTo>
                <a:lnTo>
                  <a:pt x="675565" y="135652"/>
                </a:lnTo>
                <a:lnTo>
                  <a:pt x="624218" y="175989"/>
                </a:lnTo>
                <a:lnTo>
                  <a:pt x="582549" y="192674"/>
                </a:lnTo>
                <a:lnTo>
                  <a:pt x="532045" y="206437"/>
                </a:lnTo>
                <a:lnTo>
                  <a:pt x="474079" y="216826"/>
                </a:lnTo>
                <a:lnTo>
                  <a:pt x="410022" y="223390"/>
                </a:lnTo>
                <a:lnTo>
                  <a:pt x="341249" y="225678"/>
                </a:lnTo>
                <a:lnTo>
                  <a:pt x="272475" y="223390"/>
                </a:lnTo>
                <a:lnTo>
                  <a:pt x="208418" y="216826"/>
                </a:lnTo>
                <a:lnTo>
                  <a:pt x="150452" y="206437"/>
                </a:lnTo>
                <a:lnTo>
                  <a:pt x="99949" y="192674"/>
                </a:lnTo>
                <a:lnTo>
                  <a:pt x="58279" y="175989"/>
                </a:lnTo>
                <a:lnTo>
                  <a:pt x="6932" y="135652"/>
                </a:lnTo>
                <a:lnTo>
                  <a:pt x="0" y="112902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65321" y="2454148"/>
            <a:ext cx="302260" cy="191135"/>
          </a:xfrm>
          <a:custGeom>
            <a:avLst/>
            <a:gdLst/>
            <a:ahLst/>
            <a:cxnLst/>
            <a:rect l="l" t="t" r="r" b="b"/>
            <a:pathLst>
              <a:path w="302260" h="191135">
                <a:moveTo>
                  <a:pt x="0" y="0"/>
                </a:moveTo>
                <a:lnTo>
                  <a:pt x="301751" y="190753"/>
                </a:lnTo>
              </a:path>
            </a:pathLst>
          </a:custGeom>
          <a:ln w="38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5321" y="2438273"/>
            <a:ext cx="268605" cy="226060"/>
          </a:xfrm>
          <a:custGeom>
            <a:avLst/>
            <a:gdLst/>
            <a:ahLst/>
            <a:cxnLst/>
            <a:rect l="l" t="t" r="r" b="b"/>
            <a:pathLst>
              <a:path w="268604" h="226060">
                <a:moveTo>
                  <a:pt x="268604" y="0"/>
                </a:moveTo>
                <a:lnTo>
                  <a:pt x="0" y="225678"/>
                </a:lnTo>
              </a:path>
            </a:pathLst>
          </a:custGeom>
          <a:ln w="41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38872" y="2532176"/>
            <a:ext cx="673735" cy="208279"/>
          </a:xfrm>
          <a:custGeom>
            <a:avLst/>
            <a:gdLst/>
            <a:ahLst/>
            <a:cxnLst/>
            <a:rect l="l" t="t" r="r" b="b"/>
            <a:pathLst>
              <a:path w="673734" h="208280">
                <a:moveTo>
                  <a:pt x="0" y="207721"/>
                </a:moveTo>
                <a:lnTo>
                  <a:pt x="673201" y="207721"/>
                </a:lnTo>
                <a:lnTo>
                  <a:pt x="673201" y="0"/>
                </a:lnTo>
                <a:lnTo>
                  <a:pt x="0" y="0"/>
                </a:lnTo>
                <a:lnTo>
                  <a:pt x="0" y="207721"/>
                </a:lnTo>
                <a:close/>
              </a:path>
            </a:pathLst>
          </a:custGeom>
          <a:solidFill>
            <a:srgbClr val="543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38872" y="2532176"/>
            <a:ext cx="673735" cy="208279"/>
          </a:xfrm>
          <a:custGeom>
            <a:avLst/>
            <a:gdLst/>
            <a:ahLst/>
            <a:cxnLst/>
            <a:rect l="l" t="t" r="r" b="b"/>
            <a:pathLst>
              <a:path w="673734" h="208280">
                <a:moveTo>
                  <a:pt x="0" y="207721"/>
                </a:moveTo>
                <a:lnTo>
                  <a:pt x="673201" y="207721"/>
                </a:lnTo>
                <a:lnTo>
                  <a:pt x="673201" y="0"/>
                </a:lnTo>
                <a:lnTo>
                  <a:pt x="0" y="0"/>
                </a:lnTo>
                <a:lnTo>
                  <a:pt x="0" y="207721"/>
                </a:lnTo>
                <a:close/>
              </a:path>
            </a:pathLst>
          </a:custGeom>
          <a:ln w="9360">
            <a:solidFill>
              <a:srgbClr val="543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38872" y="2590926"/>
            <a:ext cx="683260" cy="225425"/>
          </a:xfrm>
          <a:custGeom>
            <a:avLst/>
            <a:gdLst/>
            <a:ahLst/>
            <a:cxnLst/>
            <a:rect l="l" t="t" r="r" b="b"/>
            <a:pathLst>
              <a:path w="683259" h="225425">
                <a:moveTo>
                  <a:pt x="341502" y="0"/>
                </a:moveTo>
                <a:lnTo>
                  <a:pt x="272681" y="2287"/>
                </a:lnTo>
                <a:lnTo>
                  <a:pt x="208579" y="8850"/>
                </a:lnTo>
                <a:lnTo>
                  <a:pt x="150570" y="19234"/>
                </a:lnTo>
                <a:lnTo>
                  <a:pt x="100028" y="32988"/>
                </a:lnTo>
                <a:lnTo>
                  <a:pt x="58326" y="49658"/>
                </a:lnTo>
                <a:lnTo>
                  <a:pt x="6938" y="89941"/>
                </a:lnTo>
                <a:lnTo>
                  <a:pt x="0" y="112649"/>
                </a:lnTo>
                <a:lnTo>
                  <a:pt x="6938" y="135356"/>
                </a:lnTo>
                <a:lnTo>
                  <a:pt x="58326" y="175639"/>
                </a:lnTo>
                <a:lnTo>
                  <a:pt x="100028" y="192309"/>
                </a:lnTo>
                <a:lnTo>
                  <a:pt x="150570" y="206063"/>
                </a:lnTo>
                <a:lnTo>
                  <a:pt x="208579" y="216447"/>
                </a:lnTo>
                <a:lnTo>
                  <a:pt x="272681" y="223010"/>
                </a:lnTo>
                <a:lnTo>
                  <a:pt x="341502" y="225298"/>
                </a:lnTo>
                <a:lnTo>
                  <a:pt x="410318" y="223010"/>
                </a:lnTo>
                <a:lnTo>
                  <a:pt x="474406" y="216447"/>
                </a:lnTo>
                <a:lnTo>
                  <a:pt x="532395" y="206063"/>
                </a:lnTo>
                <a:lnTo>
                  <a:pt x="582914" y="192309"/>
                </a:lnTo>
                <a:lnTo>
                  <a:pt x="624592" y="175639"/>
                </a:lnTo>
                <a:lnTo>
                  <a:pt x="675945" y="135356"/>
                </a:lnTo>
                <a:lnTo>
                  <a:pt x="682878" y="112649"/>
                </a:lnTo>
                <a:lnTo>
                  <a:pt x="675945" y="89941"/>
                </a:lnTo>
                <a:lnTo>
                  <a:pt x="624592" y="49658"/>
                </a:lnTo>
                <a:lnTo>
                  <a:pt x="582914" y="32988"/>
                </a:lnTo>
                <a:lnTo>
                  <a:pt x="532395" y="19234"/>
                </a:lnTo>
                <a:lnTo>
                  <a:pt x="474406" y="8850"/>
                </a:lnTo>
                <a:lnTo>
                  <a:pt x="410318" y="2287"/>
                </a:lnTo>
                <a:lnTo>
                  <a:pt x="341502" y="0"/>
                </a:lnTo>
                <a:close/>
              </a:path>
            </a:pathLst>
          </a:custGeom>
          <a:solidFill>
            <a:srgbClr val="543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38872" y="2590926"/>
            <a:ext cx="683260" cy="225425"/>
          </a:xfrm>
          <a:custGeom>
            <a:avLst/>
            <a:gdLst/>
            <a:ahLst/>
            <a:cxnLst/>
            <a:rect l="l" t="t" r="r" b="b"/>
            <a:pathLst>
              <a:path w="683259" h="225425">
                <a:moveTo>
                  <a:pt x="0" y="112649"/>
                </a:moveTo>
                <a:lnTo>
                  <a:pt x="26838" y="68794"/>
                </a:lnTo>
                <a:lnTo>
                  <a:pt x="100028" y="32988"/>
                </a:lnTo>
                <a:lnTo>
                  <a:pt x="150570" y="19234"/>
                </a:lnTo>
                <a:lnTo>
                  <a:pt x="208579" y="8850"/>
                </a:lnTo>
                <a:lnTo>
                  <a:pt x="272681" y="2287"/>
                </a:lnTo>
                <a:lnTo>
                  <a:pt x="341502" y="0"/>
                </a:lnTo>
                <a:lnTo>
                  <a:pt x="410318" y="2287"/>
                </a:lnTo>
                <a:lnTo>
                  <a:pt x="474406" y="8850"/>
                </a:lnTo>
                <a:lnTo>
                  <a:pt x="532395" y="19234"/>
                </a:lnTo>
                <a:lnTo>
                  <a:pt x="582914" y="32988"/>
                </a:lnTo>
                <a:lnTo>
                  <a:pt x="624592" y="49658"/>
                </a:lnTo>
                <a:lnTo>
                  <a:pt x="675945" y="89941"/>
                </a:lnTo>
                <a:lnTo>
                  <a:pt x="682878" y="112649"/>
                </a:lnTo>
                <a:lnTo>
                  <a:pt x="675945" y="135356"/>
                </a:lnTo>
                <a:lnTo>
                  <a:pt x="624592" y="175639"/>
                </a:lnTo>
                <a:lnTo>
                  <a:pt x="582914" y="192309"/>
                </a:lnTo>
                <a:lnTo>
                  <a:pt x="532395" y="206063"/>
                </a:lnTo>
                <a:lnTo>
                  <a:pt x="474406" y="216447"/>
                </a:lnTo>
                <a:lnTo>
                  <a:pt x="410318" y="223010"/>
                </a:lnTo>
                <a:lnTo>
                  <a:pt x="341502" y="225298"/>
                </a:lnTo>
                <a:lnTo>
                  <a:pt x="272681" y="223010"/>
                </a:lnTo>
                <a:lnTo>
                  <a:pt x="208579" y="216447"/>
                </a:lnTo>
                <a:lnTo>
                  <a:pt x="150570" y="206063"/>
                </a:lnTo>
                <a:lnTo>
                  <a:pt x="100028" y="192309"/>
                </a:lnTo>
                <a:lnTo>
                  <a:pt x="58326" y="175639"/>
                </a:lnTo>
                <a:lnTo>
                  <a:pt x="6938" y="135356"/>
                </a:lnTo>
                <a:lnTo>
                  <a:pt x="0" y="112649"/>
                </a:lnTo>
                <a:close/>
              </a:path>
            </a:pathLst>
          </a:custGeom>
          <a:ln w="9360">
            <a:solidFill>
              <a:srgbClr val="543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38872" y="2438273"/>
            <a:ext cx="683260" cy="226060"/>
          </a:xfrm>
          <a:custGeom>
            <a:avLst/>
            <a:gdLst/>
            <a:ahLst/>
            <a:cxnLst/>
            <a:rect l="l" t="t" r="r" b="b"/>
            <a:pathLst>
              <a:path w="683259" h="226060">
                <a:moveTo>
                  <a:pt x="341502" y="0"/>
                </a:moveTo>
                <a:lnTo>
                  <a:pt x="272681" y="2293"/>
                </a:lnTo>
                <a:lnTo>
                  <a:pt x="208579" y="8872"/>
                </a:lnTo>
                <a:lnTo>
                  <a:pt x="150570" y="19281"/>
                </a:lnTo>
                <a:lnTo>
                  <a:pt x="100028" y="33067"/>
                </a:lnTo>
                <a:lnTo>
                  <a:pt x="58326" y="49776"/>
                </a:lnTo>
                <a:lnTo>
                  <a:pt x="6938" y="90148"/>
                </a:lnTo>
                <a:lnTo>
                  <a:pt x="0" y="112902"/>
                </a:lnTo>
                <a:lnTo>
                  <a:pt x="6938" y="135652"/>
                </a:lnTo>
                <a:lnTo>
                  <a:pt x="58326" y="175989"/>
                </a:lnTo>
                <a:lnTo>
                  <a:pt x="100028" y="192674"/>
                </a:lnTo>
                <a:lnTo>
                  <a:pt x="150570" y="206437"/>
                </a:lnTo>
                <a:lnTo>
                  <a:pt x="208579" y="216826"/>
                </a:lnTo>
                <a:lnTo>
                  <a:pt x="272681" y="223390"/>
                </a:lnTo>
                <a:lnTo>
                  <a:pt x="341502" y="225678"/>
                </a:lnTo>
                <a:lnTo>
                  <a:pt x="410318" y="223390"/>
                </a:lnTo>
                <a:lnTo>
                  <a:pt x="474406" y="216826"/>
                </a:lnTo>
                <a:lnTo>
                  <a:pt x="532395" y="206437"/>
                </a:lnTo>
                <a:lnTo>
                  <a:pt x="582914" y="192674"/>
                </a:lnTo>
                <a:lnTo>
                  <a:pt x="624592" y="175989"/>
                </a:lnTo>
                <a:lnTo>
                  <a:pt x="675945" y="135652"/>
                </a:lnTo>
                <a:lnTo>
                  <a:pt x="682878" y="112902"/>
                </a:lnTo>
                <a:lnTo>
                  <a:pt x="675945" y="90148"/>
                </a:lnTo>
                <a:lnTo>
                  <a:pt x="624592" y="49776"/>
                </a:lnTo>
                <a:lnTo>
                  <a:pt x="582914" y="33067"/>
                </a:lnTo>
                <a:lnTo>
                  <a:pt x="532395" y="19281"/>
                </a:lnTo>
                <a:lnTo>
                  <a:pt x="474406" y="8872"/>
                </a:lnTo>
                <a:lnTo>
                  <a:pt x="410318" y="2293"/>
                </a:lnTo>
                <a:lnTo>
                  <a:pt x="341502" y="0"/>
                </a:lnTo>
                <a:close/>
              </a:path>
            </a:pathLst>
          </a:custGeom>
          <a:solidFill>
            <a:srgbClr val="543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38872" y="2438273"/>
            <a:ext cx="683260" cy="226060"/>
          </a:xfrm>
          <a:custGeom>
            <a:avLst/>
            <a:gdLst/>
            <a:ahLst/>
            <a:cxnLst/>
            <a:rect l="l" t="t" r="r" b="b"/>
            <a:pathLst>
              <a:path w="683259" h="226060">
                <a:moveTo>
                  <a:pt x="0" y="112902"/>
                </a:moveTo>
                <a:lnTo>
                  <a:pt x="26838" y="68955"/>
                </a:lnTo>
                <a:lnTo>
                  <a:pt x="100028" y="33067"/>
                </a:lnTo>
                <a:lnTo>
                  <a:pt x="150570" y="19281"/>
                </a:lnTo>
                <a:lnTo>
                  <a:pt x="208579" y="8872"/>
                </a:lnTo>
                <a:lnTo>
                  <a:pt x="272681" y="2293"/>
                </a:lnTo>
                <a:lnTo>
                  <a:pt x="341502" y="0"/>
                </a:lnTo>
                <a:lnTo>
                  <a:pt x="410318" y="2293"/>
                </a:lnTo>
                <a:lnTo>
                  <a:pt x="474406" y="8872"/>
                </a:lnTo>
                <a:lnTo>
                  <a:pt x="532395" y="19281"/>
                </a:lnTo>
                <a:lnTo>
                  <a:pt x="582914" y="33067"/>
                </a:lnTo>
                <a:lnTo>
                  <a:pt x="624592" y="49776"/>
                </a:lnTo>
                <a:lnTo>
                  <a:pt x="675945" y="90148"/>
                </a:lnTo>
                <a:lnTo>
                  <a:pt x="682878" y="112902"/>
                </a:lnTo>
                <a:lnTo>
                  <a:pt x="675945" y="135652"/>
                </a:lnTo>
                <a:lnTo>
                  <a:pt x="624592" y="175989"/>
                </a:lnTo>
                <a:lnTo>
                  <a:pt x="582914" y="192674"/>
                </a:lnTo>
                <a:lnTo>
                  <a:pt x="532395" y="206437"/>
                </a:lnTo>
                <a:lnTo>
                  <a:pt x="474406" y="216826"/>
                </a:lnTo>
                <a:lnTo>
                  <a:pt x="410318" y="223390"/>
                </a:lnTo>
                <a:lnTo>
                  <a:pt x="341502" y="225678"/>
                </a:lnTo>
                <a:lnTo>
                  <a:pt x="272681" y="223390"/>
                </a:lnTo>
                <a:lnTo>
                  <a:pt x="208579" y="216826"/>
                </a:lnTo>
                <a:lnTo>
                  <a:pt x="150570" y="206437"/>
                </a:lnTo>
                <a:lnTo>
                  <a:pt x="100028" y="192674"/>
                </a:lnTo>
                <a:lnTo>
                  <a:pt x="58326" y="175989"/>
                </a:lnTo>
                <a:lnTo>
                  <a:pt x="6938" y="135652"/>
                </a:lnTo>
                <a:lnTo>
                  <a:pt x="0" y="112902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27848" y="2454148"/>
            <a:ext cx="302260" cy="191135"/>
          </a:xfrm>
          <a:custGeom>
            <a:avLst/>
            <a:gdLst/>
            <a:ahLst/>
            <a:cxnLst/>
            <a:rect l="l" t="t" r="r" b="b"/>
            <a:pathLst>
              <a:path w="302259" h="191135">
                <a:moveTo>
                  <a:pt x="0" y="0"/>
                </a:moveTo>
                <a:lnTo>
                  <a:pt x="301751" y="190753"/>
                </a:lnTo>
              </a:path>
            </a:pathLst>
          </a:custGeom>
          <a:ln w="38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27468" y="2438273"/>
            <a:ext cx="268605" cy="226060"/>
          </a:xfrm>
          <a:custGeom>
            <a:avLst/>
            <a:gdLst/>
            <a:ahLst/>
            <a:cxnLst/>
            <a:rect l="l" t="t" r="r" b="b"/>
            <a:pathLst>
              <a:path w="268604" h="226060">
                <a:moveTo>
                  <a:pt x="268224" y="0"/>
                </a:moveTo>
                <a:lnTo>
                  <a:pt x="0" y="225678"/>
                </a:lnTo>
              </a:path>
            </a:pathLst>
          </a:custGeom>
          <a:ln w="41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22936" y="6428943"/>
            <a:ext cx="1778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Part 2 </a:t>
            </a:r>
            <a:r>
              <a:rPr sz="1200" dirty="0">
                <a:latin typeface="Symbol"/>
                <a:cs typeface="Symbol"/>
              </a:rPr>
              <a:t>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mic Sans MS"/>
                <a:cs typeface="Comic Sans MS"/>
              </a:rPr>
              <a:t>Access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Control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59735" y="6428943"/>
            <a:ext cx="610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Calibri"/>
                <a:cs typeface="Calibri"/>
              </a:rPr>
              <a:t>Mark </a:t>
            </a:r>
            <a:r>
              <a:rPr sz="1200" b="1" i="1" spc="-10" dirty="0">
                <a:latin typeface="Calibri"/>
                <a:cs typeface="Calibri"/>
              </a:rPr>
              <a:t>Stamp’s </a:t>
            </a:r>
            <a:r>
              <a:rPr sz="1200" b="1" i="1" spc="-5" dirty="0">
                <a:latin typeface="Calibri"/>
                <a:cs typeface="Calibri"/>
              </a:rPr>
              <a:t>Information Security: Principles </a:t>
            </a:r>
            <a:r>
              <a:rPr sz="1200" b="1" i="1" dirty="0">
                <a:latin typeface="Calibri"/>
                <a:cs typeface="Calibri"/>
              </a:rPr>
              <a:t>and </a:t>
            </a:r>
            <a:r>
              <a:rPr sz="1200" b="1" i="1" spc="-5" dirty="0">
                <a:latin typeface="Calibri"/>
                <a:cs typeface="Calibri"/>
              </a:rPr>
              <a:t>Practices </a:t>
            </a:r>
            <a:r>
              <a:rPr sz="1200" dirty="0">
                <a:latin typeface="Calibri"/>
                <a:cs typeface="Calibri"/>
              </a:rPr>
              <a:t>by Mark </a:t>
            </a:r>
            <a:r>
              <a:rPr sz="1200" spc="-5" dirty="0">
                <a:latin typeface="Calibri"/>
                <a:cs typeface="Calibri"/>
              </a:rPr>
              <a:t>Stamp/ Deven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Shah.</a:t>
            </a:r>
            <a:endParaRPr sz="1200">
              <a:latin typeface="Calibri"/>
              <a:cs typeface="Calibri"/>
            </a:endParaRPr>
          </a:p>
          <a:p>
            <a:pPr marL="251206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Copyright </a:t>
            </a:r>
            <a:r>
              <a:rPr sz="1200" dirty="0">
                <a:latin typeface="Symbol"/>
                <a:cs typeface="Symbol"/>
              </a:rPr>
              <a:t>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2009 </a:t>
            </a:r>
            <a:r>
              <a:rPr sz="1200" spc="-5" dirty="0">
                <a:latin typeface="Calibri"/>
                <a:cs typeface="Calibri"/>
              </a:rPr>
              <a:t>Wiley </a:t>
            </a:r>
            <a:r>
              <a:rPr sz="1200" dirty="0">
                <a:latin typeface="Calibri"/>
                <a:cs typeface="Calibri"/>
              </a:rPr>
              <a:t>India Pvt. </a:t>
            </a:r>
            <a:r>
              <a:rPr sz="1200" spc="-10" dirty="0">
                <a:latin typeface="Calibri"/>
                <a:cs typeface="Calibri"/>
              </a:rPr>
              <a:t>Ltd.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rights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reserved.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725" y="807161"/>
            <a:ext cx="4404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Personal</a:t>
            </a:r>
            <a:r>
              <a:rPr spc="-100" dirty="0"/>
              <a:t> </a:t>
            </a:r>
            <a:r>
              <a:rPr dirty="0"/>
              <a:t>Firewall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42643"/>
            <a:ext cx="7379970" cy="2285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To </a:t>
            </a:r>
            <a:r>
              <a:rPr sz="3200" spc="-5" dirty="0">
                <a:latin typeface="Comic Sans MS"/>
                <a:cs typeface="Comic Sans MS"/>
              </a:rPr>
              <a:t>protect </a:t>
            </a:r>
            <a:r>
              <a:rPr sz="3200" dirty="0">
                <a:latin typeface="Comic Sans MS"/>
                <a:cs typeface="Comic Sans MS"/>
              </a:rPr>
              <a:t>one user or home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network</a:t>
            </a:r>
            <a:endParaRPr sz="3200">
              <a:latin typeface="Comic Sans MS"/>
              <a:cs typeface="Comic Sans MS"/>
            </a:endParaRPr>
          </a:p>
          <a:p>
            <a:pPr marL="284480" indent="-272415">
              <a:lnSpc>
                <a:spcPct val="100000"/>
              </a:lnSpc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Can </a:t>
            </a:r>
            <a:r>
              <a:rPr sz="3200" spc="-5" dirty="0">
                <a:latin typeface="Comic Sans MS"/>
                <a:cs typeface="Comic Sans MS"/>
              </a:rPr>
              <a:t>use </a:t>
            </a:r>
            <a:r>
              <a:rPr sz="3200" spc="5" dirty="0">
                <a:latin typeface="Comic Sans MS"/>
                <a:cs typeface="Comic Sans MS"/>
              </a:rPr>
              <a:t>any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the</a:t>
            </a:r>
            <a:r>
              <a:rPr sz="3200" dirty="0">
                <a:latin typeface="Comic Sans MS"/>
                <a:cs typeface="Comic Sans MS"/>
              </a:rPr>
              <a:t> methods</a:t>
            </a:r>
            <a:endParaRPr sz="3200">
              <a:latin typeface="Comic Sans MS"/>
              <a:cs typeface="Comic Sans MS"/>
            </a:endParaRPr>
          </a:p>
          <a:p>
            <a:pPr marL="469900" marR="3065145">
              <a:lnSpc>
                <a:spcPct val="100000"/>
              </a:lnSpc>
              <a:spcBef>
                <a:spcPts val="30"/>
              </a:spcBef>
            </a:pPr>
            <a:r>
              <a:rPr sz="2650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Packet </a:t>
            </a:r>
            <a:r>
              <a:rPr sz="2800" spc="-10" dirty="0">
                <a:latin typeface="Comic Sans MS"/>
                <a:cs typeface="Comic Sans MS"/>
              </a:rPr>
              <a:t>filter  </a:t>
            </a:r>
            <a:r>
              <a:rPr sz="2650" spc="-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Stateful packet filter  </a:t>
            </a:r>
            <a:r>
              <a:rPr sz="2650" spc="-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Application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proxy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282" y="807161"/>
            <a:ext cx="2346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Firewalls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4588002"/>
            <a:ext cx="7066280" cy="13087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Firewall must determine </a:t>
            </a:r>
            <a:r>
              <a:rPr sz="2800" spc="-10" dirty="0">
                <a:latin typeface="Comic Sans MS"/>
                <a:cs typeface="Comic Sans MS"/>
              </a:rPr>
              <a:t>what </a:t>
            </a:r>
            <a:r>
              <a:rPr sz="2800" spc="-5" dirty="0">
                <a:latin typeface="Comic Sans MS"/>
                <a:cs typeface="Comic Sans MS"/>
              </a:rPr>
              <a:t>to let in </a:t>
            </a:r>
            <a:r>
              <a:rPr sz="2800" dirty="0">
                <a:latin typeface="Comic Sans MS"/>
                <a:cs typeface="Comic Sans MS"/>
              </a:rPr>
              <a:t>to  </a:t>
            </a:r>
            <a:r>
              <a:rPr sz="2800" spc="-5" dirty="0">
                <a:latin typeface="Comic Sans MS"/>
                <a:cs typeface="Comic Sans MS"/>
              </a:rPr>
              <a:t>internal network and/or </a:t>
            </a:r>
            <a:r>
              <a:rPr sz="2800" spc="-10" dirty="0">
                <a:latin typeface="Comic Sans MS"/>
                <a:cs typeface="Comic Sans MS"/>
              </a:rPr>
              <a:t>what </a:t>
            </a:r>
            <a:r>
              <a:rPr sz="2800" spc="-5" dirty="0">
                <a:latin typeface="Comic Sans MS"/>
                <a:cs typeface="Comic Sans MS"/>
              </a:rPr>
              <a:t>to let</a:t>
            </a:r>
            <a:r>
              <a:rPr sz="2800" spc="1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out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ct val="100000"/>
              </a:lnSpc>
              <a:spcBef>
                <a:spcPts val="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b="1" spc="-5" dirty="0">
                <a:solidFill>
                  <a:srgbClr val="3333CC"/>
                </a:solidFill>
                <a:latin typeface="Comic Sans MS"/>
                <a:cs typeface="Comic Sans MS"/>
              </a:rPr>
              <a:t>Access control </a:t>
            </a:r>
            <a:r>
              <a:rPr sz="2800" spc="-5" dirty="0">
                <a:latin typeface="Comic Sans MS"/>
                <a:cs typeface="Comic Sans MS"/>
              </a:rPr>
              <a:t>for the</a:t>
            </a:r>
            <a:r>
              <a:rPr sz="2800" spc="-36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network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520" y="3694938"/>
            <a:ext cx="1279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Internet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0285" y="3470909"/>
            <a:ext cx="12084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Comic Sans MS"/>
                <a:cs typeface="Comic Sans MS"/>
              </a:rPr>
              <a:t>Inter</a:t>
            </a:r>
            <a:r>
              <a:rPr sz="2400" spc="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al  </a:t>
            </a:r>
            <a:r>
              <a:rPr sz="2400" spc="-5" dirty="0">
                <a:latin typeface="Comic Sans MS"/>
                <a:cs typeface="Comic Sans MS"/>
              </a:rPr>
              <a:t>network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9753" y="3755263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Firewall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5473" y="2744597"/>
            <a:ext cx="838835" cy="152400"/>
          </a:xfrm>
          <a:custGeom>
            <a:avLst/>
            <a:gdLst/>
            <a:ahLst/>
            <a:cxnLst/>
            <a:rect l="l" t="t" r="r" b="b"/>
            <a:pathLst>
              <a:path w="838835" h="152400">
                <a:moveTo>
                  <a:pt x="686138" y="101432"/>
                </a:moveTo>
                <a:lnTo>
                  <a:pt x="686053" y="152273"/>
                </a:lnTo>
                <a:lnTo>
                  <a:pt x="787993" y="101473"/>
                </a:lnTo>
                <a:lnTo>
                  <a:pt x="711453" y="101473"/>
                </a:lnTo>
                <a:lnTo>
                  <a:pt x="686138" y="101432"/>
                </a:lnTo>
                <a:close/>
              </a:path>
              <a:path w="838835" h="152400">
                <a:moveTo>
                  <a:pt x="686223" y="50754"/>
                </a:moveTo>
                <a:lnTo>
                  <a:pt x="686138" y="101432"/>
                </a:lnTo>
                <a:lnTo>
                  <a:pt x="711453" y="101473"/>
                </a:lnTo>
                <a:lnTo>
                  <a:pt x="711580" y="50800"/>
                </a:lnTo>
                <a:lnTo>
                  <a:pt x="686223" y="50754"/>
                </a:lnTo>
                <a:close/>
              </a:path>
              <a:path w="838835" h="152400">
                <a:moveTo>
                  <a:pt x="686307" y="0"/>
                </a:moveTo>
                <a:lnTo>
                  <a:pt x="686223" y="50754"/>
                </a:lnTo>
                <a:lnTo>
                  <a:pt x="711580" y="50800"/>
                </a:lnTo>
                <a:lnTo>
                  <a:pt x="711453" y="101473"/>
                </a:lnTo>
                <a:lnTo>
                  <a:pt x="787993" y="101473"/>
                </a:lnTo>
                <a:lnTo>
                  <a:pt x="838453" y="76326"/>
                </a:lnTo>
                <a:lnTo>
                  <a:pt x="686307" y="0"/>
                </a:lnTo>
                <a:close/>
              </a:path>
              <a:path w="838835" h="152400">
                <a:moveTo>
                  <a:pt x="0" y="49529"/>
                </a:moveTo>
                <a:lnTo>
                  <a:pt x="0" y="100329"/>
                </a:lnTo>
                <a:lnTo>
                  <a:pt x="686138" y="101432"/>
                </a:lnTo>
                <a:lnTo>
                  <a:pt x="686223" y="50754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2727" y="2744597"/>
            <a:ext cx="838200" cy="152400"/>
          </a:xfrm>
          <a:custGeom>
            <a:avLst/>
            <a:gdLst/>
            <a:ahLst/>
            <a:cxnLst/>
            <a:rect l="l" t="t" r="r" b="b"/>
            <a:pathLst>
              <a:path w="838200" h="152400">
                <a:moveTo>
                  <a:pt x="685757" y="101432"/>
                </a:moveTo>
                <a:lnTo>
                  <a:pt x="685673" y="152273"/>
                </a:lnTo>
                <a:lnTo>
                  <a:pt x="787612" y="101473"/>
                </a:lnTo>
                <a:lnTo>
                  <a:pt x="711073" y="101473"/>
                </a:lnTo>
                <a:lnTo>
                  <a:pt x="685757" y="101432"/>
                </a:lnTo>
                <a:close/>
              </a:path>
              <a:path w="838200" h="152400">
                <a:moveTo>
                  <a:pt x="685842" y="50754"/>
                </a:moveTo>
                <a:lnTo>
                  <a:pt x="685757" y="101432"/>
                </a:lnTo>
                <a:lnTo>
                  <a:pt x="711073" y="101473"/>
                </a:lnTo>
                <a:lnTo>
                  <a:pt x="711200" y="50800"/>
                </a:lnTo>
                <a:lnTo>
                  <a:pt x="685842" y="50754"/>
                </a:lnTo>
                <a:close/>
              </a:path>
              <a:path w="838200" h="152400">
                <a:moveTo>
                  <a:pt x="685926" y="0"/>
                </a:moveTo>
                <a:lnTo>
                  <a:pt x="685842" y="50754"/>
                </a:lnTo>
                <a:lnTo>
                  <a:pt x="711200" y="50800"/>
                </a:lnTo>
                <a:lnTo>
                  <a:pt x="711073" y="101473"/>
                </a:lnTo>
                <a:lnTo>
                  <a:pt x="787612" y="101473"/>
                </a:lnTo>
                <a:lnTo>
                  <a:pt x="838073" y="76326"/>
                </a:lnTo>
                <a:lnTo>
                  <a:pt x="685926" y="0"/>
                </a:lnTo>
                <a:close/>
              </a:path>
              <a:path w="838200" h="152400">
                <a:moveTo>
                  <a:pt x="0" y="49529"/>
                </a:moveTo>
                <a:lnTo>
                  <a:pt x="0" y="100329"/>
                </a:lnTo>
                <a:lnTo>
                  <a:pt x="685757" y="101432"/>
                </a:lnTo>
                <a:lnTo>
                  <a:pt x="685842" y="50754"/>
                </a:lnTo>
                <a:lnTo>
                  <a:pt x="0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3097" y="3049397"/>
            <a:ext cx="845185" cy="152400"/>
          </a:xfrm>
          <a:custGeom>
            <a:avLst/>
            <a:gdLst/>
            <a:ahLst/>
            <a:cxnLst/>
            <a:rect l="l" t="t" r="r" b="b"/>
            <a:pathLst>
              <a:path w="845185" h="152400">
                <a:moveTo>
                  <a:pt x="152146" y="0"/>
                </a:moveTo>
                <a:lnTo>
                  <a:pt x="0" y="76453"/>
                </a:lnTo>
                <a:lnTo>
                  <a:pt x="152526" y="152273"/>
                </a:lnTo>
                <a:lnTo>
                  <a:pt x="152400" y="101600"/>
                </a:lnTo>
                <a:lnTo>
                  <a:pt x="127000" y="101600"/>
                </a:lnTo>
                <a:lnTo>
                  <a:pt x="126873" y="50800"/>
                </a:lnTo>
                <a:lnTo>
                  <a:pt x="152272" y="50746"/>
                </a:lnTo>
                <a:lnTo>
                  <a:pt x="152146" y="0"/>
                </a:lnTo>
                <a:close/>
              </a:path>
              <a:path w="845185" h="152400">
                <a:moveTo>
                  <a:pt x="152272" y="50746"/>
                </a:moveTo>
                <a:lnTo>
                  <a:pt x="126873" y="50800"/>
                </a:lnTo>
                <a:lnTo>
                  <a:pt x="127000" y="101600"/>
                </a:lnTo>
                <a:lnTo>
                  <a:pt x="152400" y="101546"/>
                </a:lnTo>
                <a:lnTo>
                  <a:pt x="152272" y="50746"/>
                </a:lnTo>
                <a:close/>
              </a:path>
              <a:path w="845185" h="152400">
                <a:moveTo>
                  <a:pt x="152400" y="101546"/>
                </a:moveTo>
                <a:lnTo>
                  <a:pt x="127000" y="101600"/>
                </a:lnTo>
                <a:lnTo>
                  <a:pt x="152400" y="101600"/>
                </a:lnTo>
                <a:close/>
              </a:path>
              <a:path w="845185" h="152400">
                <a:moveTo>
                  <a:pt x="844550" y="49275"/>
                </a:moveTo>
                <a:lnTo>
                  <a:pt x="152272" y="50746"/>
                </a:lnTo>
                <a:lnTo>
                  <a:pt x="152400" y="101546"/>
                </a:lnTo>
                <a:lnTo>
                  <a:pt x="844676" y="100075"/>
                </a:lnTo>
                <a:lnTo>
                  <a:pt x="844550" y="49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6225" y="3049397"/>
            <a:ext cx="845185" cy="152400"/>
          </a:xfrm>
          <a:custGeom>
            <a:avLst/>
            <a:gdLst/>
            <a:ahLst/>
            <a:cxnLst/>
            <a:rect l="l" t="t" r="r" b="b"/>
            <a:pathLst>
              <a:path w="845185" h="152400">
                <a:moveTo>
                  <a:pt x="152145" y="0"/>
                </a:moveTo>
                <a:lnTo>
                  <a:pt x="0" y="76453"/>
                </a:lnTo>
                <a:lnTo>
                  <a:pt x="152526" y="152273"/>
                </a:lnTo>
                <a:lnTo>
                  <a:pt x="152400" y="101600"/>
                </a:lnTo>
                <a:lnTo>
                  <a:pt x="127000" y="101600"/>
                </a:lnTo>
                <a:lnTo>
                  <a:pt x="126873" y="50800"/>
                </a:lnTo>
                <a:lnTo>
                  <a:pt x="152272" y="50746"/>
                </a:lnTo>
                <a:lnTo>
                  <a:pt x="152145" y="0"/>
                </a:lnTo>
                <a:close/>
              </a:path>
              <a:path w="845185" h="152400">
                <a:moveTo>
                  <a:pt x="152272" y="50746"/>
                </a:moveTo>
                <a:lnTo>
                  <a:pt x="126873" y="50800"/>
                </a:lnTo>
                <a:lnTo>
                  <a:pt x="127000" y="101600"/>
                </a:lnTo>
                <a:lnTo>
                  <a:pt x="152400" y="101546"/>
                </a:lnTo>
                <a:lnTo>
                  <a:pt x="152272" y="50746"/>
                </a:lnTo>
                <a:close/>
              </a:path>
              <a:path w="845185" h="152400">
                <a:moveTo>
                  <a:pt x="152400" y="101546"/>
                </a:moveTo>
                <a:lnTo>
                  <a:pt x="127000" y="101600"/>
                </a:lnTo>
                <a:lnTo>
                  <a:pt x="152400" y="101600"/>
                </a:lnTo>
                <a:close/>
              </a:path>
              <a:path w="845185" h="152400">
                <a:moveTo>
                  <a:pt x="844550" y="49275"/>
                </a:moveTo>
                <a:lnTo>
                  <a:pt x="152272" y="50746"/>
                </a:lnTo>
                <a:lnTo>
                  <a:pt x="152400" y="101546"/>
                </a:lnTo>
                <a:lnTo>
                  <a:pt x="844676" y="100075"/>
                </a:lnTo>
                <a:lnTo>
                  <a:pt x="844550" y="49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2527" y="1981073"/>
            <a:ext cx="1531747" cy="1727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0" y="2362301"/>
            <a:ext cx="1447927" cy="1190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9400" y="2338565"/>
            <a:ext cx="1600200" cy="1090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9076" y="655065"/>
            <a:ext cx="5625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Firewall as</a:t>
            </a:r>
            <a:r>
              <a:rPr spc="-95" dirty="0"/>
              <a:t> </a:t>
            </a:r>
            <a:r>
              <a:rPr spc="-5" dirty="0"/>
              <a:t>Secretary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94814"/>
            <a:ext cx="7377430" cy="3563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A </a:t>
            </a:r>
            <a:r>
              <a:rPr sz="2800" spc="-10" dirty="0">
                <a:latin typeface="Comic Sans MS"/>
                <a:cs typeface="Comic Sans MS"/>
              </a:rPr>
              <a:t>firewall </a:t>
            </a:r>
            <a:r>
              <a:rPr sz="2800" spc="-5" dirty="0">
                <a:latin typeface="Comic Sans MS"/>
                <a:cs typeface="Comic Sans MS"/>
              </a:rPr>
              <a:t>is like a</a:t>
            </a:r>
            <a:r>
              <a:rPr sz="2800" spc="70" dirty="0">
                <a:latin typeface="Comic Sans MS"/>
                <a:cs typeface="Comic Sans MS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Comic Sans MS"/>
                <a:cs typeface="Comic Sans MS"/>
              </a:rPr>
              <a:t>secretary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ct val="10000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To </a:t>
            </a:r>
            <a:r>
              <a:rPr sz="2800" dirty="0">
                <a:latin typeface="Comic Sans MS"/>
                <a:cs typeface="Comic Sans MS"/>
              </a:rPr>
              <a:t>meet </a:t>
            </a:r>
            <a:r>
              <a:rPr sz="2800" spc="-10" dirty="0">
                <a:latin typeface="Comic Sans MS"/>
                <a:cs typeface="Comic Sans MS"/>
              </a:rPr>
              <a:t>with </a:t>
            </a:r>
            <a:r>
              <a:rPr sz="2800" spc="-5" dirty="0">
                <a:latin typeface="Comic Sans MS"/>
                <a:cs typeface="Comic Sans MS"/>
              </a:rPr>
              <a:t>an</a:t>
            </a:r>
            <a:r>
              <a:rPr sz="2800" spc="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executive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First </a:t>
            </a:r>
            <a:r>
              <a:rPr sz="2400" spc="-5" dirty="0">
                <a:latin typeface="Comic Sans MS"/>
                <a:cs typeface="Comic Sans MS"/>
              </a:rPr>
              <a:t>contact the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secretary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Secretary </a:t>
            </a:r>
            <a:r>
              <a:rPr sz="2400" spc="-5" dirty="0">
                <a:latin typeface="Comic Sans MS"/>
                <a:cs typeface="Comic Sans MS"/>
              </a:rPr>
              <a:t>decides if </a:t>
            </a:r>
            <a:r>
              <a:rPr sz="2400" dirty="0">
                <a:latin typeface="Comic Sans MS"/>
                <a:cs typeface="Comic Sans MS"/>
              </a:rPr>
              <a:t>meeting </a:t>
            </a:r>
            <a:r>
              <a:rPr sz="2400" spc="-5" dirty="0">
                <a:latin typeface="Comic Sans MS"/>
                <a:cs typeface="Comic Sans MS"/>
              </a:rPr>
              <a:t>is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reasonable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5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Secretary </a:t>
            </a:r>
            <a:r>
              <a:rPr sz="2400" spc="-5" dirty="0">
                <a:latin typeface="Comic Sans MS"/>
                <a:cs typeface="Comic Sans MS"/>
              </a:rPr>
              <a:t>filters </a:t>
            </a:r>
            <a:r>
              <a:rPr sz="2400" dirty="0">
                <a:latin typeface="Comic Sans MS"/>
                <a:cs typeface="Comic Sans MS"/>
              </a:rPr>
              <a:t>out many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requests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4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You want to </a:t>
            </a:r>
            <a:r>
              <a:rPr sz="2800" dirty="0">
                <a:latin typeface="Comic Sans MS"/>
                <a:cs typeface="Comic Sans MS"/>
              </a:rPr>
              <a:t>meet chair </a:t>
            </a:r>
            <a:r>
              <a:rPr sz="2800" spc="-5" dirty="0">
                <a:latin typeface="Comic Sans MS"/>
                <a:cs typeface="Comic Sans MS"/>
              </a:rPr>
              <a:t>of CS</a:t>
            </a:r>
            <a:r>
              <a:rPr sz="2800" spc="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department?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ts val="2870"/>
              </a:lnSpc>
              <a:spcBef>
                <a:spcPts val="1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Secretary </a:t>
            </a:r>
            <a:r>
              <a:rPr sz="2400" spc="-5" dirty="0">
                <a:latin typeface="Comic Sans MS"/>
                <a:cs typeface="Comic Sans MS"/>
              </a:rPr>
              <a:t>does </a:t>
            </a:r>
            <a:r>
              <a:rPr sz="2400" dirty="0">
                <a:latin typeface="Comic Sans MS"/>
                <a:cs typeface="Comic Sans MS"/>
              </a:rPr>
              <a:t>some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filtering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You want to meet President of</a:t>
            </a:r>
            <a:r>
              <a:rPr sz="2800" spc="10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US?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Secretary </a:t>
            </a:r>
            <a:r>
              <a:rPr sz="2400" spc="-5" dirty="0">
                <a:latin typeface="Comic Sans MS"/>
                <a:cs typeface="Comic Sans MS"/>
              </a:rPr>
              <a:t>does </a:t>
            </a:r>
            <a:r>
              <a:rPr sz="2400" dirty="0">
                <a:latin typeface="Comic Sans MS"/>
                <a:cs typeface="Comic Sans MS"/>
              </a:rPr>
              <a:t>lots of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filtering!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804" y="807161"/>
            <a:ext cx="540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Firewall</a:t>
            </a:r>
            <a:r>
              <a:rPr spc="-80" dirty="0"/>
              <a:t> </a:t>
            </a:r>
            <a:r>
              <a:rPr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42643"/>
            <a:ext cx="7559040" cy="2651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Types of firewalls</a:t>
            </a:r>
            <a:endParaRPr sz="3200">
              <a:latin typeface="Comic Sans MS"/>
              <a:cs typeface="Comic Sans MS"/>
            </a:endParaRPr>
          </a:p>
          <a:p>
            <a:pPr marL="469900" marR="5080">
              <a:lnSpc>
                <a:spcPct val="100000"/>
              </a:lnSpc>
              <a:spcBef>
                <a:spcPts val="25"/>
              </a:spcBef>
            </a:pPr>
            <a:r>
              <a:rPr sz="2650" spc="-5" dirty="0">
                <a:solidFill>
                  <a:srgbClr val="3333CC"/>
                </a:solidFill>
                <a:latin typeface="Comic Sans MS"/>
                <a:cs typeface="Comic Sans MS"/>
              </a:rPr>
              <a:t>o</a:t>
            </a:r>
            <a:r>
              <a:rPr sz="2800" b="1" spc="-5" dirty="0">
                <a:solidFill>
                  <a:srgbClr val="3333CC"/>
                </a:solidFill>
                <a:latin typeface="Comic Sans MS"/>
                <a:cs typeface="Comic Sans MS"/>
              </a:rPr>
              <a:t>Packet </a:t>
            </a:r>
            <a:r>
              <a:rPr sz="2800" b="1" spc="-10" dirty="0">
                <a:solidFill>
                  <a:srgbClr val="3333CC"/>
                </a:solidFill>
                <a:latin typeface="Comic Sans MS"/>
                <a:cs typeface="Comic Sans MS"/>
              </a:rPr>
              <a:t>filter </a:t>
            </a:r>
            <a:r>
              <a:rPr sz="2800" spc="-5" dirty="0">
                <a:latin typeface="Symbol"/>
                <a:cs typeface="Symbol"/>
              </a:rPr>
              <a:t>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works at network layer  </a:t>
            </a:r>
            <a:r>
              <a:rPr sz="2650" dirty="0">
                <a:solidFill>
                  <a:srgbClr val="3333CC"/>
                </a:solidFill>
                <a:latin typeface="Comic Sans MS"/>
                <a:cs typeface="Comic Sans MS"/>
              </a:rPr>
              <a:t>o</a:t>
            </a:r>
            <a:r>
              <a:rPr sz="2800" b="1" dirty="0">
                <a:solidFill>
                  <a:srgbClr val="3333CC"/>
                </a:solidFill>
                <a:latin typeface="Comic Sans MS"/>
                <a:cs typeface="Comic Sans MS"/>
              </a:rPr>
              <a:t>Stateful packet </a:t>
            </a:r>
            <a:r>
              <a:rPr sz="2800" b="1" spc="-5" dirty="0">
                <a:solidFill>
                  <a:srgbClr val="3333CC"/>
                </a:solidFill>
                <a:latin typeface="Comic Sans MS"/>
                <a:cs typeface="Comic Sans MS"/>
              </a:rPr>
              <a:t>filter </a:t>
            </a:r>
            <a:r>
              <a:rPr sz="2800" spc="-5" dirty="0">
                <a:latin typeface="Symbol"/>
                <a:cs typeface="Symbol"/>
              </a:rPr>
              <a:t>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transport</a:t>
            </a:r>
            <a:r>
              <a:rPr sz="2800" spc="-26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layer  </a:t>
            </a:r>
            <a:r>
              <a:rPr sz="2650" spc="-5" dirty="0">
                <a:solidFill>
                  <a:srgbClr val="3333CC"/>
                </a:solidFill>
                <a:latin typeface="Comic Sans MS"/>
                <a:cs typeface="Comic Sans MS"/>
              </a:rPr>
              <a:t>o</a:t>
            </a:r>
            <a:r>
              <a:rPr sz="2800" b="1" spc="-5" dirty="0">
                <a:solidFill>
                  <a:srgbClr val="3333CC"/>
                </a:solidFill>
                <a:latin typeface="Comic Sans MS"/>
                <a:cs typeface="Comic Sans MS"/>
              </a:rPr>
              <a:t>Application </a:t>
            </a:r>
            <a:r>
              <a:rPr sz="2800" b="1" dirty="0">
                <a:solidFill>
                  <a:srgbClr val="3333CC"/>
                </a:solidFill>
                <a:latin typeface="Comic Sans MS"/>
                <a:cs typeface="Comic Sans MS"/>
              </a:rPr>
              <a:t>proxy </a:t>
            </a:r>
            <a:r>
              <a:rPr sz="2800" spc="-5" dirty="0">
                <a:latin typeface="Symbol"/>
                <a:cs typeface="Symbol"/>
              </a:rPr>
              <a:t>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application layer  </a:t>
            </a:r>
            <a:r>
              <a:rPr sz="2650" spc="-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Personal </a:t>
            </a:r>
            <a:r>
              <a:rPr sz="2800" spc="-10" dirty="0">
                <a:latin typeface="Comic Sans MS"/>
                <a:cs typeface="Comic Sans MS"/>
              </a:rPr>
              <a:t>firewall </a:t>
            </a:r>
            <a:r>
              <a:rPr sz="2800" spc="-5" dirty="0">
                <a:latin typeface="Symbol"/>
                <a:cs typeface="Symbol"/>
              </a:rPr>
              <a:t>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for </a:t>
            </a:r>
            <a:r>
              <a:rPr sz="2800" spc="-5" dirty="0">
                <a:latin typeface="Comic Sans MS"/>
                <a:cs typeface="Comic Sans MS"/>
              </a:rPr>
              <a:t>single </a:t>
            </a:r>
            <a:r>
              <a:rPr sz="2800" spc="-10" dirty="0">
                <a:latin typeface="Comic Sans MS"/>
                <a:cs typeface="Comic Sans MS"/>
              </a:rPr>
              <a:t>user, </a:t>
            </a:r>
            <a:r>
              <a:rPr sz="2800" dirty="0">
                <a:latin typeface="Comic Sans MS"/>
                <a:cs typeface="Comic Sans MS"/>
              </a:rPr>
              <a:t>home  </a:t>
            </a:r>
            <a:r>
              <a:rPr sz="2800" spc="-5" dirty="0">
                <a:latin typeface="Comic Sans MS"/>
                <a:cs typeface="Comic Sans MS"/>
              </a:rPr>
              <a:t>network,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etc.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357" y="807161"/>
            <a:ext cx="3419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Packet</a:t>
            </a:r>
            <a:r>
              <a:rPr spc="-80" dirty="0"/>
              <a:t> </a:t>
            </a:r>
            <a:r>
              <a:rPr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47214"/>
            <a:ext cx="4668520" cy="307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Operates at network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layer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ct val="10000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Can </a:t>
            </a:r>
            <a:r>
              <a:rPr sz="2800" spc="-10" dirty="0">
                <a:latin typeface="Comic Sans MS"/>
                <a:cs typeface="Comic Sans MS"/>
              </a:rPr>
              <a:t>filters based</a:t>
            </a:r>
            <a:r>
              <a:rPr sz="2800" spc="7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on</a:t>
            </a:r>
            <a:endParaRPr sz="2800">
              <a:latin typeface="Comic Sans MS"/>
              <a:cs typeface="Comic Sans MS"/>
            </a:endParaRPr>
          </a:p>
          <a:p>
            <a:pPr marL="469900" marR="774700">
              <a:lnSpc>
                <a:spcPct val="100000"/>
              </a:lnSpc>
              <a:spcBef>
                <a:spcPts val="1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Source </a:t>
            </a:r>
            <a:r>
              <a:rPr sz="2400" spc="-5" dirty="0">
                <a:latin typeface="Comic Sans MS"/>
                <a:cs typeface="Comic Sans MS"/>
              </a:rPr>
              <a:t>IP </a:t>
            </a:r>
            <a:r>
              <a:rPr sz="2400" dirty="0">
                <a:latin typeface="Comic Sans MS"/>
                <a:cs typeface="Comic Sans MS"/>
              </a:rPr>
              <a:t>address  </a:t>
            </a: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Destination </a:t>
            </a:r>
            <a:r>
              <a:rPr sz="2400" spc="-5" dirty="0">
                <a:latin typeface="Comic Sans MS"/>
                <a:cs typeface="Comic Sans MS"/>
              </a:rPr>
              <a:t>IP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address  </a:t>
            </a: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Source Port  </a:t>
            </a: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Destination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Port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Flag </a:t>
            </a:r>
            <a:r>
              <a:rPr sz="2400" spc="-5" dirty="0">
                <a:latin typeface="Comic Sans MS"/>
                <a:cs typeface="Comic Sans MS"/>
              </a:rPr>
              <a:t>bits </a:t>
            </a:r>
            <a:r>
              <a:rPr sz="2400" spc="-10" dirty="0">
                <a:latin typeface="Comic Sans MS"/>
                <a:cs typeface="Comic Sans MS"/>
              </a:rPr>
              <a:t>(</a:t>
            </a:r>
            <a:r>
              <a:rPr sz="2400" spc="-10" dirty="0">
                <a:latin typeface="Times New Roman"/>
                <a:cs typeface="Times New Roman"/>
              </a:rPr>
              <a:t>SYN</a:t>
            </a:r>
            <a:r>
              <a:rPr sz="2400" spc="-10" dirty="0">
                <a:latin typeface="Comic Sans MS"/>
                <a:cs typeface="Comic Sans MS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ACK</a:t>
            </a:r>
            <a:r>
              <a:rPr sz="2400" spc="-5" dirty="0">
                <a:latin typeface="Comic Sans MS"/>
                <a:cs typeface="Comic Sans MS"/>
              </a:rPr>
              <a:t>,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etc.)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Egress or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ingress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6977" y="1917826"/>
            <a:ext cx="1892300" cy="3530600"/>
          </a:xfrm>
          <a:custGeom>
            <a:avLst/>
            <a:gdLst/>
            <a:ahLst/>
            <a:cxnLst/>
            <a:rect l="l" t="t" r="r" b="b"/>
            <a:pathLst>
              <a:path w="1892300" h="3530600">
                <a:moveTo>
                  <a:pt x="0" y="3530473"/>
                </a:moveTo>
                <a:lnTo>
                  <a:pt x="1892173" y="3530473"/>
                </a:lnTo>
                <a:lnTo>
                  <a:pt x="1892173" y="0"/>
                </a:lnTo>
                <a:lnTo>
                  <a:pt x="0" y="0"/>
                </a:lnTo>
                <a:lnTo>
                  <a:pt x="0" y="353047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6977" y="1917826"/>
            <a:ext cx="1892300" cy="3530600"/>
          </a:xfrm>
          <a:custGeom>
            <a:avLst/>
            <a:gdLst/>
            <a:ahLst/>
            <a:cxnLst/>
            <a:rect l="l" t="t" r="r" b="b"/>
            <a:pathLst>
              <a:path w="1892300" h="3530600">
                <a:moveTo>
                  <a:pt x="0" y="3530473"/>
                </a:moveTo>
                <a:lnTo>
                  <a:pt x="1892173" y="3530473"/>
                </a:lnTo>
                <a:lnTo>
                  <a:pt x="1892173" y="0"/>
                </a:lnTo>
                <a:lnTo>
                  <a:pt x="0" y="0"/>
                </a:lnTo>
                <a:lnTo>
                  <a:pt x="0" y="3530473"/>
                </a:lnTo>
                <a:close/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3222" y="2031745"/>
            <a:ext cx="1889760" cy="3528060"/>
          </a:xfrm>
          <a:custGeom>
            <a:avLst/>
            <a:gdLst/>
            <a:ahLst/>
            <a:cxnLst/>
            <a:rect l="l" t="t" r="r" b="b"/>
            <a:pathLst>
              <a:path w="1889759" h="3528060">
                <a:moveTo>
                  <a:pt x="0" y="3527679"/>
                </a:moveTo>
                <a:lnTo>
                  <a:pt x="1889252" y="3527679"/>
                </a:lnTo>
                <a:lnTo>
                  <a:pt x="1889252" y="0"/>
                </a:lnTo>
                <a:lnTo>
                  <a:pt x="0" y="0"/>
                </a:lnTo>
                <a:lnTo>
                  <a:pt x="0" y="3527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3222" y="2031745"/>
            <a:ext cx="1889760" cy="3528060"/>
          </a:xfrm>
          <a:custGeom>
            <a:avLst/>
            <a:gdLst/>
            <a:ahLst/>
            <a:cxnLst/>
            <a:rect l="l" t="t" r="r" b="b"/>
            <a:pathLst>
              <a:path w="1889759" h="3528060">
                <a:moveTo>
                  <a:pt x="0" y="3527679"/>
                </a:moveTo>
                <a:lnTo>
                  <a:pt x="1889252" y="3527679"/>
                </a:lnTo>
                <a:lnTo>
                  <a:pt x="1889252" y="0"/>
                </a:lnTo>
                <a:lnTo>
                  <a:pt x="0" y="0"/>
                </a:lnTo>
                <a:lnTo>
                  <a:pt x="0" y="3527679"/>
                </a:lnTo>
                <a:close/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64143" y="2155697"/>
            <a:ext cx="199453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1B1B1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379095" marR="403860" algn="ctr">
              <a:lnSpc>
                <a:spcPct val="175000"/>
              </a:lnSpc>
            </a:pPr>
            <a:r>
              <a:rPr sz="2400" dirty="0">
                <a:solidFill>
                  <a:srgbClr val="B1B1B1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B1B1B1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B1B1B1"/>
                </a:solidFill>
                <a:latin typeface="Arial"/>
                <a:cs typeface="Arial"/>
              </a:rPr>
              <a:t>ans</a:t>
            </a:r>
            <a:r>
              <a:rPr sz="2400" spc="-10" dirty="0">
                <a:solidFill>
                  <a:srgbClr val="B1B1B1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B1B1B1"/>
                </a:solidFill>
                <a:latin typeface="Arial"/>
                <a:cs typeface="Arial"/>
              </a:rPr>
              <a:t>ort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network  </a:t>
            </a:r>
            <a:r>
              <a:rPr sz="2400" spc="-10" dirty="0">
                <a:latin typeface="Arial"/>
                <a:cs typeface="Arial"/>
              </a:rPr>
              <a:t>link  </a:t>
            </a:r>
            <a:r>
              <a:rPr sz="2400" spc="-5" dirty="0">
                <a:latin typeface="Arial"/>
                <a:cs typeface="Arial"/>
              </a:rPr>
              <a:t>physical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77127" y="2724150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127" y="3429000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127" y="4140327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7127" y="4851400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357" y="807161"/>
            <a:ext cx="3419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Packet</a:t>
            </a:r>
            <a:r>
              <a:rPr spc="-80" dirty="0"/>
              <a:t> </a:t>
            </a:r>
            <a:r>
              <a:rPr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42643"/>
            <a:ext cx="5247640" cy="31322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Advantage</a:t>
            </a:r>
          </a:p>
          <a:p>
            <a:pPr marL="469900">
              <a:lnSpc>
                <a:spcPts val="3345"/>
              </a:lnSpc>
              <a:spcBef>
                <a:spcPts val="25"/>
              </a:spcBef>
            </a:pPr>
            <a:r>
              <a:rPr sz="2650" dirty="0" err="1">
                <a:latin typeface="Comic Sans MS"/>
                <a:cs typeface="Comic Sans MS"/>
              </a:rPr>
              <a:t>o</a:t>
            </a:r>
            <a:r>
              <a:rPr sz="2800" dirty="0" err="1">
                <a:latin typeface="Comic Sans MS"/>
                <a:cs typeface="Comic Sans MS"/>
              </a:rPr>
              <a:t>Speed</a:t>
            </a:r>
            <a:endParaRPr lang="en-US" sz="2800" dirty="0">
              <a:latin typeface="Comic Sans MS"/>
              <a:cs typeface="Comic Sans MS"/>
            </a:endParaRPr>
          </a:p>
          <a:p>
            <a:pPr marL="927100" indent="-457200">
              <a:lnSpc>
                <a:spcPts val="3345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Comic Sans MS"/>
                <a:cs typeface="Comic Sans MS"/>
              </a:rPr>
              <a:t>Less complicated</a:t>
            </a:r>
            <a:endParaRPr sz="2800" dirty="0">
              <a:latin typeface="Comic Sans MS"/>
              <a:cs typeface="Comic Sans MS"/>
            </a:endParaRPr>
          </a:p>
          <a:p>
            <a:pPr marL="284480" indent="-272415">
              <a:lnSpc>
                <a:spcPts val="3825"/>
              </a:lnSpc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Disadvantages</a:t>
            </a: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2650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No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state</a:t>
            </a:r>
            <a:endParaRPr sz="28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650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Cannot </a:t>
            </a:r>
            <a:r>
              <a:rPr sz="2800" spc="-5" dirty="0">
                <a:latin typeface="Comic Sans MS"/>
                <a:cs typeface="Comic Sans MS"/>
              </a:rPr>
              <a:t>see TCP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connections</a:t>
            </a:r>
            <a:endParaRPr sz="28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650" spc="-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Blind to application</a:t>
            </a:r>
            <a:r>
              <a:rPr sz="2800" spc="5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data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5577" y="1765426"/>
            <a:ext cx="1892300" cy="3530600"/>
          </a:xfrm>
          <a:custGeom>
            <a:avLst/>
            <a:gdLst/>
            <a:ahLst/>
            <a:cxnLst/>
            <a:rect l="l" t="t" r="r" b="b"/>
            <a:pathLst>
              <a:path w="1892300" h="3530600">
                <a:moveTo>
                  <a:pt x="0" y="3530473"/>
                </a:moveTo>
                <a:lnTo>
                  <a:pt x="1892173" y="3530473"/>
                </a:lnTo>
                <a:lnTo>
                  <a:pt x="1892173" y="0"/>
                </a:lnTo>
                <a:lnTo>
                  <a:pt x="0" y="0"/>
                </a:lnTo>
                <a:lnTo>
                  <a:pt x="0" y="353047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5577" y="1765426"/>
            <a:ext cx="1892300" cy="3530600"/>
          </a:xfrm>
          <a:custGeom>
            <a:avLst/>
            <a:gdLst/>
            <a:ahLst/>
            <a:cxnLst/>
            <a:rect l="l" t="t" r="r" b="b"/>
            <a:pathLst>
              <a:path w="1892300" h="3530600">
                <a:moveTo>
                  <a:pt x="0" y="3530473"/>
                </a:moveTo>
                <a:lnTo>
                  <a:pt x="1892173" y="3530473"/>
                </a:lnTo>
                <a:lnTo>
                  <a:pt x="1892173" y="0"/>
                </a:lnTo>
                <a:lnTo>
                  <a:pt x="0" y="0"/>
                </a:lnTo>
                <a:lnTo>
                  <a:pt x="0" y="3530473"/>
                </a:lnTo>
                <a:close/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1822" y="1879473"/>
            <a:ext cx="1889760" cy="3528060"/>
          </a:xfrm>
          <a:custGeom>
            <a:avLst/>
            <a:gdLst/>
            <a:ahLst/>
            <a:cxnLst/>
            <a:rect l="l" t="t" r="r" b="b"/>
            <a:pathLst>
              <a:path w="1889759" h="3528060">
                <a:moveTo>
                  <a:pt x="0" y="3527679"/>
                </a:moveTo>
                <a:lnTo>
                  <a:pt x="1889252" y="3527679"/>
                </a:lnTo>
                <a:lnTo>
                  <a:pt x="1889252" y="0"/>
                </a:lnTo>
                <a:lnTo>
                  <a:pt x="0" y="0"/>
                </a:lnTo>
                <a:lnTo>
                  <a:pt x="0" y="3527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1822" y="1879473"/>
            <a:ext cx="1889760" cy="3528060"/>
          </a:xfrm>
          <a:custGeom>
            <a:avLst/>
            <a:gdLst/>
            <a:ahLst/>
            <a:cxnLst/>
            <a:rect l="l" t="t" r="r" b="b"/>
            <a:pathLst>
              <a:path w="1889759" h="3528060">
                <a:moveTo>
                  <a:pt x="0" y="3527679"/>
                </a:moveTo>
                <a:lnTo>
                  <a:pt x="1889252" y="3527679"/>
                </a:lnTo>
                <a:lnTo>
                  <a:pt x="1889252" y="0"/>
                </a:lnTo>
                <a:lnTo>
                  <a:pt x="0" y="0"/>
                </a:lnTo>
                <a:lnTo>
                  <a:pt x="0" y="3527679"/>
                </a:lnTo>
                <a:close/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92743" y="2003247"/>
            <a:ext cx="199453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1B1B1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379095" marR="403860" algn="ctr">
              <a:lnSpc>
                <a:spcPct val="175000"/>
              </a:lnSpc>
            </a:pPr>
            <a:r>
              <a:rPr sz="2400" dirty="0">
                <a:solidFill>
                  <a:srgbClr val="B1B1B1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B1B1B1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B1B1B1"/>
                </a:solidFill>
                <a:latin typeface="Arial"/>
                <a:cs typeface="Arial"/>
              </a:rPr>
              <a:t>ans</a:t>
            </a:r>
            <a:r>
              <a:rPr sz="2400" spc="-10" dirty="0">
                <a:solidFill>
                  <a:srgbClr val="B1B1B1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B1B1B1"/>
                </a:solidFill>
                <a:latin typeface="Arial"/>
                <a:cs typeface="Arial"/>
              </a:rPr>
              <a:t>ort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network  </a:t>
            </a:r>
            <a:r>
              <a:rPr sz="2400" spc="-10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  <a:p>
            <a:pPr marR="23495" algn="ctr">
              <a:lnSpc>
                <a:spcPct val="100000"/>
              </a:lnSpc>
              <a:spcBef>
                <a:spcPts val="2165"/>
              </a:spcBef>
            </a:pPr>
            <a:r>
              <a:rPr sz="2400" spc="-5" dirty="0">
                <a:latin typeface="Arial"/>
                <a:cs typeface="Arial"/>
              </a:rPr>
              <a:t>physical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05727" y="2571876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5727" y="3276727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5727" y="3987672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5727" y="4699127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775" y="0"/>
                </a:lnTo>
              </a:path>
            </a:pathLst>
          </a:custGeom>
          <a:ln w="3815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357" y="350265"/>
            <a:ext cx="3418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</a:t>
            </a:r>
            <a:r>
              <a:rPr spc="-85" dirty="0"/>
              <a:t> </a:t>
            </a:r>
            <a:r>
              <a:rPr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66215"/>
            <a:ext cx="7362825" cy="819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Configured via Access Control Lists</a:t>
            </a:r>
            <a:r>
              <a:rPr sz="2800" spc="10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(ACLs)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Different meaning of ACL </a:t>
            </a:r>
            <a:r>
              <a:rPr sz="2400" spc="-5" dirty="0">
                <a:latin typeface="Comic Sans MS"/>
                <a:cs typeface="Comic Sans MS"/>
              </a:rPr>
              <a:t>than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previously</a:t>
            </a:r>
            <a:endParaRPr sz="24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250" y="3270377"/>
          <a:ext cx="8686164" cy="167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90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Allow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Inside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Outside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Any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80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HTTP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Any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Allow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Outside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Inside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80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&gt;</a:t>
                      </a:r>
                      <a:r>
                        <a:rPr sz="2000" spc="-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1023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HTTP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ACK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05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Deny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All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All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All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All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All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All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8216" y="2842006"/>
            <a:ext cx="801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mic Sans MS"/>
                <a:cs typeface="Comic Sans MS"/>
              </a:rPr>
              <a:t>Act</a:t>
            </a:r>
            <a:r>
              <a:rPr sz="2000" b="1" spc="5" dirty="0">
                <a:latin typeface="Comic Sans MS"/>
                <a:cs typeface="Comic Sans MS"/>
              </a:rPr>
              <a:t>i</a:t>
            </a:r>
            <a:r>
              <a:rPr sz="2000" b="1" dirty="0">
                <a:latin typeface="Comic Sans MS"/>
                <a:cs typeface="Comic Sans MS"/>
              </a:rPr>
              <a:t>on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3770" y="2537206"/>
            <a:ext cx="8636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marR="5080" indent="-28194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mic Sans MS"/>
                <a:cs typeface="Comic Sans MS"/>
              </a:rPr>
              <a:t>So</a:t>
            </a:r>
            <a:r>
              <a:rPr sz="2000" b="1" spc="5" dirty="0">
                <a:latin typeface="Comic Sans MS"/>
                <a:cs typeface="Comic Sans MS"/>
              </a:rPr>
              <a:t>u</a:t>
            </a:r>
            <a:r>
              <a:rPr sz="2000" b="1" spc="-5" dirty="0">
                <a:latin typeface="Comic Sans MS"/>
                <a:cs typeface="Comic Sans MS"/>
              </a:rPr>
              <a:t>rce  IP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3536" y="2537206"/>
            <a:ext cx="194881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5"/>
              </a:spcBef>
              <a:tabLst>
                <a:tab pos="1097280" algn="l"/>
                <a:tab pos="1260475" algn="l"/>
              </a:tabLst>
            </a:pPr>
            <a:r>
              <a:rPr sz="2000" b="1" dirty="0">
                <a:latin typeface="Comic Sans MS"/>
                <a:cs typeface="Comic Sans MS"/>
              </a:rPr>
              <a:t>Dest	</a:t>
            </a:r>
            <a:r>
              <a:rPr sz="2000" b="1" spc="-5" dirty="0">
                <a:latin typeface="Comic Sans MS"/>
                <a:cs typeface="Comic Sans MS"/>
              </a:rPr>
              <a:t>So</a:t>
            </a:r>
            <a:r>
              <a:rPr sz="2000" b="1" spc="5" dirty="0">
                <a:latin typeface="Comic Sans MS"/>
                <a:cs typeface="Comic Sans MS"/>
              </a:rPr>
              <a:t>u</a:t>
            </a:r>
            <a:r>
              <a:rPr sz="2000" b="1" spc="-5" dirty="0">
                <a:latin typeface="Comic Sans MS"/>
                <a:cs typeface="Comic Sans MS"/>
              </a:rPr>
              <a:t>rce  IP		</a:t>
            </a:r>
            <a:r>
              <a:rPr sz="2000" b="1" dirty="0">
                <a:latin typeface="Comic Sans MS"/>
                <a:cs typeface="Comic Sans MS"/>
              </a:rPr>
              <a:t>Port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4717" y="2537206"/>
            <a:ext cx="5962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mic Sans MS"/>
                <a:cs typeface="Comic Sans MS"/>
              </a:rPr>
              <a:t>Dest  Port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7726" y="2842006"/>
            <a:ext cx="1006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mic Sans MS"/>
                <a:cs typeface="Comic Sans MS"/>
              </a:rPr>
              <a:t>Proto</a:t>
            </a:r>
            <a:r>
              <a:rPr sz="2000" b="1" spc="5" dirty="0">
                <a:latin typeface="Comic Sans MS"/>
                <a:cs typeface="Comic Sans MS"/>
              </a:rPr>
              <a:t>c</a:t>
            </a:r>
            <a:r>
              <a:rPr sz="2000" b="1" dirty="0">
                <a:latin typeface="Comic Sans MS"/>
                <a:cs typeface="Comic Sans MS"/>
              </a:rPr>
              <a:t>ol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320" y="5155768"/>
            <a:ext cx="7468870" cy="83946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45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10" dirty="0">
                <a:latin typeface="Comic Sans MS"/>
                <a:cs typeface="Comic Sans MS"/>
              </a:rPr>
              <a:t>Intention </a:t>
            </a:r>
            <a:r>
              <a:rPr sz="2800" spc="-5" dirty="0">
                <a:latin typeface="Comic Sans MS"/>
                <a:cs typeface="Comic Sans MS"/>
              </a:rPr>
              <a:t>is to </a:t>
            </a:r>
            <a:r>
              <a:rPr sz="2800" spc="-10" dirty="0">
                <a:latin typeface="Comic Sans MS"/>
                <a:cs typeface="Comic Sans MS"/>
              </a:rPr>
              <a:t>restrict incoming </a:t>
            </a:r>
            <a:r>
              <a:rPr sz="2800" spc="-5" dirty="0">
                <a:latin typeface="Comic Sans MS"/>
                <a:cs typeface="Comic Sans MS"/>
              </a:rPr>
              <a:t>packets </a:t>
            </a:r>
            <a:r>
              <a:rPr sz="2800" spc="-10" dirty="0">
                <a:latin typeface="Comic Sans MS"/>
                <a:cs typeface="Comic Sans MS"/>
              </a:rPr>
              <a:t>to  </a:t>
            </a:r>
            <a:r>
              <a:rPr sz="2800" spc="-5" dirty="0">
                <a:latin typeface="Comic Sans MS"/>
                <a:cs typeface="Comic Sans MS"/>
              </a:rPr>
              <a:t>Web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responses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1518" y="2498801"/>
            <a:ext cx="5270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mic Sans MS"/>
                <a:cs typeface="Comic Sans MS"/>
              </a:rPr>
              <a:t>Flag</a:t>
            </a:r>
            <a:endParaRPr sz="2000">
              <a:latin typeface="Comic Sans MS"/>
              <a:cs typeface="Comic Sans MS"/>
            </a:endParaRPr>
          </a:p>
          <a:p>
            <a:pPr marL="24765">
              <a:lnSpc>
                <a:spcPct val="100000"/>
              </a:lnSpc>
            </a:pPr>
            <a:r>
              <a:rPr sz="2000" b="1" spc="-5" dirty="0">
                <a:latin typeface="Comic Sans MS"/>
                <a:cs typeface="Comic Sans MS"/>
              </a:rPr>
              <a:t>Bits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577" y="769365"/>
            <a:ext cx="37039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TCP </a:t>
            </a:r>
            <a:r>
              <a:rPr spc="-5" dirty="0"/>
              <a:t>ACK</a:t>
            </a:r>
            <a:r>
              <a:rPr spc="-110" dirty="0"/>
              <a:t> </a:t>
            </a:r>
            <a:r>
              <a:rPr spc="-5" dirty="0"/>
              <a:t>Scan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44167"/>
            <a:ext cx="7505065" cy="295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Attacker sends packet </a:t>
            </a:r>
            <a:r>
              <a:rPr sz="2800" spc="-10" dirty="0">
                <a:latin typeface="Comic Sans MS"/>
                <a:cs typeface="Comic Sans MS"/>
              </a:rPr>
              <a:t>with ACK bit</a:t>
            </a:r>
            <a:r>
              <a:rPr sz="2800" spc="1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set,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b="1" spc="-5" dirty="0">
                <a:solidFill>
                  <a:srgbClr val="3333CC"/>
                </a:solidFill>
                <a:latin typeface="Comic Sans MS"/>
                <a:cs typeface="Comic Sans MS"/>
              </a:rPr>
              <a:t>without </a:t>
            </a:r>
            <a:r>
              <a:rPr sz="2800" spc="-5" dirty="0">
                <a:latin typeface="Comic Sans MS"/>
                <a:cs typeface="Comic Sans MS"/>
              </a:rPr>
              <a:t>prior </a:t>
            </a:r>
            <a:r>
              <a:rPr sz="2800" spc="-10" dirty="0">
                <a:latin typeface="Comic Sans MS"/>
                <a:cs typeface="Comic Sans MS"/>
              </a:rPr>
              <a:t>3-way</a:t>
            </a:r>
            <a:r>
              <a:rPr sz="2800" spc="-3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handshake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ct val="10000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Violates TCP/IP</a:t>
            </a:r>
            <a:r>
              <a:rPr sz="2800" spc="6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protocol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ct val="10000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10" dirty="0">
                <a:latin typeface="Comic Sans MS"/>
                <a:cs typeface="Comic Sans MS"/>
              </a:rPr>
              <a:t>ACK </a:t>
            </a:r>
            <a:r>
              <a:rPr sz="2800" spc="-5" dirty="0">
                <a:latin typeface="Comic Sans MS"/>
                <a:cs typeface="Comic Sans MS"/>
              </a:rPr>
              <a:t>packet pass thru packet filter</a:t>
            </a:r>
            <a:r>
              <a:rPr sz="2800" spc="11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firewall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ts val="2870"/>
              </a:lnSpc>
              <a:spcBef>
                <a:spcPts val="1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Appears </a:t>
            </a:r>
            <a:r>
              <a:rPr sz="2400" spc="-5" dirty="0">
                <a:latin typeface="Comic Sans MS"/>
                <a:cs typeface="Comic Sans MS"/>
              </a:rPr>
              <a:t>to </a:t>
            </a:r>
            <a:r>
              <a:rPr sz="2400" dirty="0">
                <a:latin typeface="Comic Sans MS"/>
                <a:cs typeface="Comic Sans MS"/>
              </a:rPr>
              <a:t>be part of an ongoing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connection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10" dirty="0">
                <a:latin typeface="Comic Sans MS"/>
                <a:cs typeface="Comic Sans MS"/>
              </a:rPr>
              <a:t>RST </a:t>
            </a:r>
            <a:r>
              <a:rPr sz="2800" spc="-5" dirty="0">
                <a:latin typeface="Comic Sans MS"/>
                <a:cs typeface="Comic Sans MS"/>
              </a:rPr>
              <a:t>sent by recipient of such</a:t>
            </a:r>
            <a:r>
              <a:rPr sz="2800" spc="1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packet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ct val="100000"/>
              </a:lnSpc>
              <a:spcBef>
                <a:spcPts val="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Attacker scans </a:t>
            </a:r>
            <a:r>
              <a:rPr sz="2800" spc="-10" dirty="0">
                <a:latin typeface="Comic Sans MS"/>
                <a:cs typeface="Comic Sans MS"/>
              </a:rPr>
              <a:t>for </a:t>
            </a:r>
            <a:r>
              <a:rPr sz="2800" dirty="0">
                <a:latin typeface="Comic Sans MS"/>
                <a:cs typeface="Comic Sans MS"/>
              </a:rPr>
              <a:t>open </a:t>
            </a:r>
            <a:r>
              <a:rPr sz="2800" spc="-5" dirty="0">
                <a:latin typeface="Comic Sans MS"/>
                <a:cs typeface="Comic Sans MS"/>
              </a:rPr>
              <a:t>ports thru</a:t>
            </a:r>
            <a:r>
              <a:rPr sz="2800" spc="114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firewall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577" y="807161"/>
            <a:ext cx="3705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TCP </a:t>
            </a:r>
            <a:r>
              <a:rPr dirty="0"/>
              <a:t>ACK</a:t>
            </a:r>
            <a:r>
              <a:rPr spc="-85" dirty="0"/>
              <a:t> </a:t>
            </a:r>
            <a:r>
              <a:rPr spc="-5" dirty="0"/>
              <a:t>Scan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5497" y="3947286"/>
            <a:ext cx="8147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ck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t  Filter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254" y="3843909"/>
            <a:ext cx="735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Trudy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4685" y="3834206"/>
            <a:ext cx="105410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Internal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mic Sans MS"/>
                <a:cs typeface="Comic Sans MS"/>
              </a:rPr>
              <a:t>Network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9474" y="2355976"/>
            <a:ext cx="2667000" cy="152400"/>
          </a:xfrm>
          <a:custGeom>
            <a:avLst/>
            <a:gdLst/>
            <a:ahLst/>
            <a:cxnLst/>
            <a:rect l="l" t="t" r="r" b="b"/>
            <a:pathLst>
              <a:path w="2667000" h="152400">
                <a:moveTo>
                  <a:pt x="2514642" y="101456"/>
                </a:moveTo>
                <a:lnTo>
                  <a:pt x="2514600" y="152273"/>
                </a:lnTo>
                <a:lnTo>
                  <a:pt x="2616284" y="101473"/>
                </a:lnTo>
                <a:lnTo>
                  <a:pt x="2514642" y="101456"/>
                </a:lnTo>
                <a:close/>
              </a:path>
              <a:path w="2667000" h="152400">
                <a:moveTo>
                  <a:pt x="2514684" y="50656"/>
                </a:moveTo>
                <a:lnTo>
                  <a:pt x="2514642" y="101456"/>
                </a:lnTo>
                <a:lnTo>
                  <a:pt x="2540000" y="101473"/>
                </a:lnTo>
                <a:lnTo>
                  <a:pt x="2540000" y="50673"/>
                </a:lnTo>
                <a:lnTo>
                  <a:pt x="2514684" y="50656"/>
                </a:lnTo>
                <a:close/>
              </a:path>
              <a:path w="2667000" h="152400">
                <a:moveTo>
                  <a:pt x="2514727" y="0"/>
                </a:moveTo>
                <a:lnTo>
                  <a:pt x="2514684" y="50656"/>
                </a:lnTo>
                <a:lnTo>
                  <a:pt x="2540000" y="50673"/>
                </a:lnTo>
                <a:lnTo>
                  <a:pt x="2540000" y="101473"/>
                </a:lnTo>
                <a:lnTo>
                  <a:pt x="2616284" y="101473"/>
                </a:lnTo>
                <a:lnTo>
                  <a:pt x="2666873" y="76200"/>
                </a:lnTo>
                <a:lnTo>
                  <a:pt x="2514727" y="0"/>
                </a:lnTo>
                <a:close/>
              </a:path>
              <a:path w="2667000" h="152400">
                <a:moveTo>
                  <a:pt x="0" y="49022"/>
                </a:moveTo>
                <a:lnTo>
                  <a:pt x="0" y="99822"/>
                </a:lnTo>
                <a:lnTo>
                  <a:pt x="2514642" y="101456"/>
                </a:lnTo>
                <a:lnTo>
                  <a:pt x="2514684" y="50656"/>
                </a:lnTo>
                <a:lnTo>
                  <a:pt x="0" y="49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9474" y="2813176"/>
            <a:ext cx="2667000" cy="152400"/>
          </a:xfrm>
          <a:custGeom>
            <a:avLst/>
            <a:gdLst/>
            <a:ahLst/>
            <a:cxnLst/>
            <a:rect l="l" t="t" r="r" b="b"/>
            <a:pathLst>
              <a:path w="2667000" h="152400">
                <a:moveTo>
                  <a:pt x="2514642" y="101456"/>
                </a:moveTo>
                <a:lnTo>
                  <a:pt x="2514600" y="152273"/>
                </a:lnTo>
                <a:lnTo>
                  <a:pt x="2616284" y="101473"/>
                </a:lnTo>
                <a:lnTo>
                  <a:pt x="2514642" y="101456"/>
                </a:lnTo>
                <a:close/>
              </a:path>
              <a:path w="2667000" h="152400">
                <a:moveTo>
                  <a:pt x="2514684" y="50656"/>
                </a:moveTo>
                <a:lnTo>
                  <a:pt x="2514642" y="101456"/>
                </a:lnTo>
                <a:lnTo>
                  <a:pt x="2540000" y="101473"/>
                </a:lnTo>
                <a:lnTo>
                  <a:pt x="2540000" y="50673"/>
                </a:lnTo>
                <a:lnTo>
                  <a:pt x="2514684" y="50656"/>
                </a:lnTo>
                <a:close/>
              </a:path>
              <a:path w="2667000" h="152400">
                <a:moveTo>
                  <a:pt x="2514727" y="0"/>
                </a:moveTo>
                <a:lnTo>
                  <a:pt x="2514684" y="50656"/>
                </a:lnTo>
                <a:lnTo>
                  <a:pt x="2540000" y="50673"/>
                </a:lnTo>
                <a:lnTo>
                  <a:pt x="2540000" y="101473"/>
                </a:lnTo>
                <a:lnTo>
                  <a:pt x="2616284" y="101473"/>
                </a:lnTo>
                <a:lnTo>
                  <a:pt x="2666873" y="76200"/>
                </a:lnTo>
                <a:lnTo>
                  <a:pt x="2514727" y="0"/>
                </a:lnTo>
                <a:close/>
              </a:path>
              <a:path w="2667000" h="152400">
                <a:moveTo>
                  <a:pt x="0" y="49022"/>
                </a:moveTo>
                <a:lnTo>
                  <a:pt x="0" y="99822"/>
                </a:lnTo>
                <a:lnTo>
                  <a:pt x="2514642" y="101456"/>
                </a:lnTo>
                <a:lnTo>
                  <a:pt x="2514684" y="50656"/>
                </a:lnTo>
                <a:lnTo>
                  <a:pt x="0" y="49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7347" y="3314319"/>
            <a:ext cx="6233160" cy="152400"/>
          </a:xfrm>
          <a:custGeom>
            <a:avLst/>
            <a:gdLst/>
            <a:ahLst/>
            <a:cxnLst/>
            <a:rect l="l" t="t" r="r" b="b"/>
            <a:pathLst>
              <a:path w="6233159" h="152400">
                <a:moveTo>
                  <a:pt x="6080378" y="101535"/>
                </a:moveTo>
                <a:lnTo>
                  <a:pt x="6080252" y="152272"/>
                </a:lnTo>
                <a:lnTo>
                  <a:pt x="6182363" y="101600"/>
                </a:lnTo>
                <a:lnTo>
                  <a:pt x="6105779" y="101600"/>
                </a:lnTo>
                <a:lnTo>
                  <a:pt x="6080378" y="101535"/>
                </a:lnTo>
                <a:close/>
              </a:path>
              <a:path w="6233159" h="152400">
                <a:moveTo>
                  <a:pt x="6080506" y="50735"/>
                </a:moveTo>
                <a:lnTo>
                  <a:pt x="6080378" y="101535"/>
                </a:lnTo>
                <a:lnTo>
                  <a:pt x="6105779" y="101600"/>
                </a:lnTo>
                <a:lnTo>
                  <a:pt x="6105906" y="50800"/>
                </a:lnTo>
                <a:lnTo>
                  <a:pt x="6080506" y="50735"/>
                </a:lnTo>
                <a:close/>
              </a:path>
              <a:path w="6233159" h="152400">
                <a:moveTo>
                  <a:pt x="6080633" y="0"/>
                </a:moveTo>
                <a:lnTo>
                  <a:pt x="6080506" y="50735"/>
                </a:lnTo>
                <a:lnTo>
                  <a:pt x="6105906" y="50800"/>
                </a:lnTo>
                <a:lnTo>
                  <a:pt x="6105779" y="101600"/>
                </a:lnTo>
                <a:lnTo>
                  <a:pt x="6182363" y="101600"/>
                </a:lnTo>
                <a:lnTo>
                  <a:pt x="6232779" y="76580"/>
                </a:lnTo>
                <a:lnTo>
                  <a:pt x="6080633" y="0"/>
                </a:lnTo>
                <a:close/>
              </a:path>
              <a:path w="6233159" h="152400">
                <a:moveTo>
                  <a:pt x="126" y="35305"/>
                </a:moveTo>
                <a:lnTo>
                  <a:pt x="0" y="86105"/>
                </a:lnTo>
                <a:lnTo>
                  <a:pt x="6080378" y="101535"/>
                </a:lnTo>
                <a:lnTo>
                  <a:pt x="6080506" y="50735"/>
                </a:lnTo>
                <a:lnTo>
                  <a:pt x="126" y="35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9069" y="2043176"/>
            <a:ext cx="21450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ACK dest </a:t>
            </a:r>
            <a:r>
              <a:rPr sz="1800" dirty="0">
                <a:latin typeface="Comic Sans MS"/>
                <a:cs typeface="Comic Sans MS"/>
              </a:rPr>
              <a:t>port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1207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Comic Sans MS"/>
                <a:cs typeface="Comic Sans MS"/>
              </a:rPr>
              <a:t>ACK dest </a:t>
            </a:r>
            <a:r>
              <a:rPr sz="1800" dirty="0">
                <a:latin typeface="Comic Sans MS"/>
                <a:cs typeface="Comic Sans MS"/>
              </a:rPr>
              <a:t>port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1208</a:t>
            </a:r>
            <a:endParaRPr sz="1800">
              <a:latin typeface="Comic Sans MS"/>
              <a:cs typeface="Comic Sans MS"/>
            </a:endParaRPr>
          </a:p>
          <a:p>
            <a:pPr marL="20320">
              <a:lnSpc>
                <a:spcPct val="100000"/>
              </a:lnSpc>
              <a:spcBef>
                <a:spcPts val="1680"/>
              </a:spcBef>
            </a:pPr>
            <a:r>
              <a:rPr sz="1800" spc="-5" dirty="0">
                <a:latin typeface="Comic Sans MS"/>
                <a:cs typeface="Comic Sans MS"/>
              </a:rPr>
              <a:t>ACK dest </a:t>
            </a:r>
            <a:r>
              <a:rPr sz="1800" dirty="0">
                <a:latin typeface="Comic Sans MS"/>
                <a:cs typeface="Comic Sans MS"/>
              </a:rPr>
              <a:t>port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1209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8297" y="3697351"/>
            <a:ext cx="6254750" cy="152400"/>
          </a:xfrm>
          <a:custGeom>
            <a:avLst/>
            <a:gdLst/>
            <a:ahLst/>
            <a:cxnLst/>
            <a:rect l="l" t="t" r="r" b="b"/>
            <a:pathLst>
              <a:path w="6254750" h="152400">
                <a:moveTo>
                  <a:pt x="152273" y="0"/>
                </a:moveTo>
                <a:lnTo>
                  <a:pt x="0" y="76200"/>
                </a:lnTo>
                <a:lnTo>
                  <a:pt x="152400" y="152273"/>
                </a:lnTo>
                <a:lnTo>
                  <a:pt x="152357" y="101473"/>
                </a:lnTo>
                <a:lnTo>
                  <a:pt x="127000" y="101473"/>
                </a:lnTo>
                <a:lnTo>
                  <a:pt x="127000" y="50800"/>
                </a:lnTo>
                <a:lnTo>
                  <a:pt x="152315" y="50794"/>
                </a:lnTo>
                <a:lnTo>
                  <a:pt x="152273" y="0"/>
                </a:lnTo>
                <a:close/>
              </a:path>
              <a:path w="6254750" h="152400">
                <a:moveTo>
                  <a:pt x="152315" y="50794"/>
                </a:moveTo>
                <a:lnTo>
                  <a:pt x="127000" y="50800"/>
                </a:lnTo>
                <a:lnTo>
                  <a:pt x="127000" y="101473"/>
                </a:lnTo>
                <a:lnTo>
                  <a:pt x="152357" y="101467"/>
                </a:lnTo>
                <a:lnTo>
                  <a:pt x="152315" y="50794"/>
                </a:lnTo>
                <a:close/>
              </a:path>
              <a:path w="6254750" h="152400">
                <a:moveTo>
                  <a:pt x="152357" y="101467"/>
                </a:moveTo>
                <a:lnTo>
                  <a:pt x="127000" y="101473"/>
                </a:lnTo>
                <a:lnTo>
                  <a:pt x="152357" y="101473"/>
                </a:lnTo>
                <a:close/>
              </a:path>
              <a:path w="6254750" h="152400">
                <a:moveTo>
                  <a:pt x="6254750" y="49403"/>
                </a:moveTo>
                <a:lnTo>
                  <a:pt x="152315" y="50794"/>
                </a:lnTo>
                <a:lnTo>
                  <a:pt x="152357" y="101467"/>
                </a:lnTo>
                <a:lnTo>
                  <a:pt x="6254750" y="100075"/>
                </a:lnTo>
                <a:lnTo>
                  <a:pt x="6254750" y="49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42482" y="3804284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RST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81028" y="2666906"/>
            <a:ext cx="191135" cy="379730"/>
          </a:xfrm>
          <a:custGeom>
            <a:avLst/>
            <a:gdLst/>
            <a:ahLst/>
            <a:cxnLst/>
            <a:rect l="l" t="t" r="r" b="b"/>
            <a:pathLst>
              <a:path w="191135" h="379730">
                <a:moveTo>
                  <a:pt x="702" y="0"/>
                </a:moveTo>
                <a:lnTo>
                  <a:pt x="702" y="32701"/>
                </a:lnTo>
                <a:lnTo>
                  <a:pt x="8877" y="32934"/>
                </a:lnTo>
                <a:lnTo>
                  <a:pt x="16819" y="33637"/>
                </a:lnTo>
                <a:lnTo>
                  <a:pt x="54893" y="42279"/>
                </a:lnTo>
                <a:lnTo>
                  <a:pt x="88761" y="59796"/>
                </a:lnTo>
                <a:lnTo>
                  <a:pt x="121932" y="90629"/>
                </a:lnTo>
                <a:lnTo>
                  <a:pt x="145290" y="129871"/>
                </a:lnTo>
                <a:lnTo>
                  <a:pt x="155800" y="167477"/>
                </a:lnTo>
                <a:lnTo>
                  <a:pt x="157668" y="191534"/>
                </a:lnTo>
                <a:lnTo>
                  <a:pt x="157435" y="199711"/>
                </a:lnTo>
                <a:lnTo>
                  <a:pt x="150661" y="238718"/>
                </a:lnTo>
                <a:lnTo>
                  <a:pt x="134777" y="273754"/>
                </a:lnTo>
                <a:lnTo>
                  <a:pt x="106048" y="308791"/>
                </a:lnTo>
                <a:lnTo>
                  <a:pt x="68441" y="334484"/>
                </a:lnTo>
                <a:lnTo>
                  <a:pt x="31767" y="346865"/>
                </a:lnTo>
                <a:lnTo>
                  <a:pt x="0" y="350135"/>
                </a:lnTo>
                <a:lnTo>
                  <a:pt x="0" y="379332"/>
                </a:lnTo>
                <a:lnTo>
                  <a:pt x="38309" y="375595"/>
                </a:lnTo>
                <a:lnTo>
                  <a:pt x="82455" y="360880"/>
                </a:lnTo>
                <a:lnTo>
                  <a:pt x="121229" y="336588"/>
                </a:lnTo>
                <a:lnTo>
                  <a:pt x="152764" y="303887"/>
                </a:lnTo>
                <a:lnTo>
                  <a:pt x="175655" y="264412"/>
                </a:lnTo>
                <a:lnTo>
                  <a:pt x="188736" y="219565"/>
                </a:lnTo>
                <a:lnTo>
                  <a:pt x="190838" y="190601"/>
                </a:lnTo>
                <a:lnTo>
                  <a:pt x="190604" y="180791"/>
                </a:lnTo>
                <a:lnTo>
                  <a:pt x="184765" y="142952"/>
                </a:lnTo>
                <a:lnTo>
                  <a:pt x="167946" y="99739"/>
                </a:lnTo>
                <a:lnTo>
                  <a:pt x="141319" y="62601"/>
                </a:lnTo>
                <a:lnTo>
                  <a:pt x="106981" y="32701"/>
                </a:lnTo>
                <a:lnTo>
                  <a:pt x="66105" y="11679"/>
                </a:lnTo>
                <a:lnTo>
                  <a:pt x="20089" y="935"/>
                </a:lnTo>
                <a:lnTo>
                  <a:pt x="10512" y="235"/>
                </a:lnTo>
                <a:lnTo>
                  <a:pt x="7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127" y="2666906"/>
            <a:ext cx="191770" cy="379730"/>
          </a:xfrm>
          <a:custGeom>
            <a:avLst/>
            <a:gdLst/>
            <a:ahLst/>
            <a:cxnLst/>
            <a:rect l="l" t="t" r="r" b="b"/>
            <a:pathLst>
              <a:path w="191770" h="379730">
                <a:moveTo>
                  <a:pt x="190604" y="0"/>
                </a:moveTo>
                <a:lnTo>
                  <a:pt x="152062" y="3973"/>
                </a:lnTo>
                <a:lnTo>
                  <a:pt x="107916" y="18920"/>
                </a:lnTo>
                <a:lnTo>
                  <a:pt x="69374" y="43680"/>
                </a:lnTo>
                <a:lnTo>
                  <a:pt x="37839" y="76615"/>
                </a:lnTo>
                <a:lnTo>
                  <a:pt x="14949" y="116555"/>
                </a:lnTo>
                <a:lnTo>
                  <a:pt x="2102" y="161637"/>
                </a:lnTo>
                <a:lnTo>
                  <a:pt x="0" y="190601"/>
                </a:lnTo>
                <a:lnTo>
                  <a:pt x="233" y="200412"/>
                </a:lnTo>
                <a:lnTo>
                  <a:pt x="8642" y="247127"/>
                </a:lnTo>
                <a:lnTo>
                  <a:pt x="27796" y="288937"/>
                </a:lnTo>
                <a:lnTo>
                  <a:pt x="56058" y="324441"/>
                </a:lnTo>
                <a:lnTo>
                  <a:pt x="92265" y="352236"/>
                </a:lnTo>
                <a:lnTo>
                  <a:pt x="134542" y="370924"/>
                </a:lnTo>
                <a:lnTo>
                  <a:pt x="181494" y="379099"/>
                </a:lnTo>
                <a:lnTo>
                  <a:pt x="191304" y="379332"/>
                </a:lnTo>
                <a:lnTo>
                  <a:pt x="191536" y="350135"/>
                </a:lnTo>
                <a:lnTo>
                  <a:pt x="183362" y="349902"/>
                </a:lnTo>
                <a:lnTo>
                  <a:pt x="175420" y="349201"/>
                </a:lnTo>
                <a:lnTo>
                  <a:pt x="137113" y="340559"/>
                </a:lnTo>
                <a:lnTo>
                  <a:pt x="103010" y="323040"/>
                </a:lnTo>
                <a:lnTo>
                  <a:pt x="69374" y="292207"/>
                </a:lnTo>
                <a:lnTo>
                  <a:pt x="45548" y="253200"/>
                </a:lnTo>
                <a:lnTo>
                  <a:pt x="35038" y="215594"/>
                </a:lnTo>
                <a:lnTo>
                  <a:pt x="33168" y="191534"/>
                </a:lnTo>
                <a:lnTo>
                  <a:pt x="33403" y="183360"/>
                </a:lnTo>
                <a:lnTo>
                  <a:pt x="40177" y="144353"/>
                </a:lnTo>
                <a:lnTo>
                  <a:pt x="55826" y="109314"/>
                </a:lnTo>
                <a:lnTo>
                  <a:pt x="79184" y="79184"/>
                </a:lnTo>
                <a:lnTo>
                  <a:pt x="115390" y="51855"/>
                </a:lnTo>
                <a:lnTo>
                  <a:pt x="151127" y="37608"/>
                </a:lnTo>
                <a:lnTo>
                  <a:pt x="190604" y="32701"/>
                </a:lnTo>
                <a:lnTo>
                  <a:pt x="1906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1056" y="2691666"/>
            <a:ext cx="205104" cy="323850"/>
          </a:xfrm>
          <a:custGeom>
            <a:avLst/>
            <a:gdLst/>
            <a:ahLst/>
            <a:cxnLst/>
            <a:rect l="l" t="t" r="r" b="b"/>
            <a:pathLst>
              <a:path w="205104" h="323850">
                <a:moveTo>
                  <a:pt x="28029" y="0"/>
                </a:moveTo>
                <a:lnTo>
                  <a:pt x="0" y="16118"/>
                </a:lnTo>
                <a:lnTo>
                  <a:pt x="176820" y="323505"/>
                </a:lnTo>
                <a:lnTo>
                  <a:pt x="204852" y="307390"/>
                </a:lnTo>
                <a:lnTo>
                  <a:pt x="280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81028" y="2209706"/>
            <a:ext cx="191135" cy="379730"/>
          </a:xfrm>
          <a:custGeom>
            <a:avLst/>
            <a:gdLst/>
            <a:ahLst/>
            <a:cxnLst/>
            <a:rect l="l" t="t" r="r" b="b"/>
            <a:pathLst>
              <a:path w="191135" h="379730">
                <a:moveTo>
                  <a:pt x="702" y="0"/>
                </a:moveTo>
                <a:lnTo>
                  <a:pt x="702" y="32701"/>
                </a:lnTo>
                <a:lnTo>
                  <a:pt x="8877" y="32934"/>
                </a:lnTo>
                <a:lnTo>
                  <a:pt x="16819" y="33637"/>
                </a:lnTo>
                <a:lnTo>
                  <a:pt x="54893" y="42279"/>
                </a:lnTo>
                <a:lnTo>
                  <a:pt x="88761" y="59796"/>
                </a:lnTo>
                <a:lnTo>
                  <a:pt x="121932" y="90629"/>
                </a:lnTo>
                <a:lnTo>
                  <a:pt x="145290" y="129871"/>
                </a:lnTo>
                <a:lnTo>
                  <a:pt x="155800" y="167477"/>
                </a:lnTo>
                <a:lnTo>
                  <a:pt x="157668" y="191534"/>
                </a:lnTo>
                <a:lnTo>
                  <a:pt x="157435" y="199711"/>
                </a:lnTo>
                <a:lnTo>
                  <a:pt x="150661" y="238718"/>
                </a:lnTo>
                <a:lnTo>
                  <a:pt x="134777" y="273754"/>
                </a:lnTo>
                <a:lnTo>
                  <a:pt x="106048" y="308791"/>
                </a:lnTo>
                <a:lnTo>
                  <a:pt x="68441" y="334484"/>
                </a:lnTo>
                <a:lnTo>
                  <a:pt x="31767" y="346865"/>
                </a:lnTo>
                <a:lnTo>
                  <a:pt x="0" y="350135"/>
                </a:lnTo>
                <a:lnTo>
                  <a:pt x="0" y="379332"/>
                </a:lnTo>
                <a:lnTo>
                  <a:pt x="38309" y="375595"/>
                </a:lnTo>
                <a:lnTo>
                  <a:pt x="82455" y="360880"/>
                </a:lnTo>
                <a:lnTo>
                  <a:pt x="121229" y="336588"/>
                </a:lnTo>
                <a:lnTo>
                  <a:pt x="152764" y="303887"/>
                </a:lnTo>
                <a:lnTo>
                  <a:pt x="175655" y="264412"/>
                </a:lnTo>
                <a:lnTo>
                  <a:pt x="188736" y="219565"/>
                </a:lnTo>
                <a:lnTo>
                  <a:pt x="190838" y="190601"/>
                </a:lnTo>
                <a:lnTo>
                  <a:pt x="190604" y="180791"/>
                </a:lnTo>
                <a:lnTo>
                  <a:pt x="184765" y="142952"/>
                </a:lnTo>
                <a:lnTo>
                  <a:pt x="167946" y="99739"/>
                </a:lnTo>
                <a:lnTo>
                  <a:pt x="141319" y="62601"/>
                </a:lnTo>
                <a:lnTo>
                  <a:pt x="106981" y="32701"/>
                </a:lnTo>
                <a:lnTo>
                  <a:pt x="66105" y="11679"/>
                </a:lnTo>
                <a:lnTo>
                  <a:pt x="20089" y="935"/>
                </a:lnTo>
                <a:lnTo>
                  <a:pt x="10512" y="235"/>
                </a:lnTo>
                <a:lnTo>
                  <a:pt x="7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127" y="2209706"/>
            <a:ext cx="191770" cy="379730"/>
          </a:xfrm>
          <a:custGeom>
            <a:avLst/>
            <a:gdLst/>
            <a:ahLst/>
            <a:cxnLst/>
            <a:rect l="l" t="t" r="r" b="b"/>
            <a:pathLst>
              <a:path w="191770" h="379730">
                <a:moveTo>
                  <a:pt x="190604" y="0"/>
                </a:moveTo>
                <a:lnTo>
                  <a:pt x="152062" y="3973"/>
                </a:lnTo>
                <a:lnTo>
                  <a:pt x="107916" y="18920"/>
                </a:lnTo>
                <a:lnTo>
                  <a:pt x="69374" y="43680"/>
                </a:lnTo>
                <a:lnTo>
                  <a:pt x="37839" y="76615"/>
                </a:lnTo>
                <a:lnTo>
                  <a:pt x="14949" y="116555"/>
                </a:lnTo>
                <a:lnTo>
                  <a:pt x="2102" y="161637"/>
                </a:lnTo>
                <a:lnTo>
                  <a:pt x="0" y="190601"/>
                </a:lnTo>
                <a:lnTo>
                  <a:pt x="233" y="200412"/>
                </a:lnTo>
                <a:lnTo>
                  <a:pt x="8642" y="247127"/>
                </a:lnTo>
                <a:lnTo>
                  <a:pt x="27796" y="288937"/>
                </a:lnTo>
                <a:lnTo>
                  <a:pt x="56058" y="324441"/>
                </a:lnTo>
                <a:lnTo>
                  <a:pt x="92265" y="352236"/>
                </a:lnTo>
                <a:lnTo>
                  <a:pt x="134542" y="370924"/>
                </a:lnTo>
                <a:lnTo>
                  <a:pt x="181494" y="379099"/>
                </a:lnTo>
                <a:lnTo>
                  <a:pt x="191304" y="379332"/>
                </a:lnTo>
                <a:lnTo>
                  <a:pt x="191536" y="350135"/>
                </a:lnTo>
                <a:lnTo>
                  <a:pt x="183362" y="349902"/>
                </a:lnTo>
                <a:lnTo>
                  <a:pt x="175420" y="349201"/>
                </a:lnTo>
                <a:lnTo>
                  <a:pt x="137113" y="340559"/>
                </a:lnTo>
                <a:lnTo>
                  <a:pt x="103010" y="323040"/>
                </a:lnTo>
                <a:lnTo>
                  <a:pt x="69374" y="292207"/>
                </a:lnTo>
                <a:lnTo>
                  <a:pt x="45548" y="253200"/>
                </a:lnTo>
                <a:lnTo>
                  <a:pt x="35038" y="215594"/>
                </a:lnTo>
                <a:lnTo>
                  <a:pt x="33168" y="191534"/>
                </a:lnTo>
                <a:lnTo>
                  <a:pt x="33403" y="183360"/>
                </a:lnTo>
                <a:lnTo>
                  <a:pt x="40177" y="144353"/>
                </a:lnTo>
                <a:lnTo>
                  <a:pt x="55826" y="109314"/>
                </a:lnTo>
                <a:lnTo>
                  <a:pt x="79184" y="79184"/>
                </a:lnTo>
                <a:lnTo>
                  <a:pt x="115390" y="51855"/>
                </a:lnTo>
                <a:lnTo>
                  <a:pt x="151127" y="37608"/>
                </a:lnTo>
                <a:lnTo>
                  <a:pt x="190604" y="32701"/>
                </a:lnTo>
                <a:lnTo>
                  <a:pt x="1906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1056" y="2234466"/>
            <a:ext cx="205104" cy="323850"/>
          </a:xfrm>
          <a:custGeom>
            <a:avLst/>
            <a:gdLst/>
            <a:ahLst/>
            <a:cxnLst/>
            <a:rect l="l" t="t" r="r" b="b"/>
            <a:pathLst>
              <a:path w="205104" h="323850">
                <a:moveTo>
                  <a:pt x="28029" y="0"/>
                </a:moveTo>
                <a:lnTo>
                  <a:pt x="0" y="16118"/>
                </a:lnTo>
                <a:lnTo>
                  <a:pt x="176820" y="323505"/>
                </a:lnTo>
                <a:lnTo>
                  <a:pt x="204852" y="307390"/>
                </a:lnTo>
                <a:lnTo>
                  <a:pt x="280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4540" y="4821173"/>
            <a:ext cx="7087234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0"/>
              </a:spcBef>
              <a:buSzPct val="70833"/>
              <a:buFont typeface="Wingdings"/>
              <a:buChar char=""/>
              <a:tabLst>
                <a:tab pos="217170" algn="l"/>
              </a:tabLst>
            </a:pPr>
            <a:r>
              <a:rPr sz="2400" spc="-5" dirty="0">
                <a:latin typeface="Comic Sans MS"/>
                <a:cs typeface="Comic Sans MS"/>
              </a:rPr>
              <a:t>Attacker </a:t>
            </a:r>
            <a:r>
              <a:rPr sz="2400" dirty="0">
                <a:latin typeface="Comic Sans MS"/>
                <a:cs typeface="Comic Sans MS"/>
              </a:rPr>
              <a:t>knows port </a:t>
            </a:r>
            <a:r>
              <a:rPr sz="2400" spc="-5" dirty="0">
                <a:latin typeface="Comic Sans MS"/>
                <a:cs typeface="Comic Sans MS"/>
              </a:rPr>
              <a:t>1209 </a:t>
            </a:r>
            <a:r>
              <a:rPr sz="2400" dirty="0">
                <a:latin typeface="Comic Sans MS"/>
                <a:cs typeface="Comic Sans MS"/>
              </a:rPr>
              <a:t>open </a:t>
            </a:r>
            <a:r>
              <a:rPr sz="2400" spc="-5" dirty="0">
                <a:latin typeface="Comic Sans MS"/>
                <a:cs typeface="Comic Sans MS"/>
              </a:rPr>
              <a:t>thru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firewall</a:t>
            </a:r>
            <a:endParaRPr sz="2400">
              <a:latin typeface="Comic Sans MS"/>
              <a:cs typeface="Comic Sans MS"/>
            </a:endParaRPr>
          </a:p>
          <a:p>
            <a:pPr marL="216535" indent="-204470">
              <a:lnSpc>
                <a:spcPct val="100000"/>
              </a:lnSpc>
              <a:buSzPct val="70833"/>
              <a:buFont typeface="Wingdings"/>
              <a:buChar char=""/>
              <a:tabLst>
                <a:tab pos="217170" algn="l"/>
              </a:tabLst>
            </a:pP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b="1" dirty="0">
                <a:solidFill>
                  <a:srgbClr val="3333CC"/>
                </a:solidFill>
                <a:latin typeface="Comic Sans MS"/>
                <a:cs typeface="Comic Sans MS"/>
              </a:rPr>
              <a:t>stateful packet </a:t>
            </a:r>
            <a:r>
              <a:rPr sz="2400" b="1" spc="-5" dirty="0">
                <a:solidFill>
                  <a:srgbClr val="3333CC"/>
                </a:solidFill>
                <a:latin typeface="Comic Sans MS"/>
                <a:cs typeface="Comic Sans MS"/>
              </a:rPr>
              <a:t>filter </a:t>
            </a:r>
            <a:r>
              <a:rPr sz="2400" dirty="0">
                <a:latin typeface="Comic Sans MS"/>
                <a:cs typeface="Comic Sans MS"/>
              </a:rPr>
              <a:t>can prevent </a:t>
            </a:r>
            <a:r>
              <a:rPr sz="2400" spc="-5" dirty="0">
                <a:latin typeface="Comic Sans MS"/>
                <a:cs typeface="Comic Sans MS"/>
              </a:rPr>
              <a:t>this</a:t>
            </a:r>
            <a:r>
              <a:rPr sz="2400" spc="-46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(next)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900" spc="-5" dirty="0">
                <a:latin typeface="Comic Sans MS"/>
                <a:cs typeface="Comic Sans MS"/>
              </a:rPr>
              <a:t>o</a:t>
            </a:r>
            <a:r>
              <a:rPr sz="2000" spc="-5" dirty="0">
                <a:latin typeface="Comic Sans MS"/>
                <a:cs typeface="Comic Sans MS"/>
              </a:rPr>
              <a:t>Since </a:t>
            </a:r>
            <a:r>
              <a:rPr sz="2000" dirty="0">
                <a:latin typeface="Comic Sans MS"/>
                <a:cs typeface="Comic Sans MS"/>
              </a:rPr>
              <a:t>ACK scans </a:t>
            </a:r>
            <a:r>
              <a:rPr sz="2000" spc="-5" dirty="0">
                <a:latin typeface="Comic Sans MS"/>
                <a:cs typeface="Comic Sans MS"/>
              </a:rPr>
              <a:t>not </a:t>
            </a:r>
            <a:r>
              <a:rPr sz="2000" dirty="0">
                <a:latin typeface="Comic Sans MS"/>
                <a:cs typeface="Comic Sans MS"/>
              </a:rPr>
              <a:t>part of established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connections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92676" y="3124123"/>
            <a:ext cx="788758" cy="88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4672" y="2971800"/>
            <a:ext cx="657364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8638" y="3067189"/>
            <a:ext cx="798494" cy="730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676</Words>
  <Application>Microsoft Office PowerPoint</Application>
  <PresentationFormat>On-screen Show (4:3)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Comic Sans MS</vt:lpstr>
      <vt:lpstr>Symbol</vt:lpstr>
      <vt:lpstr>Times New Roman</vt:lpstr>
      <vt:lpstr>Wingdings</vt:lpstr>
      <vt:lpstr>Office Theme</vt:lpstr>
      <vt:lpstr>Firewalls</vt:lpstr>
      <vt:lpstr>Firewalls</vt:lpstr>
      <vt:lpstr>Firewall as Secretary</vt:lpstr>
      <vt:lpstr>Firewall Terminology</vt:lpstr>
      <vt:lpstr>Packet Filter</vt:lpstr>
      <vt:lpstr>Packet Filter</vt:lpstr>
      <vt:lpstr>Packet Filter</vt:lpstr>
      <vt:lpstr>TCP ACK Scan</vt:lpstr>
      <vt:lpstr>TCP ACK Scan</vt:lpstr>
      <vt:lpstr>Stateful Packet Filter</vt:lpstr>
      <vt:lpstr>Stateful Packet Filter</vt:lpstr>
      <vt:lpstr>Application Proxy</vt:lpstr>
      <vt:lpstr>Application Proxy</vt:lpstr>
      <vt:lpstr>Application Proxy</vt:lpstr>
      <vt:lpstr>Firewalk</vt:lpstr>
      <vt:lpstr>Firewalk and Proxy Firewall</vt:lpstr>
      <vt:lpstr>Personal Firewall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cp:lastModifiedBy>Shachi Natu</cp:lastModifiedBy>
  <cp:revision>6</cp:revision>
  <dcterms:created xsi:type="dcterms:W3CDTF">2020-10-19T08:35:28Z</dcterms:created>
  <dcterms:modified xsi:type="dcterms:W3CDTF">2021-09-21T13:49:25Z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2020-10-19T00:00:00Z</vt:filetime>
  </property>
</Properties>
</file>