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97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732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69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7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0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97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423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8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72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7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42D30-2C70-4828-9D07-95933716E4D5}" type="datetimeFigureOut">
              <a:rPr lang="en-IN" smtClean="0"/>
              <a:t>23-09-2021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88388-71F5-4BB8-AFB9-BFD47F0DE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95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2331796"/>
            <a:ext cx="759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Intrusion </a:t>
            </a:r>
            <a:r>
              <a:rPr b="1" dirty="0"/>
              <a:t>Detection</a:t>
            </a:r>
            <a:r>
              <a:rPr b="1" spc="-75" dirty="0"/>
              <a:t> </a:t>
            </a:r>
            <a:r>
              <a:rPr b="1" spc="-5" dirty="0"/>
              <a:t>Systems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502665"/>
            <a:ext cx="5313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Signature</a:t>
            </a:r>
            <a:r>
              <a:rPr spc="-75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1767"/>
            <a:ext cx="7550150" cy="362775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605155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Many techniques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spc="-5" dirty="0">
                <a:latin typeface="Comic Sans MS"/>
                <a:cs typeface="Comic Sans MS"/>
              </a:rPr>
              <a:t>to make signature  detection more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robust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spcBef>
                <a:spcPts val="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Goal is usually to detect “almost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signatures”</a:t>
            </a:r>
            <a:endParaRPr sz="2800">
              <a:latin typeface="Comic Sans MS"/>
              <a:cs typeface="Comic Sans MS"/>
            </a:endParaRPr>
          </a:p>
          <a:p>
            <a:pPr marL="12700" marR="207645">
              <a:lnSpc>
                <a:spcPts val="337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For example, if “about”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login attempts </a:t>
            </a:r>
            <a:r>
              <a:rPr sz="2800" spc="-10" dirty="0">
                <a:latin typeface="Comic Sans MS"/>
                <a:cs typeface="Comic Sans MS"/>
              </a:rPr>
              <a:t>in  </a:t>
            </a:r>
            <a:r>
              <a:rPr sz="2800" spc="-5" dirty="0">
                <a:latin typeface="Comic Sans MS"/>
                <a:cs typeface="Comic Sans MS"/>
              </a:rPr>
              <a:t>“about”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1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seconds</a:t>
            </a:r>
            <a:endParaRPr sz="2800">
              <a:latin typeface="Comic Sans MS"/>
              <a:cs typeface="Comic Sans MS"/>
            </a:endParaRPr>
          </a:p>
          <a:p>
            <a:pPr marL="469900" marR="563245">
              <a:lnSpc>
                <a:spcPts val="2880"/>
              </a:lnSpc>
              <a:spcBef>
                <a:spcPts val="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Warn of possible password cracking attempt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What are reasonable </a:t>
            </a:r>
            <a:r>
              <a:rPr sz="2400" spc="-5" dirty="0">
                <a:latin typeface="Comic Sans MS"/>
                <a:cs typeface="Comic Sans MS"/>
              </a:rPr>
              <a:t>values for “about”?  </a:t>
            </a:r>
            <a:r>
              <a:rPr sz="2250" spc="5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Can </a:t>
            </a:r>
            <a:r>
              <a:rPr sz="2400" spc="-5" dirty="0">
                <a:latin typeface="Comic Sans MS"/>
                <a:cs typeface="Comic Sans MS"/>
              </a:rPr>
              <a:t>use statistical </a:t>
            </a:r>
            <a:r>
              <a:rPr sz="2400" dirty="0">
                <a:latin typeface="Comic Sans MS"/>
                <a:cs typeface="Comic Sans MS"/>
              </a:rPr>
              <a:t>analysis, heuristics,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other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78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Must </a:t>
            </a:r>
            <a:r>
              <a:rPr sz="2400" spc="-5" dirty="0">
                <a:latin typeface="Comic Sans MS"/>
                <a:cs typeface="Comic Sans MS"/>
              </a:rPr>
              <a:t>take </a:t>
            </a:r>
            <a:r>
              <a:rPr sz="2400" dirty="0">
                <a:latin typeface="Comic Sans MS"/>
                <a:cs typeface="Comic Sans MS"/>
              </a:rPr>
              <a:t>care </a:t>
            </a:r>
            <a:r>
              <a:rPr sz="2400" spc="-5" dirty="0">
                <a:latin typeface="Comic Sans MS"/>
                <a:cs typeface="Comic Sans MS"/>
              </a:rPr>
              <a:t>not to increase false alarm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rate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578561"/>
            <a:ext cx="5314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Signature</a:t>
            </a:r>
            <a:r>
              <a:rPr spc="-7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42034"/>
            <a:ext cx="7329170" cy="380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Advantages of signature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detection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Simple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Detect </a:t>
            </a:r>
            <a:r>
              <a:rPr sz="2400" spc="-5" dirty="0">
                <a:latin typeface="Comic Sans MS"/>
                <a:cs typeface="Comic Sans MS"/>
              </a:rPr>
              <a:t>known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Know </a:t>
            </a:r>
            <a:r>
              <a:rPr sz="2400" spc="-5" dirty="0">
                <a:latin typeface="Comic Sans MS"/>
                <a:cs typeface="Comic Sans MS"/>
              </a:rPr>
              <a:t>which </a:t>
            </a:r>
            <a:r>
              <a:rPr sz="2400" dirty="0">
                <a:latin typeface="Comic Sans MS"/>
                <a:cs typeface="Comic Sans MS"/>
              </a:rPr>
              <a:t>attack at </a:t>
            </a:r>
            <a:r>
              <a:rPr sz="2400" spc="-5" dirty="0">
                <a:latin typeface="Comic Sans MS"/>
                <a:cs typeface="Comic Sans MS"/>
              </a:rPr>
              <a:t>time </a:t>
            </a:r>
            <a:r>
              <a:rPr sz="2400" dirty="0">
                <a:latin typeface="Comic Sans MS"/>
                <a:cs typeface="Comic Sans MS"/>
              </a:rPr>
              <a:t>of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detection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Efficient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Disadvantages of signature</a:t>
            </a:r>
            <a:r>
              <a:rPr sz="2800" spc="1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detection</a:t>
            </a:r>
            <a:endParaRPr sz="2800">
              <a:latin typeface="Comic Sans MS"/>
              <a:cs typeface="Comic Sans MS"/>
            </a:endParaRPr>
          </a:p>
          <a:p>
            <a:pPr marL="469900" marR="983615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Signature files must be kept </a:t>
            </a:r>
            <a:r>
              <a:rPr sz="2400" spc="-5" dirty="0">
                <a:latin typeface="Comic Sans MS"/>
                <a:cs typeface="Comic Sans MS"/>
              </a:rPr>
              <a:t>up to </a:t>
            </a:r>
            <a:r>
              <a:rPr sz="2400" spc="-10" dirty="0">
                <a:latin typeface="Comic Sans MS"/>
                <a:cs typeface="Comic Sans MS"/>
              </a:rPr>
              <a:t>date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Number of signatures may become</a:t>
            </a:r>
            <a:r>
              <a:rPr sz="2400" spc="-10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large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Can only </a:t>
            </a:r>
            <a:r>
              <a:rPr sz="2400" spc="-5" dirty="0">
                <a:latin typeface="Comic Sans MS"/>
                <a:cs typeface="Comic Sans MS"/>
              </a:rPr>
              <a:t>detect known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Variation on known attack </a:t>
            </a:r>
            <a:r>
              <a:rPr sz="2400" spc="-5" dirty="0">
                <a:latin typeface="Comic Sans MS"/>
                <a:cs typeface="Comic Sans MS"/>
              </a:rPr>
              <a:t>may </a:t>
            </a:r>
            <a:r>
              <a:rPr sz="2400" dirty="0">
                <a:latin typeface="Comic Sans MS"/>
                <a:cs typeface="Comic Sans MS"/>
              </a:rPr>
              <a:t>not be</a:t>
            </a:r>
            <a:r>
              <a:rPr sz="2400" spc="-6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detected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807161"/>
            <a:ext cx="4921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</a:t>
            </a:r>
            <a:r>
              <a:rPr spc="-10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4167"/>
            <a:ext cx="7505700" cy="356679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Anomaly detection systems look </a:t>
            </a:r>
            <a:r>
              <a:rPr sz="2800" spc="-10" dirty="0">
                <a:latin typeface="Comic Sans MS"/>
                <a:cs typeface="Comic Sans MS"/>
              </a:rPr>
              <a:t>for unusual  </a:t>
            </a:r>
            <a:r>
              <a:rPr sz="2800" spc="-5" dirty="0">
                <a:latin typeface="Comic Sans MS"/>
                <a:cs typeface="Comic Sans MS"/>
              </a:rPr>
              <a:t>or abnormal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behavior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There are </a:t>
            </a:r>
            <a:r>
              <a:rPr sz="2800" spc="-10" dirty="0">
                <a:latin typeface="Comic Sans MS"/>
                <a:cs typeface="Comic Sans MS"/>
              </a:rPr>
              <a:t>(at </a:t>
            </a:r>
            <a:r>
              <a:rPr sz="2800" spc="-5" dirty="0">
                <a:latin typeface="Comic Sans MS"/>
                <a:cs typeface="Comic Sans MS"/>
              </a:rPr>
              <a:t>least) </a:t>
            </a:r>
            <a:r>
              <a:rPr sz="2800" spc="-10" dirty="0">
                <a:latin typeface="Comic Sans MS"/>
                <a:cs typeface="Comic Sans MS"/>
              </a:rPr>
              <a:t>two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dirty="0">
                <a:latin typeface="Comic Sans MS"/>
                <a:cs typeface="Comic Sans MS"/>
              </a:rPr>
              <a:t>challenges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What </a:t>
            </a:r>
            <a:r>
              <a:rPr sz="2400" spc="-5" dirty="0">
                <a:latin typeface="Comic Sans MS"/>
                <a:cs typeface="Comic Sans MS"/>
              </a:rPr>
              <a:t>is </a:t>
            </a:r>
            <a:r>
              <a:rPr sz="2400" dirty="0">
                <a:latin typeface="Comic Sans MS"/>
                <a:cs typeface="Comic Sans MS"/>
              </a:rPr>
              <a:t>normal for </a:t>
            </a:r>
            <a:r>
              <a:rPr sz="2400" spc="-5" dirty="0">
                <a:latin typeface="Comic Sans MS"/>
                <a:cs typeface="Comic Sans MS"/>
              </a:rPr>
              <a:t>this</a:t>
            </a:r>
            <a:r>
              <a:rPr sz="2400" spc="-5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system?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How “far” from normal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abnormal?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Statistics is obviously required</a:t>
            </a:r>
            <a:r>
              <a:rPr sz="2800" spc="8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here!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  <a:spcBef>
                <a:spcPts val="20"/>
              </a:spcBef>
            </a:pPr>
            <a:r>
              <a:rPr sz="2250" spc="5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The </a:t>
            </a:r>
            <a:r>
              <a:rPr sz="2400" b="1" dirty="0">
                <a:solidFill>
                  <a:srgbClr val="3333CC"/>
                </a:solidFill>
                <a:latin typeface="Comic Sans MS"/>
                <a:cs typeface="Comic Sans MS"/>
              </a:rPr>
              <a:t>mean </a:t>
            </a:r>
            <a:r>
              <a:rPr sz="2400" spc="-5" dirty="0">
                <a:latin typeface="Comic Sans MS"/>
                <a:cs typeface="Comic Sans MS"/>
              </a:rPr>
              <a:t>defines</a:t>
            </a:r>
            <a:r>
              <a:rPr sz="2400" spc="-35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normal</a:t>
            </a:r>
            <a:endParaRPr sz="2400">
              <a:latin typeface="Comic Sans MS"/>
              <a:cs typeface="Comic Sans MS"/>
            </a:endParaRPr>
          </a:p>
          <a:p>
            <a:pPr marL="469900" marR="374015">
              <a:lnSpc>
                <a:spcPts val="2890"/>
              </a:lnSpc>
              <a:spcBef>
                <a:spcPts val="80"/>
              </a:spcBef>
            </a:pPr>
            <a:r>
              <a:rPr sz="2250" spc="5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The </a:t>
            </a:r>
            <a:r>
              <a:rPr sz="2400" b="1" spc="-5" dirty="0">
                <a:solidFill>
                  <a:srgbClr val="3333CC"/>
                </a:solidFill>
                <a:latin typeface="Comic Sans MS"/>
                <a:cs typeface="Comic Sans MS"/>
              </a:rPr>
              <a:t>variance </a:t>
            </a:r>
            <a:r>
              <a:rPr sz="2400" spc="-5" dirty="0">
                <a:latin typeface="Comic Sans MS"/>
                <a:cs typeface="Comic Sans MS"/>
              </a:rPr>
              <a:t>indicates </a:t>
            </a:r>
            <a:r>
              <a:rPr sz="2400" dirty="0">
                <a:latin typeface="Comic Sans MS"/>
                <a:cs typeface="Comic Sans MS"/>
              </a:rPr>
              <a:t>how </a:t>
            </a:r>
            <a:r>
              <a:rPr sz="2400" spc="-5" dirty="0">
                <a:latin typeface="Comic Sans MS"/>
                <a:cs typeface="Comic Sans MS"/>
              </a:rPr>
              <a:t>far </a:t>
            </a:r>
            <a:r>
              <a:rPr sz="2400" dirty="0">
                <a:latin typeface="Comic Sans MS"/>
                <a:cs typeface="Comic Sans MS"/>
              </a:rPr>
              <a:t>abnormal</a:t>
            </a:r>
            <a:r>
              <a:rPr sz="2400" spc="-37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lives  from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normal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9016" y="502665"/>
            <a:ext cx="6586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How to </a:t>
            </a:r>
            <a:r>
              <a:rPr dirty="0"/>
              <a:t>Measure</a:t>
            </a:r>
            <a:r>
              <a:rPr spc="-85" dirty="0"/>
              <a:t> </a:t>
            </a:r>
            <a:r>
              <a:rPr dirty="0"/>
              <a:t>Normal?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0243"/>
            <a:ext cx="7205345" cy="3505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spc="-5" dirty="0">
                <a:latin typeface="Comic Sans MS"/>
                <a:cs typeface="Comic Sans MS"/>
              </a:rPr>
              <a:t>How to </a:t>
            </a:r>
            <a:r>
              <a:rPr sz="3200" dirty="0">
                <a:latin typeface="Comic Sans MS"/>
                <a:cs typeface="Comic Sans MS"/>
              </a:rPr>
              <a:t>measure</a:t>
            </a:r>
            <a:r>
              <a:rPr sz="3200" spc="3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normal?</a:t>
            </a:r>
            <a:endParaRPr sz="3200">
              <a:latin typeface="Comic Sans MS"/>
              <a:cs typeface="Comic Sans MS"/>
            </a:endParaRPr>
          </a:p>
          <a:p>
            <a:pPr marL="469900" marR="227329">
              <a:lnSpc>
                <a:spcPts val="3390"/>
              </a:lnSpc>
              <a:spcBef>
                <a:spcPts val="90"/>
              </a:spcBef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Must measure during “representative”  behavior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240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Must not measure during an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attack…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…or else attack </a:t>
            </a:r>
            <a:r>
              <a:rPr sz="2800" spc="-10" dirty="0">
                <a:latin typeface="Comic Sans MS"/>
                <a:cs typeface="Comic Sans MS"/>
              </a:rPr>
              <a:t>will </a:t>
            </a:r>
            <a:r>
              <a:rPr sz="2800" spc="-5" dirty="0">
                <a:latin typeface="Comic Sans MS"/>
                <a:cs typeface="Comic Sans MS"/>
              </a:rPr>
              <a:t>seem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normal!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350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Normal is statistical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mean</a:t>
            </a:r>
            <a:endParaRPr sz="2800">
              <a:latin typeface="Comic Sans MS"/>
              <a:cs typeface="Comic Sans MS"/>
            </a:endParaRPr>
          </a:p>
          <a:p>
            <a:pPr marL="469900" marR="5080">
              <a:lnSpc>
                <a:spcPts val="3390"/>
              </a:lnSpc>
              <a:spcBef>
                <a:spcPts val="80"/>
              </a:spcBef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Must also compute </a:t>
            </a:r>
            <a:r>
              <a:rPr sz="2800" spc="-10" dirty="0">
                <a:latin typeface="Comic Sans MS"/>
                <a:cs typeface="Comic Sans MS"/>
              </a:rPr>
              <a:t>variance </a:t>
            </a:r>
            <a:r>
              <a:rPr sz="2800" spc="-5" dirty="0">
                <a:latin typeface="Comic Sans MS"/>
                <a:cs typeface="Comic Sans MS"/>
              </a:rPr>
              <a:t>to have any  reasonable </a:t>
            </a:r>
            <a:r>
              <a:rPr sz="2800" dirty="0">
                <a:latin typeface="Comic Sans MS"/>
                <a:cs typeface="Comic Sans MS"/>
              </a:rPr>
              <a:t>chance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success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534" y="235661"/>
            <a:ext cx="7173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 to Measure</a:t>
            </a:r>
            <a:r>
              <a:rPr spc="-105" dirty="0"/>
              <a:t> </a:t>
            </a:r>
            <a:r>
              <a:rPr spc="-5" dirty="0"/>
              <a:t>Abnormal?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61034"/>
            <a:ext cx="6489065" cy="4234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Abnormal </a:t>
            </a:r>
            <a:r>
              <a:rPr sz="2800" spc="-5" dirty="0">
                <a:latin typeface="Comic Sans MS"/>
                <a:cs typeface="Comic Sans MS"/>
              </a:rPr>
              <a:t>is relative to some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“normal”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Abnormal </a:t>
            </a:r>
            <a:r>
              <a:rPr sz="2400" spc="-5" dirty="0">
                <a:latin typeface="Comic Sans MS"/>
                <a:cs typeface="Comic Sans MS"/>
              </a:rPr>
              <a:t>indicates possible attack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Statistical </a:t>
            </a:r>
            <a:r>
              <a:rPr sz="2800" spc="-10" dirty="0">
                <a:latin typeface="Comic Sans MS"/>
                <a:cs typeface="Comic Sans MS"/>
              </a:rPr>
              <a:t>discrimination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techniques: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Bayesian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statistics</a:t>
            </a:r>
            <a:endParaRPr sz="2400">
              <a:latin typeface="Comic Sans MS"/>
              <a:cs typeface="Comic Sans MS"/>
            </a:endParaRPr>
          </a:p>
          <a:p>
            <a:pPr marL="469900" marR="14986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Linear </a:t>
            </a:r>
            <a:r>
              <a:rPr sz="2400" spc="-5" dirty="0">
                <a:latin typeface="Comic Sans MS"/>
                <a:cs typeface="Comic Sans MS"/>
              </a:rPr>
              <a:t>discriminant </a:t>
            </a:r>
            <a:r>
              <a:rPr sz="2400" dirty="0">
                <a:latin typeface="Comic Sans MS"/>
                <a:cs typeface="Comic Sans MS"/>
              </a:rPr>
              <a:t>analysis </a:t>
            </a:r>
            <a:r>
              <a:rPr sz="2400" spc="-5" dirty="0">
                <a:latin typeface="Comic Sans MS"/>
                <a:cs typeface="Comic Sans MS"/>
              </a:rPr>
              <a:t>(LDA)  </a:t>
            </a: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Quadratic discriminant </a:t>
            </a:r>
            <a:r>
              <a:rPr sz="2400" dirty="0">
                <a:latin typeface="Comic Sans MS"/>
                <a:cs typeface="Comic Sans MS"/>
              </a:rPr>
              <a:t>analysis </a:t>
            </a:r>
            <a:r>
              <a:rPr sz="2400" spc="-5" dirty="0">
                <a:latin typeface="Comic Sans MS"/>
                <a:cs typeface="Comic Sans MS"/>
              </a:rPr>
              <a:t>(QDA)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Neural </a:t>
            </a:r>
            <a:r>
              <a:rPr sz="2400" spc="-5" dirty="0">
                <a:latin typeface="Comic Sans MS"/>
                <a:cs typeface="Comic Sans MS"/>
              </a:rPr>
              <a:t>nets, hidden </a:t>
            </a:r>
            <a:r>
              <a:rPr sz="2400" dirty="0">
                <a:latin typeface="Comic Sans MS"/>
                <a:cs typeface="Comic Sans MS"/>
              </a:rPr>
              <a:t>Markov models,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etc.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45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Fancy modeling techniques also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used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Artificial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intelligence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Artificial immune </a:t>
            </a:r>
            <a:r>
              <a:rPr sz="2400" dirty="0">
                <a:latin typeface="Comic Sans MS"/>
                <a:cs typeface="Comic Sans MS"/>
              </a:rPr>
              <a:t>system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principles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spc="5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Many</a:t>
            </a:r>
            <a:r>
              <a:rPr sz="2400" spc="-5" dirty="0">
                <a:latin typeface="Comic Sans MS"/>
                <a:cs typeface="Comic Sans MS"/>
              </a:rPr>
              <a:t> others!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117" y="807161"/>
            <a:ext cx="57492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10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91465"/>
            <a:ext cx="7651750" cy="34950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53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Spse we monitor </a:t>
            </a:r>
            <a:r>
              <a:rPr sz="2800" spc="-10" dirty="0">
                <a:latin typeface="Comic Sans MS"/>
                <a:cs typeface="Comic Sans MS"/>
              </a:rPr>
              <a:t>use </a:t>
            </a:r>
            <a:r>
              <a:rPr sz="280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three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commands:</a:t>
            </a:r>
            <a:endParaRPr sz="2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Times New Roman"/>
                <a:cs typeface="Times New Roman"/>
              </a:rPr>
              <a:t>open, read,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close</a:t>
            </a:r>
            <a:endParaRPr sz="2400">
              <a:latin typeface="Times New Roman"/>
              <a:cs typeface="Times New Roman"/>
            </a:endParaRPr>
          </a:p>
          <a:p>
            <a:pPr marL="250825" indent="-238760">
              <a:lnSpc>
                <a:spcPct val="100000"/>
              </a:lnSpc>
              <a:spcBef>
                <a:spcPts val="10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Under normal </a:t>
            </a:r>
            <a:r>
              <a:rPr sz="2800" spc="-10" dirty="0">
                <a:latin typeface="Comic Sans MS"/>
                <a:cs typeface="Comic Sans MS"/>
              </a:rPr>
              <a:t>use </a:t>
            </a:r>
            <a:r>
              <a:rPr sz="2800" spc="-5" dirty="0">
                <a:latin typeface="Comic Sans MS"/>
                <a:cs typeface="Comic Sans MS"/>
              </a:rPr>
              <a:t>we observe that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Alice</a:t>
            </a:r>
            <a:endParaRPr sz="2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Times New Roman"/>
                <a:cs typeface="Times New Roman"/>
              </a:rPr>
              <a:t>open,read,close,open,open,read,close,…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spcBef>
                <a:spcPts val="5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Of </a:t>
            </a:r>
            <a:r>
              <a:rPr sz="2800" spc="-5" dirty="0">
                <a:latin typeface="Comic Sans MS"/>
                <a:cs typeface="Comic Sans MS"/>
              </a:rPr>
              <a:t>the six possible ordered pairs, </a:t>
            </a:r>
            <a:r>
              <a:rPr sz="2800" spc="-10" dirty="0">
                <a:latin typeface="Comic Sans MS"/>
                <a:cs typeface="Comic Sans MS"/>
              </a:rPr>
              <a:t>four </a:t>
            </a:r>
            <a:r>
              <a:rPr sz="2800" spc="-5" dirty="0">
                <a:latin typeface="Comic Sans MS"/>
                <a:cs typeface="Comic Sans MS"/>
              </a:rPr>
              <a:t>pairs  are “normal” for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Alice:</a:t>
            </a:r>
            <a:endParaRPr sz="28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sz="2400" dirty="0">
                <a:latin typeface="Times New Roman"/>
                <a:cs typeface="Times New Roman"/>
              </a:rPr>
              <a:t>(open,read), (read,close), (close,open),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(open,open)</a:t>
            </a:r>
            <a:endParaRPr sz="2400">
              <a:latin typeface="Times New Roman"/>
              <a:cs typeface="Times New Roman"/>
            </a:endParaRPr>
          </a:p>
          <a:p>
            <a:pPr marL="250825" indent="-238760">
              <a:lnSpc>
                <a:spcPct val="100000"/>
              </a:lnSpc>
              <a:spcBef>
                <a:spcPts val="10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Can we use this to identify </a:t>
            </a:r>
            <a:r>
              <a:rPr sz="2800" spc="-10" dirty="0">
                <a:latin typeface="Comic Sans MS"/>
                <a:cs typeface="Comic Sans MS"/>
              </a:rPr>
              <a:t>unusual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activity?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8117" y="578865"/>
            <a:ext cx="57486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00" dirty="0"/>
              <a:t> </a:t>
            </a:r>
            <a:r>
              <a:rPr spc="-10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770633"/>
            <a:ext cx="7272020" cy="3624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We monitor </a:t>
            </a:r>
            <a:r>
              <a:rPr sz="2800" spc="-10" dirty="0">
                <a:latin typeface="Comic Sans MS"/>
                <a:cs typeface="Comic Sans MS"/>
              </a:rPr>
              <a:t>use </a:t>
            </a:r>
            <a:r>
              <a:rPr sz="2800" spc="-5" dirty="0">
                <a:latin typeface="Comic Sans MS"/>
                <a:cs typeface="Comic Sans MS"/>
              </a:rPr>
              <a:t>of </a:t>
            </a:r>
            <a:r>
              <a:rPr sz="2800" spc="-10" dirty="0">
                <a:latin typeface="Comic Sans MS"/>
                <a:cs typeface="Comic Sans MS"/>
              </a:rPr>
              <a:t>the three</a:t>
            </a:r>
            <a:r>
              <a:rPr sz="2800" spc="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commands</a:t>
            </a:r>
            <a:endParaRPr sz="2800">
              <a:latin typeface="Comic Sans MS"/>
              <a:cs typeface="Comic Sans MS"/>
            </a:endParaRPr>
          </a:p>
          <a:p>
            <a:pPr marL="1033144">
              <a:lnSpc>
                <a:spcPts val="3350"/>
              </a:lnSpc>
              <a:spcBef>
                <a:spcPts val="5"/>
              </a:spcBef>
            </a:pPr>
            <a:r>
              <a:rPr sz="2800" dirty="0">
                <a:latin typeface="Times New Roman"/>
                <a:cs typeface="Times New Roman"/>
              </a:rPr>
              <a:t>open, </a:t>
            </a:r>
            <a:r>
              <a:rPr sz="2800" spc="-5" dirty="0">
                <a:latin typeface="Times New Roman"/>
                <a:cs typeface="Times New Roman"/>
              </a:rPr>
              <a:t>read,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close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379"/>
              </a:lnSpc>
              <a:spcBef>
                <a:spcPts val="8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If </a:t>
            </a:r>
            <a:r>
              <a:rPr sz="2800" spc="-10" dirty="0">
                <a:latin typeface="Comic Sans MS"/>
                <a:cs typeface="Comic Sans MS"/>
              </a:rPr>
              <a:t>the ratio </a:t>
            </a:r>
            <a:r>
              <a:rPr sz="2800" spc="-5" dirty="0">
                <a:latin typeface="Comic Sans MS"/>
                <a:cs typeface="Comic Sans MS"/>
              </a:rPr>
              <a:t>of abnormal to normal pairs </a:t>
            </a:r>
            <a:r>
              <a:rPr sz="2800" spc="-10" dirty="0">
                <a:latin typeface="Comic Sans MS"/>
                <a:cs typeface="Comic Sans MS"/>
              </a:rPr>
              <a:t>is  </a:t>
            </a:r>
            <a:r>
              <a:rPr sz="2800" spc="-5" dirty="0">
                <a:latin typeface="Comic Sans MS"/>
                <a:cs typeface="Comic Sans MS"/>
              </a:rPr>
              <a:t>“too high”, </a:t>
            </a:r>
            <a:r>
              <a:rPr sz="2800" spc="-10" dirty="0">
                <a:latin typeface="Comic Sans MS"/>
                <a:cs typeface="Comic Sans MS"/>
              </a:rPr>
              <a:t>warn </a:t>
            </a:r>
            <a:r>
              <a:rPr sz="2800" spc="-5" dirty="0">
                <a:latin typeface="Comic Sans MS"/>
                <a:cs typeface="Comic Sans MS"/>
              </a:rPr>
              <a:t>of possible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ts val="32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Could </a:t>
            </a:r>
            <a:r>
              <a:rPr sz="2800" spc="-10" dirty="0">
                <a:latin typeface="Comic Sans MS"/>
                <a:cs typeface="Comic Sans MS"/>
              </a:rPr>
              <a:t>improve </a:t>
            </a:r>
            <a:r>
              <a:rPr sz="2800" spc="-5" dirty="0">
                <a:latin typeface="Comic Sans MS"/>
                <a:cs typeface="Comic Sans MS"/>
              </a:rPr>
              <a:t>this approach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by</a:t>
            </a:r>
            <a:endParaRPr sz="2800">
              <a:latin typeface="Comic Sans MS"/>
              <a:cs typeface="Comic Sans MS"/>
            </a:endParaRPr>
          </a:p>
          <a:p>
            <a:pPr marL="469900" marR="41275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Also </a:t>
            </a:r>
            <a:r>
              <a:rPr sz="2400" spc="-5" dirty="0">
                <a:latin typeface="Comic Sans MS"/>
                <a:cs typeface="Comic Sans MS"/>
              </a:rPr>
              <a:t>using </a:t>
            </a:r>
            <a:r>
              <a:rPr sz="2400" dirty="0">
                <a:latin typeface="Comic Sans MS"/>
                <a:cs typeface="Comic Sans MS"/>
              </a:rPr>
              <a:t>expected frequency of each pair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Use more </a:t>
            </a:r>
            <a:r>
              <a:rPr sz="2400" spc="-5" dirty="0">
                <a:latin typeface="Comic Sans MS"/>
                <a:cs typeface="Comic Sans MS"/>
              </a:rPr>
              <a:t>than two </a:t>
            </a:r>
            <a:r>
              <a:rPr sz="2400" dirty="0">
                <a:latin typeface="Comic Sans MS"/>
                <a:cs typeface="Comic Sans MS"/>
              </a:rPr>
              <a:t>consecutive </a:t>
            </a:r>
            <a:r>
              <a:rPr sz="2400" spc="-5" dirty="0">
                <a:latin typeface="Comic Sans MS"/>
                <a:cs typeface="Comic Sans MS"/>
              </a:rPr>
              <a:t>commands  </a:t>
            </a: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Include more commands/behavior in the model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More </a:t>
            </a:r>
            <a:r>
              <a:rPr sz="2400" spc="-5" dirty="0">
                <a:latin typeface="Comic Sans MS"/>
                <a:cs typeface="Comic Sans MS"/>
              </a:rPr>
              <a:t>sophisticated </a:t>
            </a:r>
            <a:r>
              <a:rPr sz="2400" spc="-10" dirty="0">
                <a:latin typeface="Comic Sans MS"/>
                <a:cs typeface="Comic Sans MS"/>
              </a:rPr>
              <a:t>statistical</a:t>
            </a:r>
            <a:r>
              <a:rPr sz="2400" spc="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discrimination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397" y="578561"/>
            <a:ext cx="58426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044" y="1694815"/>
            <a:ext cx="3164840" cy="1124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200"/>
              </a:lnSpc>
              <a:spcBef>
                <a:spcPts val="95"/>
              </a:spcBef>
              <a:buSzPct val="70833"/>
              <a:buFont typeface="Wingdings"/>
              <a:buChar char=""/>
              <a:tabLst>
                <a:tab pos="242570" algn="l"/>
              </a:tabLst>
            </a:pPr>
            <a:r>
              <a:rPr sz="2400" spc="-5" dirty="0">
                <a:latin typeface="Comic Sans MS"/>
                <a:cs typeface="Comic Sans MS"/>
              </a:rPr>
              <a:t>Over time, Alice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has  accessed </a:t>
            </a:r>
            <a:r>
              <a:rPr sz="2400" spc="-5" dirty="0">
                <a:latin typeface="Comic Sans MS"/>
                <a:cs typeface="Comic Sans MS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Comic Sans MS"/>
                <a:cs typeface="Comic Sans MS"/>
              </a:rPr>
              <a:t>at  </a:t>
            </a:r>
            <a:r>
              <a:rPr sz="2400" spc="-5" dirty="0">
                <a:latin typeface="Comic Sans MS"/>
                <a:cs typeface="Comic Sans MS"/>
              </a:rPr>
              <a:t>rate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08050" y="3117723"/>
          <a:ext cx="251650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08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9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83920" y="4309998"/>
            <a:ext cx="8141334" cy="132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 indent="-204470">
              <a:lnSpc>
                <a:spcPts val="2665"/>
              </a:lnSpc>
              <a:spcBef>
                <a:spcPts val="100"/>
              </a:spcBef>
              <a:buSzPct val="70833"/>
              <a:buFont typeface="Wingdings"/>
              <a:buChar char=""/>
              <a:tabLst>
                <a:tab pos="267970" algn="l"/>
              </a:tabLst>
            </a:pPr>
            <a:r>
              <a:rPr sz="2400" spc="-5" dirty="0">
                <a:latin typeface="Comic Sans MS"/>
                <a:cs typeface="Comic Sans MS"/>
              </a:rPr>
              <a:t>Is this “normal”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use?</a:t>
            </a:r>
            <a:endParaRPr sz="2400">
              <a:latin typeface="Comic Sans MS"/>
              <a:cs typeface="Comic Sans MS"/>
            </a:endParaRPr>
          </a:p>
          <a:p>
            <a:pPr marL="267335" indent="-204470">
              <a:lnSpc>
                <a:spcPts val="2450"/>
              </a:lnSpc>
              <a:buSzPct val="70833"/>
              <a:buFont typeface="Wingdings"/>
              <a:buChar char=""/>
              <a:tabLst>
                <a:tab pos="267970" algn="l"/>
              </a:tabLst>
            </a:pPr>
            <a:r>
              <a:rPr sz="2400" dirty="0">
                <a:latin typeface="Comic Sans MS"/>
                <a:cs typeface="Comic Sans MS"/>
              </a:rPr>
              <a:t>We </a:t>
            </a:r>
            <a:r>
              <a:rPr sz="2400" spc="-5" dirty="0">
                <a:latin typeface="Comic Sans MS"/>
                <a:cs typeface="Comic Sans MS"/>
              </a:rPr>
              <a:t>compute </a:t>
            </a:r>
            <a:r>
              <a:rPr sz="2400" dirty="0">
                <a:latin typeface="Times New Roman"/>
                <a:cs typeface="Times New Roman"/>
              </a:rPr>
              <a:t>S = </a:t>
            </a:r>
            <a:r>
              <a:rPr sz="2400" spc="-5" dirty="0">
                <a:latin typeface="Times New Roman"/>
                <a:cs typeface="Times New Roman"/>
              </a:rPr>
              <a:t>(H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0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+(H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7" baseline="24305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+…+(H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Symbol"/>
                <a:cs typeface="Symbol"/>
              </a:rPr>
              <a:t>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r>
              <a:rPr sz="2400" spc="-7" baseline="24305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.02</a:t>
            </a:r>
            <a:endParaRPr sz="2400">
              <a:latin typeface="Times New Roman"/>
              <a:cs typeface="Times New Roman"/>
            </a:endParaRPr>
          </a:p>
          <a:p>
            <a:pPr marL="267335" indent="-204470">
              <a:lnSpc>
                <a:spcPts val="2450"/>
              </a:lnSpc>
              <a:buSzPct val="70833"/>
              <a:buFont typeface="Wingdings"/>
              <a:buChar char=""/>
              <a:tabLst>
                <a:tab pos="267970" algn="l"/>
              </a:tabLst>
            </a:pPr>
            <a:r>
              <a:rPr sz="2400" spc="-5" dirty="0">
                <a:latin typeface="Comic Sans MS"/>
                <a:cs typeface="Comic Sans MS"/>
              </a:rPr>
              <a:t>And </a:t>
            </a:r>
            <a:r>
              <a:rPr sz="2400" dirty="0">
                <a:latin typeface="Comic Sans MS"/>
                <a:cs typeface="Comic Sans MS"/>
              </a:rPr>
              <a:t>consider </a:t>
            </a:r>
            <a:r>
              <a:rPr sz="2400" dirty="0">
                <a:latin typeface="Times New Roman"/>
                <a:cs typeface="Times New Roman"/>
              </a:rPr>
              <a:t>S &lt; 0.1 </a:t>
            </a:r>
            <a:r>
              <a:rPr sz="2400" spc="-5" dirty="0">
                <a:latin typeface="Comic Sans MS"/>
                <a:cs typeface="Comic Sans MS"/>
              </a:rPr>
              <a:t>to be normal, </a:t>
            </a:r>
            <a:r>
              <a:rPr sz="2400" dirty="0">
                <a:latin typeface="Comic Sans MS"/>
                <a:cs typeface="Comic Sans MS"/>
              </a:rPr>
              <a:t>so </a:t>
            </a:r>
            <a:r>
              <a:rPr sz="2400" spc="-5" dirty="0">
                <a:latin typeface="Comic Sans MS"/>
                <a:cs typeface="Comic Sans MS"/>
              </a:rPr>
              <a:t>this is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normal</a:t>
            </a:r>
            <a:endParaRPr sz="2400">
              <a:latin typeface="Comic Sans MS"/>
              <a:cs typeface="Comic Sans MS"/>
            </a:endParaRPr>
          </a:p>
          <a:p>
            <a:pPr marL="267335" indent="-204470">
              <a:lnSpc>
                <a:spcPts val="2665"/>
              </a:lnSpc>
              <a:buSzPct val="70833"/>
              <a:buFont typeface="Wingdings"/>
              <a:buChar char=""/>
              <a:tabLst>
                <a:tab pos="267970" algn="l"/>
              </a:tabLst>
            </a:pPr>
            <a:r>
              <a:rPr sz="2400" dirty="0">
                <a:latin typeface="Comic Sans MS"/>
                <a:cs typeface="Comic Sans MS"/>
              </a:rPr>
              <a:t>Problem: </a:t>
            </a:r>
            <a:r>
              <a:rPr sz="2400" spc="-5" dirty="0">
                <a:latin typeface="Comic Sans MS"/>
                <a:cs typeface="Comic Sans MS"/>
              </a:rPr>
              <a:t>How to </a:t>
            </a:r>
            <a:r>
              <a:rPr sz="2400" dirty="0">
                <a:latin typeface="Comic Sans MS"/>
                <a:cs typeface="Comic Sans MS"/>
              </a:rPr>
              <a:t>account for </a:t>
            </a:r>
            <a:r>
              <a:rPr sz="2400" spc="-5" dirty="0">
                <a:latin typeface="Comic Sans MS"/>
                <a:cs typeface="Comic Sans MS"/>
              </a:rPr>
              <a:t>use that varies </a:t>
            </a:r>
            <a:r>
              <a:rPr sz="2400" dirty="0">
                <a:latin typeface="Comic Sans MS"/>
                <a:cs typeface="Comic Sans MS"/>
              </a:rPr>
              <a:t>over</a:t>
            </a:r>
            <a:r>
              <a:rPr sz="2400" spc="-1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time?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304" y="1670761"/>
            <a:ext cx="2917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170" indent="-205104">
              <a:lnSpc>
                <a:spcPct val="100000"/>
              </a:lnSpc>
              <a:spcBef>
                <a:spcPts val="100"/>
              </a:spcBef>
              <a:buSzPct val="70833"/>
              <a:buFont typeface="Wingdings"/>
              <a:buChar char=""/>
              <a:tabLst>
                <a:tab pos="217804" algn="l"/>
              </a:tabLst>
            </a:pPr>
            <a:r>
              <a:rPr sz="2400" dirty="0">
                <a:latin typeface="Comic Sans MS"/>
                <a:cs typeface="Comic Sans MS"/>
              </a:rPr>
              <a:t>Recently, </a:t>
            </a:r>
            <a:r>
              <a:rPr sz="2400" spc="-5" dirty="0">
                <a:latin typeface="Comic Sans MS"/>
                <a:cs typeface="Comic Sans MS"/>
              </a:rPr>
              <a:t>Alice</a:t>
            </a:r>
            <a:r>
              <a:rPr sz="2400" spc="-1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has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1904" y="1983485"/>
            <a:ext cx="2689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accessed </a:t>
            </a:r>
            <a:r>
              <a:rPr sz="2400" spc="-5" dirty="0">
                <a:latin typeface="Comic Sans MS"/>
                <a:cs typeface="Comic Sans MS"/>
              </a:rPr>
              <a:t>file </a:t>
            </a:r>
            <a:r>
              <a:rPr sz="2400" spc="-5" dirty="0"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34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mic Sans MS"/>
                <a:cs typeface="Comic Sans MS"/>
              </a:rPr>
              <a:t>at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1904" y="2294382"/>
            <a:ext cx="1098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rate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endParaRPr sz="2400" baseline="-20833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80050" y="3117723"/>
          <a:ext cx="251650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108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9">
                <a:tc>
                  <a:txBody>
                    <a:bodyPr/>
                    <a:lstStyle/>
                    <a:p>
                      <a:pPr marL="1270"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.20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397" y="578561"/>
            <a:ext cx="58394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1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840" y="1615262"/>
            <a:ext cx="7437755" cy="2588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 marR="339725">
              <a:lnSpc>
                <a:spcPct val="100699"/>
              </a:lnSpc>
              <a:spcBef>
                <a:spcPts val="75"/>
              </a:spcBef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5" dirty="0">
                <a:latin typeface="Comic Sans MS"/>
                <a:cs typeface="Comic Sans MS"/>
              </a:rPr>
              <a:t>To </a:t>
            </a:r>
            <a:r>
              <a:rPr sz="2800" dirty="0">
                <a:latin typeface="Comic Sans MS"/>
                <a:cs typeface="Comic Sans MS"/>
              </a:rPr>
              <a:t>allow </a:t>
            </a:r>
            <a:r>
              <a:rPr sz="2800" spc="-5" dirty="0">
                <a:latin typeface="Comic Sans MS"/>
                <a:cs typeface="Comic Sans MS"/>
              </a:rPr>
              <a:t>“normal” to adapt to new use, </a:t>
            </a:r>
            <a:r>
              <a:rPr sz="2800" spc="-10" dirty="0">
                <a:latin typeface="Comic Sans MS"/>
                <a:cs typeface="Comic Sans MS"/>
              </a:rPr>
              <a:t>we  </a:t>
            </a:r>
            <a:r>
              <a:rPr sz="2800" spc="-5" dirty="0">
                <a:latin typeface="Comic Sans MS"/>
                <a:cs typeface="Comic Sans MS"/>
              </a:rPr>
              <a:t>update long-term averages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endParaRPr sz="2800">
              <a:latin typeface="Comic Sans MS"/>
              <a:cs typeface="Comic Sans MS"/>
            </a:endParaRPr>
          </a:p>
          <a:p>
            <a:pPr marL="939800">
              <a:lnSpc>
                <a:spcPts val="3354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775" baseline="-2102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0.2A</a:t>
            </a:r>
            <a:r>
              <a:rPr sz="2775" baseline="-2102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4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0.8H</a:t>
            </a:r>
            <a:r>
              <a:rPr sz="2775" spc="-7" baseline="-21021" dirty="0">
                <a:latin typeface="Times New Roman"/>
                <a:cs typeface="Times New Roman"/>
              </a:rPr>
              <a:t>n</a:t>
            </a:r>
            <a:endParaRPr sz="2775" baseline="-21021">
              <a:latin typeface="Times New Roman"/>
              <a:cs typeface="Times New Roman"/>
            </a:endParaRPr>
          </a:p>
          <a:p>
            <a:pPr marL="2635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5" dirty="0">
                <a:latin typeface="Comic Sans MS"/>
                <a:cs typeface="Comic Sans MS"/>
              </a:rPr>
              <a:t>Then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775" baseline="-21021" dirty="0">
                <a:latin typeface="Times New Roman"/>
                <a:cs typeface="Times New Roman"/>
              </a:rPr>
              <a:t>0 </a:t>
            </a:r>
            <a:r>
              <a:rPr sz="2800" spc="-5" dirty="0">
                <a:latin typeface="Comic Sans MS"/>
                <a:cs typeface="Comic Sans MS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775" baseline="-21021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Comic Sans MS"/>
                <a:cs typeface="Comic Sans MS"/>
              </a:rPr>
              <a:t>are</a:t>
            </a:r>
            <a:r>
              <a:rPr sz="2800" spc="-13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unchanged,</a:t>
            </a:r>
            <a:endParaRPr sz="280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775" spc="-7" baseline="-21021" dirty="0">
                <a:latin typeface="Times New Roman"/>
                <a:cs typeface="Times New Roman"/>
              </a:rPr>
              <a:t>2</a:t>
            </a:r>
            <a:r>
              <a:rPr sz="2800" spc="-5" dirty="0">
                <a:latin typeface="Times New Roman"/>
                <a:cs typeface="Times New Roman"/>
              </a:rPr>
              <a:t>=.2</a:t>
            </a:r>
            <a:r>
              <a:rPr sz="2800" spc="-5" dirty="0">
                <a:latin typeface="Symbol"/>
                <a:cs typeface="Symbol"/>
              </a:rPr>
              <a:t></a:t>
            </a:r>
            <a:r>
              <a:rPr sz="2800" spc="-5" dirty="0">
                <a:latin typeface="Times New Roman"/>
                <a:cs typeface="Times New Roman"/>
              </a:rPr>
              <a:t>.3+.8</a:t>
            </a:r>
            <a:r>
              <a:rPr sz="2800" spc="-5" dirty="0">
                <a:latin typeface="Symbol"/>
                <a:cs typeface="Symbol"/>
              </a:rPr>
              <a:t></a:t>
            </a:r>
            <a:r>
              <a:rPr sz="2800" spc="-5" dirty="0">
                <a:latin typeface="Times New Roman"/>
                <a:cs typeface="Times New Roman"/>
              </a:rPr>
              <a:t>.4=.38 </a:t>
            </a:r>
            <a:r>
              <a:rPr sz="2800" spc="-5" dirty="0">
                <a:latin typeface="Comic Sans MS"/>
                <a:cs typeface="Comic Sans MS"/>
              </a:rPr>
              <a:t>and</a:t>
            </a:r>
            <a:r>
              <a:rPr sz="2800" spc="2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</a:t>
            </a:r>
            <a:r>
              <a:rPr sz="2775" spc="-7" baseline="-21021" dirty="0">
                <a:latin typeface="Times New Roman"/>
                <a:cs typeface="Times New Roman"/>
              </a:rPr>
              <a:t>3</a:t>
            </a:r>
            <a:r>
              <a:rPr sz="2800" spc="-5" dirty="0">
                <a:latin typeface="Times New Roman"/>
                <a:cs typeface="Times New Roman"/>
              </a:rPr>
              <a:t>=.2</a:t>
            </a:r>
            <a:r>
              <a:rPr sz="2800" spc="-5" dirty="0">
                <a:latin typeface="Symbol"/>
                <a:cs typeface="Symbol"/>
              </a:rPr>
              <a:t></a:t>
            </a:r>
            <a:r>
              <a:rPr sz="2800" spc="-5" dirty="0">
                <a:latin typeface="Times New Roman"/>
                <a:cs typeface="Times New Roman"/>
              </a:rPr>
              <a:t>.2+.8</a:t>
            </a:r>
            <a:r>
              <a:rPr sz="2800" spc="-5" dirty="0">
                <a:latin typeface="Symbol"/>
                <a:cs typeface="Symbol"/>
              </a:rPr>
              <a:t></a:t>
            </a:r>
            <a:r>
              <a:rPr sz="2800" spc="-5" dirty="0">
                <a:latin typeface="Times New Roman"/>
                <a:cs typeface="Times New Roman"/>
              </a:rPr>
              <a:t>.1=.12</a:t>
            </a:r>
            <a:endParaRPr sz="2800">
              <a:latin typeface="Times New Roman"/>
              <a:cs typeface="Times New Roman"/>
            </a:endParaRPr>
          </a:p>
          <a:p>
            <a:pPr marL="2635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10" dirty="0">
                <a:latin typeface="Comic Sans MS"/>
                <a:cs typeface="Comic Sans MS"/>
              </a:rPr>
              <a:t>And </a:t>
            </a:r>
            <a:r>
              <a:rPr sz="2800" spc="-5" dirty="0">
                <a:latin typeface="Comic Sans MS"/>
                <a:cs typeface="Comic Sans MS"/>
              </a:rPr>
              <a:t>the long </a:t>
            </a:r>
            <a:r>
              <a:rPr sz="2800" spc="-10" dirty="0">
                <a:latin typeface="Comic Sans MS"/>
                <a:cs typeface="Comic Sans MS"/>
              </a:rPr>
              <a:t>term </a:t>
            </a:r>
            <a:r>
              <a:rPr sz="2800" spc="-5" dirty="0">
                <a:latin typeface="Comic Sans MS"/>
                <a:cs typeface="Comic Sans MS"/>
              </a:rPr>
              <a:t>averages are updated</a:t>
            </a:r>
            <a:r>
              <a:rPr sz="2800" spc="1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70377" y="4717922"/>
          <a:ext cx="2821304" cy="10908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5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610">
                <a:tc>
                  <a:txBody>
                    <a:bodyPr/>
                    <a:lstStyle/>
                    <a:p>
                      <a:pPr marL="635" algn="ctr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4150" algn="r">
                        <a:lnSpc>
                          <a:spcPts val="279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2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795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3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191">
                <a:tc>
                  <a:txBody>
                    <a:bodyPr/>
                    <a:lstStyle/>
                    <a:p>
                      <a:pPr algn="ctr">
                        <a:lnSpc>
                          <a:spcPts val="27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27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035" algn="r">
                        <a:lnSpc>
                          <a:spcPts val="27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.38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279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.12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1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691767"/>
            <a:ext cx="3115945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The updated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long  term average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is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335" y="2736850"/>
          <a:ext cx="251523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982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5"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71220" y="3745433"/>
            <a:ext cx="8174990" cy="1821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325" indent="-238760">
              <a:lnSpc>
                <a:spcPts val="3025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314960" algn="l"/>
              </a:tabLst>
            </a:pPr>
            <a:r>
              <a:rPr sz="2800" spc="-5" dirty="0">
                <a:latin typeface="Comic Sans MS"/>
                <a:cs typeface="Comic Sans MS"/>
              </a:rPr>
              <a:t>Is this normal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use?</a:t>
            </a:r>
            <a:endParaRPr sz="2800">
              <a:latin typeface="Comic Sans MS"/>
              <a:cs typeface="Comic Sans MS"/>
            </a:endParaRPr>
          </a:p>
          <a:p>
            <a:pPr marL="314325" indent="-238760">
              <a:lnSpc>
                <a:spcPts val="2690"/>
              </a:lnSpc>
              <a:buSzPct val="71428"/>
              <a:buFont typeface="Wingdings"/>
              <a:buChar char=""/>
              <a:tabLst>
                <a:tab pos="314960" algn="l"/>
              </a:tabLst>
            </a:pPr>
            <a:r>
              <a:rPr sz="2800" spc="-5" dirty="0">
                <a:latin typeface="Comic Sans MS"/>
                <a:cs typeface="Comic Sans MS"/>
              </a:rPr>
              <a:t>Compute </a:t>
            </a:r>
            <a:r>
              <a:rPr sz="2800" spc="-5" dirty="0">
                <a:latin typeface="Times New Roman"/>
                <a:cs typeface="Times New Roman"/>
              </a:rPr>
              <a:t>S = </a:t>
            </a:r>
            <a:r>
              <a:rPr sz="2800" dirty="0">
                <a:latin typeface="Times New Roman"/>
                <a:cs typeface="Times New Roman"/>
              </a:rPr>
              <a:t>(H</a:t>
            </a:r>
            <a:r>
              <a:rPr sz="2775" baseline="-21021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775" baseline="25525" dirty="0">
                <a:latin typeface="Times New Roman"/>
                <a:cs typeface="Times New Roman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+…+(H</a:t>
            </a:r>
            <a:r>
              <a:rPr sz="2775" baseline="-21021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Symbol"/>
                <a:cs typeface="Symbol"/>
              </a:rPr>
              <a:t>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775" baseline="-21021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775" baseline="25525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.0488</a:t>
            </a:r>
            <a:endParaRPr sz="2800">
              <a:latin typeface="Times New Roman"/>
              <a:cs typeface="Times New Roman"/>
            </a:endParaRPr>
          </a:p>
          <a:p>
            <a:pPr marL="314325" indent="-238760">
              <a:lnSpc>
                <a:spcPts val="2690"/>
              </a:lnSpc>
              <a:buSzPct val="71428"/>
              <a:buFont typeface="Wingdings"/>
              <a:buChar char=""/>
              <a:tabLst>
                <a:tab pos="314960" algn="l"/>
              </a:tabLst>
            </a:pPr>
            <a:r>
              <a:rPr sz="2800" spc="-10" dirty="0">
                <a:latin typeface="Comic Sans MS"/>
                <a:cs typeface="Comic Sans MS"/>
              </a:rPr>
              <a:t>Since </a:t>
            </a:r>
            <a:r>
              <a:rPr sz="2800" spc="-5" dirty="0">
                <a:latin typeface="Times New Roman"/>
                <a:cs typeface="Times New Roman"/>
              </a:rPr>
              <a:t>S = </a:t>
            </a:r>
            <a:r>
              <a:rPr sz="2800" dirty="0">
                <a:latin typeface="Times New Roman"/>
                <a:cs typeface="Times New Roman"/>
              </a:rPr>
              <a:t>.0488 </a:t>
            </a:r>
            <a:r>
              <a:rPr sz="2800" spc="-5" dirty="0">
                <a:latin typeface="Times New Roman"/>
                <a:cs typeface="Times New Roman"/>
              </a:rPr>
              <a:t>&lt; </a:t>
            </a:r>
            <a:r>
              <a:rPr sz="2800" dirty="0">
                <a:latin typeface="Times New Roman"/>
                <a:cs typeface="Times New Roman"/>
              </a:rPr>
              <a:t>0.1 </a:t>
            </a:r>
            <a:r>
              <a:rPr sz="2800" spc="-5" dirty="0">
                <a:latin typeface="Comic Sans MS"/>
                <a:cs typeface="Comic Sans MS"/>
              </a:rPr>
              <a:t>we consider </a:t>
            </a:r>
            <a:r>
              <a:rPr sz="2800" spc="-10" dirty="0">
                <a:latin typeface="Comic Sans MS"/>
                <a:cs typeface="Comic Sans MS"/>
              </a:rPr>
              <a:t>this</a:t>
            </a:r>
            <a:r>
              <a:rPr sz="2800" spc="1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normal</a:t>
            </a:r>
            <a:endParaRPr sz="2800">
              <a:latin typeface="Comic Sans MS"/>
              <a:cs typeface="Comic Sans MS"/>
            </a:endParaRPr>
          </a:p>
          <a:p>
            <a:pPr marL="314325" indent="-238760">
              <a:lnSpc>
                <a:spcPts val="2700"/>
              </a:lnSpc>
              <a:buSzPct val="71428"/>
              <a:buFont typeface="Wingdings"/>
              <a:buChar char=""/>
              <a:tabLst>
                <a:tab pos="314960" algn="l"/>
              </a:tabLst>
            </a:pPr>
            <a:r>
              <a:rPr sz="2800" spc="-10" dirty="0">
                <a:latin typeface="Comic Sans MS"/>
                <a:cs typeface="Comic Sans MS"/>
              </a:rPr>
              <a:t>And </a:t>
            </a:r>
            <a:r>
              <a:rPr sz="2800" spc="-5" dirty="0">
                <a:latin typeface="Comic Sans MS"/>
                <a:cs typeface="Comic Sans MS"/>
              </a:rPr>
              <a:t>we again </a:t>
            </a:r>
            <a:r>
              <a:rPr sz="2800" spc="-10" dirty="0">
                <a:latin typeface="Comic Sans MS"/>
                <a:cs typeface="Comic Sans MS"/>
              </a:rPr>
              <a:t>update the </a:t>
            </a:r>
            <a:r>
              <a:rPr sz="2800" spc="-5" dirty="0">
                <a:latin typeface="Comic Sans MS"/>
                <a:cs typeface="Comic Sans MS"/>
              </a:rPr>
              <a:t>long </a:t>
            </a:r>
            <a:r>
              <a:rPr sz="2800" spc="-10" dirty="0">
                <a:latin typeface="Comic Sans MS"/>
                <a:cs typeface="Comic Sans MS"/>
              </a:rPr>
              <a:t>term </a:t>
            </a:r>
            <a:r>
              <a:rPr sz="2800" spc="-5" dirty="0">
                <a:latin typeface="Comic Sans MS"/>
                <a:cs typeface="Comic Sans MS"/>
              </a:rPr>
              <a:t>averages</a:t>
            </a:r>
            <a:r>
              <a:rPr sz="2800" spc="19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by</a:t>
            </a:r>
            <a:endParaRPr sz="2800">
              <a:latin typeface="Comic Sans MS"/>
              <a:cs typeface="Comic Sans MS"/>
            </a:endParaRPr>
          </a:p>
          <a:p>
            <a:pPr marL="76200">
              <a:lnSpc>
                <a:spcPts val="3035"/>
              </a:lnSpc>
            </a:pP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775" baseline="-2102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= </a:t>
            </a:r>
            <a:r>
              <a:rPr sz="2800" dirty="0">
                <a:latin typeface="Times New Roman"/>
                <a:cs typeface="Times New Roman"/>
              </a:rPr>
              <a:t>0.2A</a:t>
            </a:r>
            <a:r>
              <a:rPr sz="2775" baseline="-2102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+</a:t>
            </a:r>
            <a:r>
              <a:rPr sz="2800" spc="-459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0.8H</a:t>
            </a:r>
            <a:r>
              <a:rPr sz="2775" baseline="-21021" dirty="0">
                <a:latin typeface="Times New Roman"/>
                <a:cs typeface="Times New Roman"/>
              </a:rPr>
              <a:t>n</a:t>
            </a:r>
            <a:endParaRPr sz="2775" baseline="-2102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7304" y="1658569"/>
            <a:ext cx="2605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New</a:t>
            </a:r>
            <a:r>
              <a:rPr sz="2800" spc="-4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observed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7304" y="2024633"/>
            <a:ext cx="1807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rates</a:t>
            </a:r>
            <a:r>
              <a:rPr sz="2800" spc="-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are…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480050" y="2736850"/>
          <a:ext cx="251650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982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705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5">
                <a:tc>
                  <a:txBody>
                    <a:bodyPr/>
                    <a:lstStyle/>
                    <a:p>
                      <a:pPr marL="1270"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39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5192" y="578561"/>
            <a:ext cx="5368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Intrusion</a:t>
            </a:r>
            <a:r>
              <a:rPr spc="-95" dirty="0"/>
              <a:t> </a:t>
            </a:r>
            <a:r>
              <a:rPr dirty="0"/>
              <a:t>Prevention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4814"/>
            <a:ext cx="7370445" cy="2830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ts val="335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Want to </a:t>
            </a:r>
            <a:r>
              <a:rPr sz="2800" dirty="0">
                <a:latin typeface="Comic Sans MS"/>
                <a:cs typeface="Comic Sans MS"/>
              </a:rPr>
              <a:t>keep </a:t>
            </a:r>
            <a:r>
              <a:rPr sz="2800" spc="-10" dirty="0">
                <a:latin typeface="Comic Sans MS"/>
                <a:cs typeface="Comic Sans MS"/>
              </a:rPr>
              <a:t>bad </a:t>
            </a:r>
            <a:r>
              <a:rPr sz="2800" spc="-5" dirty="0">
                <a:latin typeface="Comic Sans MS"/>
                <a:cs typeface="Comic Sans MS"/>
              </a:rPr>
              <a:t>guys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out</a:t>
            </a:r>
            <a:endParaRPr sz="2800">
              <a:latin typeface="Comic Sans MS"/>
              <a:cs typeface="Comic Sans MS"/>
            </a:endParaRPr>
          </a:p>
          <a:p>
            <a:pPr marL="12700" marR="105410">
              <a:lnSpc>
                <a:spcPts val="3390"/>
              </a:lnSpc>
              <a:spcBef>
                <a:spcPts val="7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b="1" spc="-10" dirty="0">
                <a:solidFill>
                  <a:srgbClr val="5437FF"/>
                </a:solidFill>
                <a:latin typeface="Comic Sans MS"/>
                <a:cs typeface="Comic Sans MS"/>
              </a:rPr>
              <a:t>Intrusion </a:t>
            </a:r>
            <a:r>
              <a:rPr sz="2800" b="1" spc="-5" dirty="0">
                <a:solidFill>
                  <a:srgbClr val="5437FF"/>
                </a:solidFill>
                <a:latin typeface="Comic Sans MS"/>
                <a:cs typeface="Comic Sans MS"/>
              </a:rPr>
              <a:t>prevention </a:t>
            </a:r>
            <a:r>
              <a:rPr sz="2800" spc="-5" dirty="0">
                <a:latin typeface="Comic Sans MS"/>
                <a:cs typeface="Comic Sans MS"/>
              </a:rPr>
              <a:t>is a traditional</a:t>
            </a:r>
            <a:r>
              <a:rPr sz="2800" spc="-28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focus  of computer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security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2775"/>
              </a:lnSpc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Authentication is to </a:t>
            </a:r>
            <a:r>
              <a:rPr sz="2400" dirty="0">
                <a:latin typeface="Comic Sans MS"/>
                <a:cs typeface="Comic Sans MS"/>
              </a:rPr>
              <a:t>prevent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intrusions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Firewalls a </a:t>
            </a:r>
            <a:r>
              <a:rPr sz="2400" spc="-5" dirty="0">
                <a:latin typeface="Comic Sans MS"/>
                <a:cs typeface="Comic Sans MS"/>
              </a:rPr>
              <a:t>form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intrusion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prevention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  <a:spcBef>
                <a:spcPts val="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Virus defenses also </a:t>
            </a:r>
            <a:r>
              <a:rPr sz="2400" spc="-5" dirty="0">
                <a:latin typeface="Comic Sans MS"/>
                <a:cs typeface="Comic Sans MS"/>
              </a:rPr>
              <a:t>intrusion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prevention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Comparable to locking the door on your</a:t>
            </a:r>
            <a:r>
              <a:rPr sz="2800" spc="1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car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2397" y="502665"/>
            <a:ext cx="5838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00" dirty="0"/>
              <a:t> </a:t>
            </a:r>
            <a:r>
              <a:rPr spc="-10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444" y="1463167"/>
            <a:ext cx="2346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The</a:t>
            </a:r>
            <a:r>
              <a:rPr sz="2800" spc="-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starting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444" y="1892935"/>
            <a:ext cx="2397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mic Sans MS"/>
                <a:cs typeface="Comic Sans MS"/>
              </a:rPr>
              <a:t>averages</a:t>
            </a:r>
            <a:r>
              <a:rPr sz="2800" spc="-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were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60335" y="2584576"/>
          <a:ext cx="2515235" cy="9403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982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25"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.40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83920" y="3669919"/>
            <a:ext cx="7934959" cy="181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 indent="-238760">
              <a:lnSpc>
                <a:spcPts val="3025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302260" algn="l"/>
              </a:tabLst>
            </a:pPr>
            <a:r>
              <a:rPr sz="2800" spc="-5" dirty="0">
                <a:latin typeface="Comic Sans MS"/>
                <a:cs typeface="Comic Sans MS"/>
              </a:rPr>
              <a:t>The stats slowly evolve to match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behavior</a:t>
            </a:r>
            <a:endParaRPr sz="2800">
              <a:latin typeface="Comic Sans MS"/>
              <a:cs typeface="Comic Sans MS"/>
            </a:endParaRPr>
          </a:p>
          <a:p>
            <a:pPr marL="301625" indent="-238760">
              <a:lnSpc>
                <a:spcPts val="2690"/>
              </a:lnSpc>
              <a:buSzPct val="71428"/>
              <a:buFont typeface="Wingdings"/>
              <a:buChar char=""/>
              <a:tabLst>
                <a:tab pos="302260" algn="l"/>
              </a:tabLst>
            </a:pPr>
            <a:r>
              <a:rPr sz="2800" spc="-5" dirty="0">
                <a:latin typeface="Comic Sans MS"/>
                <a:cs typeface="Comic Sans MS"/>
              </a:rPr>
              <a:t>This </a:t>
            </a:r>
            <a:r>
              <a:rPr sz="2800" spc="-10" dirty="0">
                <a:latin typeface="Comic Sans MS"/>
                <a:cs typeface="Comic Sans MS"/>
              </a:rPr>
              <a:t>reduces </a:t>
            </a:r>
            <a:r>
              <a:rPr sz="2800" spc="-5" dirty="0">
                <a:latin typeface="Comic Sans MS"/>
                <a:cs typeface="Comic Sans MS"/>
              </a:rPr>
              <a:t>false alarms and work for</a:t>
            </a:r>
            <a:r>
              <a:rPr sz="2800" spc="7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admin</a:t>
            </a:r>
            <a:endParaRPr sz="2800">
              <a:latin typeface="Comic Sans MS"/>
              <a:cs typeface="Comic Sans MS"/>
            </a:endParaRPr>
          </a:p>
          <a:p>
            <a:pPr marL="301625" indent="-238760">
              <a:lnSpc>
                <a:spcPts val="2690"/>
              </a:lnSpc>
              <a:buSzPct val="71428"/>
              <a:buFont typeface="Wingdings"/>
              <a:buChar char=""/>
              <a:tabLst>
                <a:tab pos="302260" algn="l"/>
              </a:tabLst>
            </a:pPr>
            <a:r>
              <a:rPr sz="2800" spc="-10" dirty="0">
                <a:latin typeface="Comic Sans MS"/>
                <a:cs typeface="Comic Sans MS"/>
              </a:rPr>
              <a:t>But </a:t>
            </a:r>
            <a:r>
              <a:rPr sz="2800" spc="-5" dirty="0">
                <a:latin typeface="Comic Sans MS"/>
                <a:cs typeface="Comic Sans MS"/>
              </a:rPr>
              <a:t>also opens an avenue 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r>
              <a:rPr sz="2800" spc="6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attack…</a:t>
            </a:r>
            <a:endParaRPr sz="2800">
              <a:latin typeface="Comic Sans MS"/>
              <a:cs typeface="Comic Sans MS"/>
            </a:endParaRPr>
          </a:p>
          <a:p>
            <a:pPr marL="301625" indent="-238760">
              <a:lnSpc>
                <a:spcPts val="2690"/>
              </a:lnSpc>
              <a:buSzPct val="71428"/>
              <a:buFont typeface="Wingdings"/>
              <a:buChar char=""/>
              <a:tabLst>
                <a:tab pos="302260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Trudy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always </a:t>
            </a:r>
            <a:r>
              <a:rPr sz="2800" spc="-10" dirty="0">
                <a:latin typeface="Comic Sans MS"/>
                <a:cs typeface="Comic Sans MS"/>
              </a:rPr>
              <a:t>wants </a:t>
            </a:r>
            <a:r>
              <a:rPr sz="2800" spc="-5" dirty="0">
                <a:latin typeface="Comic Sans MS"/>
                <a:cs typeface="Comic Sans MS"/>
              </a:rPr>
              <a:t>to access</a:t>
            </a:r>
            <a:r>
              <a:rPr sz="2800" spc="-300" dirty="0">
                <a:latin typeface="Comic Sans MS"/>
                <a:cs typeface="Comic Sans MS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F</a:t>
            </a:r>
            <a:r>
              <a:rPr sz="2775" spc="7" baseline="-21021" dirty="0">
                <a:latin typeface="Times New Roman"/>
                <a:cs typeface="Times New Roman"/>
              </a:rPr>
              <a:t>3</a:t>
            </a:r>
            <a:endParaRPr sz="2775" baseline="-21021">
              <a:latin typeface="Times New Roman"/>
              <a:cs typeface="Times New Roman"/>
            </a:endParaRPr>
          </a:p>
          <a:p>
            <a:pPr marL="301625" indent="-238760">
              <a:lnSpc>
                <a:spcPts val="3025"/>
              </a:lnSpc>
              <a:buSzPct val="71428"/>
              <a:buFont typeface="Wingdings"/>
              <a:buChar char=""/>
              <a:tabLst>
                <a:tab pos="302260" algn="l"/>
              </a:tabLst>
            </a:pPr>
            <a:r>
              <a:rPr sz="2800" spc="-5" dirty="0">
                <a:latin typeface="Comic Sans MS"/>
                <a:cs typeface="Comic Sans MS"/>
              </a:rPr>
              <a:t>She can convince </a:t>
            </a:r>
            <a:r>
              <a:rPr sz="2800" spc="-10" dirty="0">
                <a:latin typeface="Comic Sans MS"/>
                <a:cs typeface="Comic Sans MS"/>
              </a:rPr>
              <a:t>IDS </a:t>
            </a:r>
            <a:r>
              <a:rPr sz="2800" spc="-5" dirty="0">
                <a:latin typeface="Comic Sans MS"/>
                <a:cs typeface="Comic Sans MS"/>
              </a:rPr>
              <a:t>this is normal 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r>
              <a:rPr sz="2800" spc="3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Alice!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7304" y="1429892"/>
            <a:ext cx="3392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After </a:t>
            </a:r>
            <a:r>
              <a:rPr sz="2800" spc="-5" dirty="0">
                <a:latin typeface="Comic Sans MS"/>
                <a:cs typeface="Comic Sans MS"/>
              </a:rPr>
              <a:t>2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iterations,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7304" y="1796033"/>
            <a:ext cx="2816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mic Sans MS"/>
                <a:cs typeface="Comic Sans MS"/>
              </a:rPr>
              <a:t>the </a:t>
            </a:r>
            <a:r>
              <a:rPr sz="2800" spc="-5" dirty="0">
                <a:latin typeface="Comic Sans MS"/>
                <a:cs typeface="Comic Sans MS"/>
              </a:rPr>
              <a:t>averages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are</a:t>
            </a:r>
            <a:endParaRPr sz="280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556377" y="2584576"/>
          <a:ext cx="2745104" cy="1147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982">
                <a:tc>
                  <a:txBody>
                    <a:bodyPr/>
                    <a:lstStyle/>
                    <a:p>
                      <a:pPr marL="208279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0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385"/>
                        </a:lnSpc>
                      </a:pPr>
                      <a:r>
                        <a:rPr sz="2000" spc="1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15" baseline="-21367" dirty="0">
                          <a:latin typeface="Times New Roman"/>
                          <a:cs typeface="Times New Roman"/>
                        </a:rPr>
                        <a:t>1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2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7" baseline="-21367" dirty="0">
                          <a:latin typeface="Times New Roman"/>
                          <a:cs typeface="Times New Roman"/>
                        </a:rPr>
                        <a:t>3</a:t>
                      </a:r>
                      <a:endParaRPr sz="1950" baseline="-21367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35">
                <a:tc>
                  <a:txBody>
                    <a:bodyPr/>
                    <a:lstStyle/>
                    <a:p>
                      <a:pPr marL="182880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.364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85"/>
                        </a:lnSpc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.156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10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5207" y="1560082"/>
            <a:ext cx="7480934" cy="4765022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5400" marR="33147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5" dirty="0">
                <a:latin typeface="Comic Sans MS"/>
                <a:cs typeface="Comic Sans MS"/>
              </a:rPr>
              <a:t>To make this approach more robust, must  also incorporate the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variance</a:t>
            </a:r>
            <a:endParaRPr sz="2800" dirty="0">
              <a:latin typeface="Comic Sans MS"/>
              <a:cs typeface="Comic Sans MS"/>
            </a:endParaRPr>
          </a:p>
          <a:p>
            <a:pPr marL="2635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5" dirty="0">
                <a:latin typeface="Comic Sans MS"/>
                <a:cs typeface="Comic Sans MS"/>
              </a:rPr>
              <a:t>Can also combine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stats as, for</a:t>
            </a:r>
            <a:r>
              <a:rPr sz="2800" spc="24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example,</a:t>
            </a:r>
            <a:endParaRPr sz="2800" dirty="0">
              <a:latin typeface="Comic Sans MS"/>
              <a:cs typeface="Comic Sans MS"/>
            </a:endParaRPr>
          </a:p>
          <a:p>
            <a:pPr marL="939800">
              <a:lnSpc>
                <a:spcPts val="335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T = </a:t>
            </a:r>
            <a:r>
              <a:rPr sz="2800" dirty="0">
                <a:latin typeface="Times New Roman"/>
                <a:cs typeface="Times New Roman"/>
              </a:rPr>
              <a:t>(S</a:t>
            </a:r>
            <a:r>
              <a:rPr sz="2775" baseline="-21021" dirty="0">
                <a:latin typeface="Times New Roman"/>
                <a:cs typeface="Times New Roman"/>
              </a:rPr>
              <a:t>1 </a:t>
            </a:r>
            <a:r>
              <a:rPr sz="2800" spc="-5" dirty="0">
                <a:latin typeface="Times New Roman"/>
                <a:cs typeface="Times New Roman"/>
              </a:rPr>
              <a:t>+ 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latin typeface="Times New Roman"/>
                <a:cs typeface="Times New Roman"/>
              </a:rPr>
              <a:t>2 </a:t>
            </a:r>
            <a:r>
              <a:rPr sz="2800" spc="-5" dirty="0">
                <a:latin typeface="Times New Roman"/>
                <a:cs typeface="Times New Roman"/>
              </a:rPr>
              <a:t>+ </a:t>
            </a:r>
            <a:r>
              <a:rPr sz="2800" spc="5" dirty="0">
                <a:latin typeface="Times New Roman"/>
                <a:cs typeface="Times New Roman"/>
              </a:rPr>
              <a:t>S</a:t>
            </a:r>
            <a:r>
              <a:rPr sz="2775" spc="7" baseline="-21021" dirty="0">
                <a:latin typeface="Times New Roman"/>
                <a:cs typeface="Times New Roman"/>
              </a:rPr>
              <a:t>3 </a:t>
            </a:r>
            <a:r>
              <a:rPr sz="2800" spc="-5" dirty="0">
                <a:latin typeface="Times New Roman"/>
                <a:cs typeface="Times New Roman"/>
              </a:rPr>
              <a:t>+ … + 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775" baseline="-2102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) </a:t>
            </a:r>
            <a:r>
              <a:rPr sz="2800" spc="-5" dirty="0">
                <a:latin typeface="Times New Roman"/>
                <a:cs typeface="Times New Roman"/>
              </a:rPr>
              <a:t>/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endParaRPr sz="2800" dirty="0">
              <a:latin typeface="Times New Roman"/>
              <a:cs typeface="Times New Roman"/>
            </a:endParaRPr>
          </a:p>
          <a:p>
            <a:pPr marL="25400" marR="919480" indent="914400">
              <a:lnSpc>
                <a:spcPts val="3390"/>
              </a:lnSpc>
              <a:spcBef>
                <a:spcPts val="75"/>
              </a:spcBef>
            </a:pPr>
            <a:r>
              <a:rPr sz="2800" spc="-5" dirty="0">
                <a:latin typeface="Comic Sans MS"/>
                <a:cs typeface="Comic Sans MS"/>
              </a:rPr>
              <a:t>to obtain a more </a:t>
            </a:r>
            <a:r>
              <a:rPr sz="2800" dirty="0">
                <a:latin typeface="Comic Sans MS"/>
                <a:cs typeface="Comic Sans MS"/>
              </a:rPr>
              <a:t>complete </a:t>
            </a:r>
            <a:r>
              <a:rPr sz="2800" spc="-10" dirty="0">
                <a:latin typeface="Comic Sans MS"/>
                <a:cs typeface="Comic Sans MS"/>
              </a:rPr>
              <a:t>view </a:t>
            </a:r>
            <a:r>
              <a:rPr sz="2800" spc="-5" dirty="0">
                <a:latin typeface="Comic Sans MS"/>
                <a:cs typeface="Comic Sans MS"/>
              </a:rPr>
              <a:t>of  “normal”</a:t>
            </a:r>
            <a:endParaRPr sz="2800" dirty="0">
              <a:latin typeface="Comic Sans MS"/>
              <a:cs typeface="Comic Sans MS"/>
            </a:endParaRPr>
          </a:p>
          <a:p>
            <a:pPr marL="263525" indent="-238760">
              <a:lnSpc>
                <a:spcPts val="3215"/>
              </a:lnSpc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10" dirty="0">
                <a:latin typeface="Comic Sans MS"/>
                <a:cs typeface="Comic Sans MS"/>
              </a:rPr>
              <a:t>Similar (but </a:t>
            </a:r>
            <a:r>
              <a:rPr sz="2800" spc="-5" dirty="0">
                <a:latin typeface="Comic Sans MS"/>
                <a:cs typeface="Comic Sans MS"/>
              </a:rPr>
              <a:t>more sophisticated)</a:t>
            </a:r>
            <a:r>
              <a:rPr sz="2800" spc="12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approach</a:t>
            </a:r>
            <a:endParaRPr sz="2800" dirty="0">
              <a:latin typeface="Comic Sans MS"/>
              <a:cs typeface="Comic Sans MS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Comic Sans MS"/>
                <a:cs typeface="Comic Sans MS"/>
              </a:rPr>
              <a:t>is </a:t>
            </a:r>
            <a:r>
              <a:rPr sz="2800" spc="-10" dirty="0">
                <a:latin typeface="Comic Sans MS"/>
                <a:cs typeface="Comic Sans MS"/>
              </a:rPr>
              <a:t>used </a:t>
            </a: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spc="-10" dirty="0">
                <a:latin typeface="Comic Sans MS"/>
                <a:cs typeface="Comic Sans MS"/>
              </a:rPr>
              <a:t>IDS </a:t>
            </a:r>
            <a:r>
              <a:rPr sz="2800" spc="-5" dirty="0">
                <a:latin typeface="Comic Sans MS"/>
                <a:cs typeface="Comic Sans MS"/>
              </a:rPr>
              <a:t>known as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NIDES</a:t>
            </a:r>
            <a:r>
              <a:rPr lang="en-US" sz="2800" spc="-5" dirty="0">
                <a:latin typeface="Comic Sans MS"/>
                <a:cs typeface="Comic Sans MS"/>
              </a:rPr>
              <a:t> (Next Generation Intrusion Detection Expert System)</a:t>
            </a:r>
            <a:endParaRPr sz="2800" dirty="0">
              <a:latin typeface="Comic Sans MS"/>
              <a:cs typeface="Comic Sans MS"/>
            </a:endParaRPr>
          </a:p>
          <a:p>
            <a:pPr marL="2635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64160" algn="l"/>
              </a:tabLst>
            </a:pPr>
            <a:r>
              <a:rPr sz="2800" spc="-5" dirty="0">
                <a:latin typeface="Comic Sans MS"/>
                <a:cs typeface="Comic Sans MS"/>
              </a:rPr>
              <a:t>NIDES includes anomaly and signature</a:t>
            </a:r>
            <a:r>
              <a:rPr sz="2800" spc="13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IDS</a:t>
            </a:r>
            <a:endParaRPr sz="2800" dirty="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5890" y="426161"/>
            <a:ext cx="68072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 </a:t>
            </a:r>
            <a:r>
              <a:rPr dirty="0"/>
              <a:t>Detection</a:t>
            </a:r>
            <a:r>
              <a:rPr spc="-100" dirty="0"/>
              <a:t> </a:t>
            </a:r>
            <a:r>
              <a:rPr spc="-5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6215"/>
            <a:ext cx="7964805" cy="38665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1460" marR="169545" indent="-251460">
              <a:lnSpc>
                <a:spcPct val="100099"/>
              </a:lnSpc>
              <a:spcBef>
                <a:spcPts val="9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System </a:t>
            </a:r>
            <a:r>
              <a:rPr sz="2800" spc="-5" dirty="0">
                <a:latin typeface="Comic Sans MS"/>
                <a:cs typeface="Comic Sans MS"/>
              </a:rPr>
              <a:t>constantly evolves and so must </a:t>
            </a:r>
            <a:r>
              <a:rPr sz="2800" spc="-10" dirty="0">
                <a:latin typeface="Comic Sans MS"/>
                <a:cs typeface="Comic Sans MS"/>
              </a:rPr>
              <a:t>IDS  </a:t>
            </a: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Static system would </a:t>
            </a:r>
            <a:r>
              <a:rPr sz="2400" dirty="0">
                <a:latin typeface="Comic Sans MS"/>
                <a:cs typeface="Comic Sans MS"/>
              </a:rPr>
              <a:t>place huge </a:t>
            </a:r>
            <a:r>
              <a:rPr sz="2400" spc="-5" dirty="0">
                <a:latin typeface="Comic Sans MS"/>
                <a:cs typeface="Comic Sans MS"/>
              </a:rPr>
              <a:t>burden on admin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But evolving </a:t>
            </a:r>
            <a:r>
              <a:rPr sz="2400" spc="-5" dirty="0">
                <a:latin typeface="Comic Sans MS"/>
                <a:cs typeface="Comic Sans MS"/>
              </a:rPr>
              <a:t>IDS </a:t>
            </a:r>
            <a:r>
              <a:rPr sz="2400" dirty="0">
                <a:latin typeface="Comic Sans MS"/>
                <a:cs typeface="Comic Sans MS"/>
              </a:rPr>
              <a:t>makes </a:t>
            </a:r>
            <a:r>
              <a:rPr sz="2400" spc="-5" dirty="0">
                <a:latin typeface="Comic Sans MS"/>
                <a:cs typeface="Comic Sans MS"/>
              </a:rPr>
              <a:t>it possible for attacker to  (slowly) </a:t>
            </a:r>
            <a:r>
              <a:rPr sz="2400" dirty="0">
                <a:latin typeface="Comic Sans MS"/>
                <a:cs typeface="Comic Sans MS"/>
              </a:rPr>
              <a:t>convince </a:t>
            </a:r>
            <a:r>
              <a:rPr sz="2400" spc="-5" dirty="0">
                <a:latin typeface="Comic Sans MS"/>
                <a:cs typeface="Comic Sans MS"/>
              </a:rPr>
              <a:t>IDS that </a:t>
            </a:r>
            <a:r>
              <a:rPr sz="2400" dirty="0">
                <a:latin typeface="Comic Sans MS"/>
                <a:cs typeface="Comic Sans MS"/>
              </a:rPr>
              <a:t>an </a:t>
            </a:r>
            <a:r>
              <a:rPr sz="2400" spc="-5" dirty="0">
                <a:latin typeface="Comic Sans MS"/>
                <a:cs typeface="Comic Sans MS"/>
              </a:rPr>
              <a:t>attack is normal!  </a:t>
            </a: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Attacker may win simply by “going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slow”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45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What does “abnormal” </a:t>
            </a:r>
            <a:r>
              <a:rPr sz="2800" spc="-10" dirty="0">
                <a:latin typeface="Comic Sans MS"/>
                <a:cs typeface="Comic Sans MS"/>
              </a:rPr>
              <a:t>really</a:t>
            </a:r>
            <a:r>
              <a:rPr sz="2800" spc="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mean?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Only </a:t>
            </a:r>
            <a:r>
              <a:rPr sz="2400" spc="-5" dirty="0">
                <a:latin typeface="Comic Sans MS"/>
                <a:cs typeface="Comic Sans MS"/>
              </a:rPr>
              <a:t>that there is possibly </a:t>
            </a:r>
            <a:r>
              <a:rPr sz="2400" dirty="0">
                <a:latin typeface="Comic Sans MS"/>
                <a:cs typeface="Comic Sans MS"/>
              </a:rPr>
              <a:t>an</a:t>
            </a:r>
            <a:r>
              <a:rPr sz="2400" spc="-7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attack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May </a:t>
            </a:r>
            <a:r>
              <a:rPr sz="2400" spc="-5" dirty="0">
                <a:latin typeface="Comic Sans MS"/>
                <a:cs typeface="Comic Sans MS"/>
              </a:rPr>
              <a:t>not say </a:t>
            </a:r>
            <a:r>
              <a:rPr sz="2400" dirty="0">
                <a:latin typeface="Comic Sans MS"/>
                <a:cs typeface="Comic Sans MS"/>
              </a:rPr>
              <a:t>anything </a:t>
            </a:r>
            <a:r>
              <a:rPr sz="2400" spc="-5" dirty="0">
                <a:latin typeface="Comic Sans MS"/>
                <a:cs typeface="Comic Sans MS"/>
              </a:rPr>
              <a:t>specific about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attack!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How </a:t>
            </a:r>
            <a:r>
              <a:rPr sz="2400" spc="-5" dirty="0">
                <a:latin typeface="Comic Sans MS"/>
                <a:cs typeface="Comic Sans MS"/>
              </a:rPr>
              <a:t>to respond to </a:t>
            </a:r>
            <a:r>
              <a:rPr sz="2400" dirty="0">
                <a:latin typeface="Comic Sans MS"/>
                <a:cs typeface="Comic Sans MS"/>
              </a:rPr>
              <a:t>such </a:t>
            </a:r>
            <a:r>
              <a:rPr sz="2400" spc="-5" dirty="0">
                <a:latin typeface="Comic Sans MS"/>
                <a:cs typeface="Comic Sans MS"/>
              </a:rPr>
              <a:t>vague</a:t>
            </a:r>
            <a:r>
              <a:rPr sz="2400" spc="-7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information?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Signature </a:t>
            </a:r>
            <a:r>
              <a:rPr sz="2800" spc="-5" dirty="0">
                <a:latin typeface="Comic Sans MS"/>
                <a:cs typeface="Comic Sans MS"/>
              </a:rPr>
              <a:t>detection tells exactly which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97" y="578561"/>
            <a:ext cx="49218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Anomaly</a:t>
            </a:r>
            <a:r>
              <a:rPr spc="-10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8310"/>
            <a:ext cx="7454265" cy="380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Advantages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Chance of detecting unknown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May be more </a:t>
            </a:r>
            <a:r>
              <a:rPr sz="2400" spc="-5" dirty="0">
                <a:latin typeface="Comic Sans MS"/>
                <a:cs typeface="Comic Sans MS"/>
              </a:rPr>
              <a:t>efficient (since no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signatures)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Disadvantages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Today, </a:t>
            </a:r>
            <a:r>
              <a:rPr sz="2400" spc="-5" dirty="0">
                <a:latin typeface="Comic Sans MS"/>
                <a:cs typeface="Comic Sans MS"/>
              </a:rPr>
              <a:t>cannot </a:t>
            </a:r>
            <a:r>
              <a:rPr sz="2400" dirty="0">
                <a:latin typeface="Comic Sans MS"/>
                <a:cs typeface="Comic Sans MS"/>
              </a:rPr>
              <a:t>be used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alone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Must be used </a:t>
            </a:r>
            <a:r>
              <a:rPr sz="2400" spc="-5" dirty="0">
                <a:latin typeface="Comic Sans MS"/>
                <a:cs typeface="Comic Sans MS"/>
              </a:rPr>
              <a:t>with </a:t>
            </a:r>
            <a:r>
              <a:rPr sz="2400" dirty="0">
                <a:latin typeface="Comic Sans MS"/>
                <a:cs typeface="Comic Sans MS"/>
              </a:rPr>
              <a:t>a signature </a:t>
            </a:r>
            <a:r>
              <a:rPr sz="2400" spc="-5" dirty="0">
                <a:latin typeface="Comic Sans MS"/>
                <a:cs typeface="Comic Sans MS"/>
              </a:rPr>
              <a:t>detection</a:t>
            </a:r>
            <a:r>
              <a:rPr sz="2400" spc="-8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system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Reliability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unclear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May be subject </a:t>
            </a:r>
            <a:r>
              <a:rPr sz="2400" spc="-5" dirty="0">
                <a:latin typeface="Comic Sans MS"/>
                <a:cs typeface="Comic Sans MS"/>
              </a:rPr>
              <a:t>to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attack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Anomaly </a:t>
            </a:r>
            <a:r>
              <a:rPr sz="2400" spc="-5" dirty="0">
                <a:latin typeface="Comic Sans MS"/>
                <a:cs typeface="Comic Sans MS"/>
              </a:rPr>
              <a:t>detection indicates something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unusual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But lack of specific info on possible</a:t>
            </a:r>
            <a:r>
              <a:rPr sz="2400" spc="-3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attack!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013" y="578561"/>
            <a:ext cx="52006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Intrusion</a:t>
            </a:r>
            <a:r>
              <a:rPr spc="-8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38986"/>
            <a:ext cx="7294245" cy="24669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17653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In spite of </a:t>
            </a:r>
            <a:r>
              <a:rPr sz="2800" spc="-10" dirty="0">
                <a:latin typeface="Comic Sans MS"/>
                <a:cs typeface="Comic Sans MS"/>
              </a:rPr>
              <a:t>intrusion </a:t>
            </a:r>
            <a:r>
              <a:rPr sz="2800" spc="-5" dirty="0">
                <a:latin typeface="Comic Sans MS"/>
                <a:cs typeface="Comic Sans MS"/>
              </a:rPr>
              <a:t>prevention, </a:t>
            </a:r>
            <a:r>
              <a:rPr sz="2800" spc="-10" dirty="0">
                <a:latin typeface="Comic Sans MS"/>
                <a:cs typeface="Comic Sans MS"/>
              </a:rPr>
              <a:t>bad </a:t>
            </a:r>
            <a:r>
              <a:rPr sz="2800" spc="-5" dirty="0">
                <a:latin typeface="Comic Sans MS"/>
                <a:cs typeface="Comic Sans MS"/>
              </a:rPr>
              <a:t>guys  </a:t>
            </a:r>
            <a:r>
              <a:rPr sz="2800" spc="-10" dirty="0">
                <a:latin typeface="Comic Sans MS"/>
                <a:cs typeface="Comic Sans MS"/>
              </a:rPr>
              <a:t>will </a:t>
            </a:r>
            <a:r>
              <a:rPr sz="2800" spc="-5" dirty="0">
                <a:latin typeface="Comic Sans MS"/>
                <a:cs typeface="Comic Sans MS"/>
              </a:rPr>
              <a:t>sometime get </a:t>
            </a:r>
            <a:r>
              <a:rPr sz="2800" spc="-10" dirty="0">
                <a:latin typeface="Comic Sans MS"/>
                <a:cs typeface="Comic Sans MS"/>
              </a:rPr>
              <a:t>into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system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spcBef>
                <a:spcPts val="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Intrusion </a:t>
            </a:r>
            <a:r>
              <a:rPr sz="2800" spc="-5" dirty="0">
                <a:latin typeface="Comic Sans MS"/>
                <a:cs typeface="Comic Sans MS"/>
              </a:rPr>
              <a:t>detection systems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(IDS)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Detect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Look </a:t>
            </a:r>
            <a:r>
              <a:rPr sz="2400" spc="-5" dirty="0">
                <a:latin typeface="Comic Sans MS"/>
                <a:cs typeface="Comic Sans MS"/>
              </a:rPr>
              <a:t>for </a:t>
            </a:r>
            <a:r>
              <a:rPr sz="2400" dirty="0">
                <a:latin typeface="Comic Sans MS"/>
                <a:cs typeface="Comic Sans MS"/>
              </a:rPr>
              <a:t>“unusual”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activity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IDS </a:t>
            </a:r>
            <a:r>
              <a:rPr sz="2800" spc="-5" dirty="0">
                <a:latin typeface="Comic Sans MS"/>
                <a:cs typeface="Comic Sans MS"/>
              </a:rPr>
              <a:t>is currently a very </a:t>
            </a:r>
            <a:r>
              <a:rPr sz="2800" b="1" dirty="0">
                <a:solidFill>
                  <a:srgbClr val="FF0000"/>
                </a:solidFill>
                <a:latin typeface="Comic Sans MS"/>
                <a:cs typeface="Comic Sans MS"/>
              </a:rPr>
              <a:t>hot </a:t>
            </a:r>
            <a:r>
              <a:rPr sz="2800" spc="-5" dirty="0">
                <a:latin typeface="Comic Sans MS"/>
                <a:cs typeface="Comic Sans MS"/>
              </a:rPr>
              <a:t>research</a:t>
            </a:r>
            <a:r>
              <a:rPr sz="2800" spc="-28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topic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598" y="730961"/>
            <a:ext cx="75939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Intrusion </a:t>
            </a:r>
            <a:r>
              <a:rPr dirty="0"/>
              <a:t>Detection</a:t>
            </a:r>
            <a:r>
              <a:rPr spc="-7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7214"/>
            <a:ext cx="6276975" cy="344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Who is likely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intruder?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May be outsider who got </a:t>
            </a:r>
            <a:r>
              <a:rPr sz="2400" spc="-5" dirty="0">
                <a:latin typeface="Comic Sans MS"/>
                <a:cs typeface="Comic Sans MS"/>
              </a:rPr>
              <a:t>thru</a:t>
            </a:r>
            <a:r>
              <a:rPr sz="2400" spc="-8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firewall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5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May be </a:t>
            </a:r>
            <a:r>
              <a:rPr sz="2400" spc="-5" dirty="0">
                <a:latin typeface="Comic Sans MS"/>
                <a:cs typeface="Comic Sans MS"/>
              </a:rPr>
              <a:t>evil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insider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4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What do intruders</a:t>
            </a:r>
            <a:r>
              <a:rPr sz="2800" spc="5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do?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Launch </a:t>
            </a:r>
            <a:r>
              <a:rPr sz="2400" spc="-5" dirty="0">
                <a:latin typeface="Comic Sans MS"/>
                <a:cs typeface="Comic Sans MS"/>
              </a:rPr>
              <a:t>well-known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 marR="508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Launch </a:t>
            </a:r>
            <a:r>
              <a:rPr sz="2400" spc="-5" dirty="0">
                <a:latin typeface="Comic Sans MS"/>
                <a:cs typeface="Comic Sans MS"/>
              </a:rPr>
              <a:t>variations </a:t>
            </a:r>
            <a:r>
              <a:rPr sz="2400" dirty="0">
                <a:latin typeface="Comic Sans MS"/>
                <a:cs typeface="Comic Sans MS"/>
              </a:rPr>
              <a:t>on </a:t>
            </a:r>
            <a:r>
              <a:rPr sz="2400" spc="-5" dirty="0">
                <a:latin typeface="Comic Sans MS"/>
                <a:cs typeface="Comic Sans MS"/>
              </a:rPr>
              <a:t>well-known </a:t>
            </a:r>
            <a:r>
              <a:rPr sz="2400" dirty="0">
                <a:latin typeface="Comic Sans MS"/>
                <a:cs typeface="Comic Sans MS"/>
              </a:rPr>
              <a:t>attacks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Launch new or </a:t>
            </a:r>
            <a:r>
              <a:rPr sz="2400" spc="-5" dirty="0">
                <a:latin typeface="Comic Sans MS"/>
                <a:cs typeface="Comic Sans MS"/>
              </a:rPr>
              <a:t>little-known attacks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Use a system </a:t>
            </a:r>
            <a:r>
              <a:rPr sz="2400" spc="-5" dirty="0">
                <a:latin typeface="Comic Sans MS"/>
                <a:cs typeface="Comic Sans MS"/>
              </a:rPr>
              <a:t>to </a:t>
            </a:r>
            <a:r>
              <a:rPr sz="2400" dirty="0">
                <a:latin typeface="Comic Sans MS"/>
                <a:cs typeface="Comic Sans MS"/>
              </a:rPr>
              <a:t>attack other systems  </a:t>
            </a: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Etc.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0405" y="807161"/>
            <a:ext cx="1122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923414"/>
            <a:ext cx="5918200" cy="234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Intrusion </a:t>
            </a:r>
            <a:r>
              <a:rPr sz="2800" spc="-5" dirty="0">
                <a:latin typeface="Comic Sans MS"/>
                <a:cs typeface="Comic Sans MS"/>
              </a:rPr>
              <a:t>detection</a:t>
            </a:r>
            <a:r>
              <a:rPr sz="2800" spc="45" dirty="0"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approaches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Signature-based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Anomaly-based IDS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Intrusion </a:t>
            </a:r>
            <a:r>
              <a:rPr sz="2800" spc="-5" dirty="0">
                <a:latin typeface="Comic Sans MS"/>
                <a:cs typeface="Comic Sans MS"/>
              </a:rPr>
              <a:t>detection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architectures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Host-based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Network-based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IDS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807161"/>
            <a:ext cx="4303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Host-based</a:t>
            </a:r>
            <a:r>
              <a:rPr spc="-75" dirty="0"/>
              <a:t> </a:t>
            </a:r>
            <a:r>
              <a:rPr spc="-5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842643"/>
            <a:ext cx="7460615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4480" indent="-272415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Monitor activities on hosts</a:t>
            </a:r>
            <a:r>
              <a:rPr sz="3200" spc="40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for</a:t>
            </a:r>
            <a:endParaRPr sz="3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Known attacks</a:t>
            </a:r>
            <a:r>
              <a:rPr sz="2800" spc="3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or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345"/>
              </a:lnSpc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Suspicious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behavior</a:t>
            </a:r>
            <a:endParaRPr sz="2800">
              <a:latin typeface="Comic Sans MS"/>
              <a:cs typeface="Comic Sans MS"/>
            </a:endParaRPr>
          </a:p>
          <a:p>
            <a:pPr marL="284480" indent="-272415">
              <a:lnSpc>
                <a:spcPts val="382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Designed </a:t>
            </a:r>
            <a:r>
              <a:rPr sz="3200" spc="-5" dirty="0">
                <a:latin typeface="Comic Sans MS"/>
                <a:cs typeface="Comic Sans MS"/>
              </a:rPr>
              <a:t>to detect </a:t>
            </a:r>
            <a:r>
              <a:rPr sz="3200" dirty="0">
                <a:latin typeface="Comic Sans MS"/>
                <a:cs typeface="Comic Sans MS"/>
              </a:rPr>
              <a:t>attacks such</a:t>
            </a:r>
            <a:r>
              <a:rPr sz="3200" spc="15" dirty="0">
                <a:latin typeface="Comic Sans MS"/>
                <a:cs typeface="Comic Sans MS"/>
              </a:rPr>
              <a:t> </a:t>
            </a:r>
            <a:r>
              <a:rPr sz="3200" spc="5" dirty="0">
                <a:latin typeface="Comic Sans MS"/>
                <a:cs typeface="Comic Sans MS"/>
              </a:rPr>
              <a:t>as</a:t>
            </a:r>
            <a:endParaRPr sz="32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sz="2650" spc="-5" dirty="0">
                <a:latin typeface="Comic Sans MS"/>
                <a:cs typeface="Comic Sans MS"/>
              </a:rPr>
              <a:t>o</a:t>
            </a:r>
            <a:r>
              <a:rPr sz="2800" spc="-5" dirty="0">
                <a:latin typeface="Comic Sans MS"/>
                <a:cs typeface="Comic Sans MS"/>
              </a:rPr>
              <a:t>Buffer</a:t>
            </a:r>
            <a:r>
              <a:rPr sz="2800" spc="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overflow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ts val="3345"/>
              </a:lnSpc>
              <a:spcBef>
                <a:spcPts val="5"/>
              </a:spcBef>
            </a:pPr>
            <a:r>
              <a:rPr sz="2650" dirty="0">
                <a:latin typeface="Comic Sans MS"/>
                <a:cs typeface="Comic Sans MS"/>
              </a:rPr>
              <a:t>o</a:t>
            </a:r>
            <a:r>
              <a:rPr sz="2800" dirty="0">
                <a:latin typeface="Comic Sans MS"/>
                <a:cs typeface="Comic Sans MS"/>
              </a:rPr>
              <a:t>Escalation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1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privilege</a:t>
            </a:r>
            <a:endParaRPr sz="2800">
              <a:latin typeface="Comic Sans MS"/>
              <a:cs typeface="Comic Sans MS"/>
            </a:endParaRPr>
          </a:p>
          <a:p>
            <a:pPr marL="284480" indent="-272415">
              <a:lnSpc>
                <a:spcPts val="3825"/>
              </a:lnSpc>
              <a:buSzPct val="71875"/>
              <a:buFont typeface="Wingdings"/>
              <a:buChar char=""/>
              <a:tabLst>
                <a:tab pos="285115" algn="l"/>
              </a:tabLst>
            </a:pPr>
            <a:r>
              <a:rPr sz="3200" dirty="0">
                <a:latin typeface="Comic Sans MS"/>
                <a:cs typeface="Comic Sans MS"/>
              </a:rPr>
              <a:t>Little or </a:t>
            </a:r>
            <a:r>
              <a:rPr sz="3200" spc="-5" dirty="0">
                <a:latin typeface="Comic Sans MS"/>
                <a:cs typeface="Comic Sans MS"/>
              </a:rPr>
              <a:t>no </a:t>
            </a:r>
            <a:r>
              <a:rPr sz="3200" dirty="0">
                <a:latin typeface="Comic Sans MS"/>
                <a:cs typeface="Comic Sans MS"/>
              </a:rPr>
              <a:t>view of network</a:t>
            </a:r>
            <a:r>
              <a:rPr sz="3200" spc="-10" dirty="0">
                <a:latin typeface="Comic Sans MS"/>
                <a:cs typeface="Comic Sans MS"/>
              </a:rPr>
              <a:t> </a:t>
            </a:r>
            <a:r>
              <a:rPr sz="3200" dirty="0">
                <a:latin typeface="Comic Sans MS"/>
                <a:cs typeface="Comic Sans MS"/>
              </a:rPr>
              <a:t>activities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573" y="426161"/>
            <a:ext cx="53086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Network-based</a:t>
            </a:r>
            <a:r>
              <a:rPr spc="-40" dirty="0"/>
              <a:t> </a:t>
            </a:r>
            <a:r>
              <a:rPr spc="-5" dirty="0"/>
              <a:t>IDS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389634"/>
            <a:ext cx="6529070" cy="3622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0825" indent="-238760">
              <a:lnSpc>
                <a:spcPct val="10000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Monitor activity on the network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for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Known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attacks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Suspicious </a:t>
            </a:r>
            <a:r>
              <a:rPr sz="2400" spc="-5" dirty="0">
                <a:latin typeface="Comic Sans MS"/>
                <a:cs typeface="Comic Sans MS"/>
              </a:rPr>
              <a:t>network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activity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Designed to detect attacks such</a:t>
            </a:r>
            <a:r>
              <a:rPr sz="2800" spc="10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as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Denial of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service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ts val="2870"/>
              </a:lnSpc>
            </a:pPr>
            <a:r>
              <a:rPr sz="2250" dirty="0">
                <a:latin typeface="Comic Sans MS"/>
                <a:cs typeface="Comic Sans MS"/>
              </a:rPr>
              <a:t>o</a:t>
            </a:r>
            <a:r>
              <a:rPr sz="2400" dirty="0">
                <a:latin typeface="Comic Sans MS"/>
                <a:cs typeface="Comic Sans MS"/>
              </a:rPr>
              <a:t>Network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probes</a:t>
            </a:r>
            <a:endParaRPr sz="2400">
              <a:latin typeface="Comic Sans MS"/>
              <a:cs typeface="Comic Sans MS"/>
            </a:endParaRPr>
          </a:p>
          <a:p>
            <a:pPr marL="250825" indent="-238760">
              <a:lnSpc>
                <a:spcPts val="335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Can be some overlap </a:t>
            </a:r>
            <a:r>
              <a:rPr sz="2800" spc="-10" dirty="0">
                <a:latin typeface="Comic Sans MS"/>
                <a:cs typeface="Comic Sans MS"/>
              </a:rPr>
              <a:t>with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firewall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spcBef>
                <a:spcPts val="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Little or no view of </a:t>
            </a:r>
            <a:r>
              <a:rPr sz="2800" spc="-10" dirty="0">
                <a:latin typeface="Comic Sans MS"/>
                <a:cs typeface="Comic Sans MS"/>
              </a:rPr>
              <a:t>host-base</a:t>
            </a:r>
            <a:r>
              <a:rPr sz="2800" spc="114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attacks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Can have both </a:t>
            </a:r>
            <a:r>
              <a:rPr sz="2800" dirty="0">
                <a:latin typeface="Comic Sans MS"/>
                <a:cs typeface="Comic Sans MS"/>
              </a:rPr>
              <a:t>host </a:t>
            </a:r>
            <a:r>
              <a:rPr sz="2800" spc="-5" dirty="0">
                <a:latin typeface="Comic Sans MS"/>
                <a:cs typeface="Comic Sans MS"/>
              </a:rPr>
              <a:t>and network</a:t>
            </a:r>
            <a:r>
              <a:rPr sz="2800" spc="5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IDS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533" y="655065"/>
            <a:ext cx="7637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Signature </a:t>
            </a:r>
            <a:r>
              <a:rPr dirty="0"/>
              <a:t>Detection</a:t>
            </a:r>
            <a:r>
              <a:rPr spc="-7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91767"/>
            <a:ext cx="7578090" cy="37496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Failed login attempts may indicate password  cracking</a:t>
            </a:r>
            <a:r>
              <a:rPr sz="2800" spc="1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</a:t>
            </a:r>
            <a:endParaRPr sz="2800">
              <a:latin typeface="Comic Sans MS"/>
              <a:cs typeface="Comic Sans MS"/>
            </a:endParaRPr>
          </a:p>
          <a:p>
            <a:pPr marL="12700" marR="1125220">
              <a:lnSpc>
                <a:spcPts val="3370"/>
              </a:lnSpc>
              <a:spcBef>
                <a:spcPts val="9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IDS </a:t>
            </a:r>
            <a:r>
              <a:rPr sz="2800" dirty="0">
                <a:latin typeface="Comic Sans MS"/>
                <a:cs typeface="Comic Sans MS"/>
              </a:rPr>
              <a:t>could </a:t>
            </a:r>
            <a:r>
              <a:rPr sz="2800" spc="-5" dirty="0">
                <a:latin typeface="Comic Sans MS"/>
                <a:cs typeface="Comic Sans MS"/>
              </a:rPr>
              <a:t>use the rule “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failed login  attempts in </a:t>
            </a:r>
            <a:r>
              <a:rPr sz="2800" spc="-5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Comic Sans MS"/>
                <a:cs typeface="Comic Sans MS"/>
              </a:rPr>
              <a:t>seconds” as</a:t>
            </a:r>
            <a:r>
              <a:rPr sz="2800" spc="190" dirty="0">
                <a:latin typeface="Comic Sans MS"/>
                <a:cs typeface="Comic Sans MS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Comic Sans MS"/>
                <a:cs typeface="Comic Sans MS"/>
              </a:rPr>
              <a:t>signature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ts val="3235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or more </a:t>
            </a:r>
            <a:r>
              <a:rPr sz="2800" spc="-10" dirty="0">
                <a:latin typeface="Comic Sans MS"/>
                <a:cs typeface="Comic Sans MS"/>
              </a:rPr>
              <a:t>failed </a:t>
            </a:r>
            <a:r>
              <a:rPr sz="2800" spc="-5" dirty="0">
                <a:latin typeface="Comic Sans MS"/>
                <a:cs typeface="Comic Sans MS"/>
              </a:rPr>
              <a:t>login attempts in</a:t>
            </a:r>
            <a:r>
              <a:rPr sz="2800" spc="26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800" spc="-5" dirty="0">
                <a:latin typeface="Comic Sans MS"/>
                <a:cs typeface="Comic Sans MS"/>
              </a:rPr>
              <a:t>seconds, </a:t>
            </a:r>
            <a:r>
              <a:rPr sz="2800" spc="-10" dirty="0">
                <a:latin typeface="Comic Sans MS"/>
                <a:cs typeface="Comic Sans MS"/>
              </a:rPr>
              <a:t>IDS warns </a:t>
            </a:r>
            <a:r>
              <a:rPr sz="2800" spc="-5" dirty="0">
                <a:latin typeface="Comic Sans MS"/>
                <a:cs typeface="Comic Sans MS"/>
              </a:rPr>
              <a:t>of</a:t>
            </a:r>
            <a:r>
              <a:rPr sz="2800" spc="7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attack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ct val="10000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Note that the </a:t>
            </a:r>
            <a:r>
              <a:rPr sz="2800" spc="-10" dirty="0">
                <a:latin typeface="Comic Sans MS"/>
                <a:cs typeface="Comic Sans MS"/>
              </a:rPr>
              <a:t>warning </a:t>
            </a:r>
            <a:r>
              <a:rPr sz="2800" spc="-5" dirty="0">
                <a:latin typeface="Comic Sans MS"/>
                <a:cs typeface="Comic Sans MS"/>
              </a:rPr>
              <a:t>is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specific</a:t>
            </a:r>
            <a:endParaRPr sz="28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Admin </a:t>
            </a:r>
            <a:r>
              <a:rPr sz="2400" dirty="0">
                <a:latin typeface="Comic Sans MS"/>
                <a:cs typeface="Comic Sans MS"/>
              </a:rPr>
              <a:t>knows what attack </a:t>
            </a:r>
            <a:r>
              <a:rPr sz="2400" spc="-5" dirty="0">
                <a:latin typeface="Comic Sans MS"/>
                <a:cs typeface="Comic Sans MS"/>
              </a:rPr>
              <a:t>is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suspected</a:t>
            </a:r>
            <a:endParaRPr sz="2400">
              <a:latin typeface="Comic Sans MS"/>
              <a:cs typeface="Comic Sans M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50" spc="-5" dirty="0">
                <a:latin typeface="Comic Sans MS"/>
                <a:cs typeface="Comic Sans MS"/>
              </a:rPr>
              <a:t>o</a:t>
            </a:r>
            <a:r>
              <a:rPr sz="2400" spc="-5" dirty="0">
                <a:latin typeface="Comic Sans MS"/>
                <a:cs typeface="Comic Sans MS"/>
              </a:rPr>
              <a:t>Admin </a:t>
            </a:r>
            <a:r>
              <a:rPr sz="2400" dirty="0">
                <a:latin typeface="Comic Sans MS"/>
                <a:cs typeface="Comic Sans MS"/>
              </a:rPr>
              <a:t>can </a:t>
            </a:r>
            <a:r>
              <a:rPr sz="2400" spc="-5" dirty="0">
                <a:latin typeface="Comic Sans MS"/>
                <a:cs typeface="Comic Sans MS"/>
              </a:rPr>
              <a:t>verify </a:t>
            </a:r>
            <a:r>
              <a:rPr sz="2400" dirty="0">
                <a:latin typeface="Comic Sans MS"/>
                <a:cs typeface="Comic Sans MS"/>
              </a:rPr>
              <a:t>attack </a:t>
            </a:r>
            <a:r>
              <a:rPr sz="2400" spc="-5" dirty="0">
                <a:latin typeface="Comic Sans MS"/>
                <a:cs typeface="Comic Sans MS"/>
              </a:rPr>
              <a:t>(or false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alarm)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4525" y="578561"/>
            <a:ext cx="5314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Signature</a:t>
            </a:r>
            <a:r>
              <a:rPr spc="-70" dirty="0"/>
              <a:t> </a:t>
            </a:r>
            <a:r>
              <a:rPr dirty="0"/>
              <a:t>Detection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6786"/>
            <a:ext cx="7462520" cy="38677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37210">
              <a:lnSpc>
                <a:spcPct val="100400"/>
              </a:lnSpc>
              <a:spcBef>
                <a:spcPts val="8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Suppose IDS warns whenever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or more  </a:t>
            </a:r>
            <a:r>
              <a:rPr sz="2800" spc="-10" dirty="0">
                <a:latin typeface="Comic Sans MS"/>
                <a:cs typeface="Comic Sans MS"/>
              </a:rPr>
              <a:t>failed </a:t>
            </a:r>
            <a:r>
              <a:rPr sz="2800" spc="-5" dirty="0">
                <a:latin typeface="Comic Sans MS"/>
                <a:cs typeface="Comic Sans MS"/>
              </a:rPr>
              <a:t>logins in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1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seconds</a:t>
            </a:r>
            <a:endParaRPr sz="2800">
              <a:latin typeface="Comic Sans MS"/>
              <a:cs typeface="Comic Sans MS"/>
            </a:endParaRPr>
          </a:p>
          <a:p>
            <a:pPr marL="12700" marR="179070">
              <a:lnSpc>
                <a:spcPts val="3370"/>
              </a:lnSpc>
              <a:spcBef>
                <a:spcPts val="90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Must set </a:t>
            </a:r>
            <a:r>
              <a:rPr sz="2800" spc="-5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Comic Sans MS"/>
                <a:cs typeface="Comic Sans MS"/>
              </a:rPr>
              <a:t>and </a:t>
            </a:r>
            <a:r>
              <a:rPr sz="2800" spc="-5" dirty="0">
                <a:latin typeface="Times New Roman"/>
                <a:cs typeface="Times New Roman"/>
              </a:rPr>
              <a:t>M </a:t>
            </a:r>
            <a:r>
              <a:rPr sz="2800" spc="-5" dirty="0">
                <a:latin typeface="Comic Sans MS"/>
                <a:cs typeface="Comic Sans MS"/>
              </a:rPr>
              <a:t>so that </a:t>
            </a:r>
            <a:r>
              <a:rPr sz="2800" spc="-10" dirty="0">
                <a:latin typeface="Comic Sans MS"/>
                <a:cs typeface="Comic Sans MS"/>
              </a:rPr>
              <a:t>false </a:t>
            </a:r>
            <a:r>
              <a:rPr sz="2800" spc="-5" dirty="0">
                <a:latin typeface="Comic Sans MS"/>
                <a:cs typeface="Comic Sans MS"/>
              </a:rPr>
              <a:t>alarms not  common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ts val="3240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Can do this </a:t>
            </a:r>
            <a:r>
              <a:rPr sz="2800" spc="-10" dirty="0">
                <a:latin typeface="Comic Sans MS"/>
                <a:cs typeface="Comic Sans MS"/>
              </a:rPr>
              <a:t>based </a:t>
            </a:r>
            <a:r>
              <a:rPr sz="2800" spc="-5" dirty="0">
                <a:latin typeface="Comic Sans MS"/>
                <a:cs typeface="Comic Sans MS"/>
              </a:rPr>
              <a:t>on normal</a:t>
            </a:r>
            <a:r>
              <a:rPr sz="2800" spc="1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behavior</a:t>
            </a:r>
            <a:endParaRPr sz="2800">
              <a:latin typeface="Comic Sans MS"/>
              <a:cs typeface="Comic Sans MS"/>
            </a:endParaRPr>
          </a:p>
          <a:p>
            <a:pPr marL="12700" marR="5080">
              <a:lnSpc>
                <a:spcPts val="3390"/>
              </a:lnSpc>
              <a:spcBef>
                <a:spcPts val="75"/>
              </a:spcBef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10" dirty="0">
                <a:latin typeface="Comic Sans MS"/>
                <a:cs typeface="Comic Sans MS"/>
              </a:rPr>
              <a:t>But </a:t>
            </a:r>
            <a:r>
              <a:rPr sz="2800" spc="-5" dirty="0">
                <a:latin typeface="Comic Sans MS"/>
                <a:cs typeface="Comic Sans MS"/>
              </a:rPr>
              <a:t>if attacker knows the signature, he can  try </a:t>
            </a:r>
            <a:r>
              <a:rPr sz="2800" spc="-5" dirty="0">
                <a:latin typeface="Times New Roman"/>
                <a:cs typeface="Times New Roman"/>
              </a:rPr>
              <a:t>N-1 </a:t>
            </a:r>
            <a:r>
              <a:rPr sz="2800" spc="-5" dirty="0">
                <a:latin typeface="Comic Sans MS"/>
                <a:cs typeface="Comic Sans MS"/>
              </a:rPr>
              <a:t>logins </a:t>
            </a:r>
            <a:r>
              <a:rPr sz="2800" dirty="0">
                <a:latin typeface="Comic Sans MS"/>
                <a:cs typeface="Comic Sans MS"/>
              </a:rPr>
              <a:t>every </a:t>
            </a:r>
            <a:r>
              <a:rPr sz="2800" spc="-5" dirty="0">
                <a:latin typeface="Times New Roman"/>
                <a:cs typeface="Times New Roman"/>
              </a:rPr>
              <a:t>M</a:t>
            </a:r>
            <a:r>
              <a:rPr sz="2800" spc="3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seconds!</a:t>
            </a:r>
            <a:endParaRPr sz="2800">
              <a:latin typeface="Comic Sans MS"/>
              <a:cs typeface="Comic Sans MS"/>
            </a:endParaRPr>
          </a:p>
          <a:p>
            <a:pPr marL="250825" indent="-238760">
              <a:lnSpc>
                <a:spcPts val="3215"/>
              </a:lnSpc>
              <a:buSzPct val="71428"/>
              <a:buFont typeface="Wingdings"/>
              <a:buChar char=""/>
              <a:tabLst>
                <a:tab pos="251460" algn="l"/>
              </a:tabLst>
            </a:pPr>
            <a:r>
              <a:rPr sz="2800" spc="-5" dirty="0">
                <a:latin typeface="Comic Sans MS"/>
                <a:cs typeface="Comic Sans MS"/>
              </a:rPr>
              <a:t>In </a:t>
            </a:r>
            <a:r>
              <a:rPr sz="2800" dirty="0">
                <a:latin typeface="Comic Sans MS"/>
                <a:cs typeface="Comic Sans MS"/>
              </a:rPr>
              <a:t>this </a:t>
            </a:r>
            <a:r>
              <a:rPr sz="2800" spc="-5" dirty="0">
                <a:latin typeface="Comic Sans MS"/>
                <a:cs typeface="Comic Sans MS"/>
              </a:rPr>
              <a:t>case, signature detection slows</a:t>
            </a:r>
            <a:r>
              <a:rPr sz="2800" spc="9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</a:t>
            </a:r>
            <a:endParaRPr sz="2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Comic Sans MS"/>
                <a:cs typeface="Comic Sans MS"/>
              </a:rPr>
              <a:t>attacker, </a:t>
            </a:r>
            <a:r>
              <a:rPr sz="2800" spc="-10" dirty="0">
                <a:latin typeface="Comic Sans MS"/>
                <a:cs typeface="Comic Sans MS"/>
              </a:rPr>
              <a:t>but </a:t>
            </a:r>
            <a:r>
              <a:rPr sz="2800" spc="-5" dirty="0">
                <a:latin typeface="Comic Sans MS"/>
                <a:cs typeface="Comic Sans MS"/>
              </a:rPr>
              <a:t>might not stop</a:t>
            </a:r>
            <a:r>
              <a:rPr sz="2800" spc="9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him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1329</Words>
  <Application>Microsoft Office PowerPoint</Application>
  <PresentationFormat>On-screen Show (4:3)</PresentationFormat>
  <Paragraphs>231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Comic Sans MS</vt:lpstr>
      <vt:lpstr>Symbol</vt:lpstr>
      <vt:lpstr>Times New Roman</vt:lpstr>
      <vt:lpstr>Wingdings</vt:lpstr>
      <vt:lpstr>Office Theme</vt:lpstr>
      <vt:lpstr>Intrusion Detection Systems</vt:lpstr>
      <vt:lpstr>Intrusion Prevention</vt:lpstr>
      <vt:lpstr>Intrusion Detection</vt:lpstr>
      <vt:lpstr>Intrusion Detection Systems</vt:lpstr>
      <vt:lpstr>IDS</vt:lpstr>
      <vt:lpstr>Host-based IDS</vt:lpstr>
      <vt:lpstr>Network-based IDS</vt:lpstr>
      <vt:lpstr>Signature Detection Example</vt:lpstr>
      <vt:lpstr>Signature Detection</vt:lpstr>
      <vt:lpstr>Signature Detection</vt:lpstr>
      <vt:lpstr>Signature Detection</vt:lpstr>
      <vt:lpstr>Anomaly Detection</vt:lpstr>
      <vt:lpstr>How to Measure Normal?</vt:lpstr>
      <vt:lpstr>How to Measure Abnormal?</vt:lpstr>
      <vt:lpstr>Anomaly Detection (1)</vt:lpstr>
      <vt:lpstr>Anomaly Detection (1)</vt:lpstr>
      <vt:lpstr>Anomaly Detection (2)</vt:lpstr>
      <vt:lpstr>Anomaly Detection (2)</vt:lpstr>
      <vt:lpstr>Anomaly Detection (2)</vt:lpstr>
      <vt:lpstr>Anomaly Detection (2)</vt:lpstr>
      <vt:lpstr>Anomaly Detection (2)</vt:lpstr>
      <vt:lpstr>Anomaly Detection Issues</vt:lpstr>
      <vt:lpstr>Anomaly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Shachi Natu</dc:creator>
  <cp:lastModifiedBy>Shachi Natu</cp:lastModifiedBy>
  <cp:revision>4</cp:revision>
  <dcterms:created xsi:type="dcterms:W3CDTF">2020-10-27T07:54:37Z</dcterms:created>
  <dcterms:modified xsi:type="dcterms:W3CDTF">2021-09-23T05:21:32Z</dcterms:modified>
</cp:coreProperties>
</file>