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84" r:id="rId1"/>
  </p:sldMasterIdLst>
  <p:sldIdLst>
    <p:sldId id="257" r:id="rId2"/>
    <p:sldId id="258" r:id="rId3"/>
    <p:sldId id="267" r:id="rId4"/>
    <p:sldId id="268" r:id="rId5"/>
    <p:sldId id="269" r:id="rId6"/>
    <p:sldId id="270" r:id="rId7"/>
    <p:sldId id="271" r:id="rId8"/>
    <p:sldId id="272" r:id="rId9"/>
    <p:sldId id="273" r:id="rId10"/>
    <p:sldId id="274" r:id="rId11"/>
    <p:sldId id="275" r:id="rId12"/>
    <p:sldId id="276" r:id="rId13"/>
    <p:sldId id="277" r:id="rId14"/>
    <p:sldId id="278" r:id="rId15"/>
    <p:sldId id="279"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28252F-0421-4C13-9010-694C47831682}" type="datetimeFigureOut">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0F3C9-90F3-47C8-991C-1E90DE9CDA88}"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4769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28252F-0421-4C13-9010-694C47831682}" type="datetimeFigureOut">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0F3C9-90F3-47C8-991C-1E90DE9CDA88}" type="slidenum">
              <a:rPr lang="en-US" smtClean="0"/>
              <a:t>‹#›</a:t>
            </a:fld>
            <a:endParaRPr lang="en-US"/>
          </a:p>
        </p:txBody>
      </p:sp>
    </p:spTree>
    <p:extLst>
      <p:ext uri="{BB962C8B-B14F-4D97-AF65-F5344CB8AC3E}">
        <p14:creationId xmlns:p14="http://schemas.microsoft.com/office/powerpoint/2010/main" val="2918773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28252F-0421-4C13-9010-694C47831682}" type="datetimeFigureOut">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0F3C9-90F3-47C8-991C-1E90DE9CDA88}" type="slidenum">
              <a:rPr lang="en-US" smtClean="0"/>
              <a:t>‹#›</a:t>
            </a:fld>
            <a:endParaRPr lang="en-US"/>
          </a:p>
        </p:txBody>
      </p:sp>
    </p:spTree>
    <p:extLst>
      <p:ext uri="{BB962C8B-B14F-4D97-AF65-F5344CB8AC3E}">
        <p14:creationId xmlns:p14="http://schemas.microsoft.com/office/powerpoint/2010/main" val="432572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28252F-0421-4C13-9010-694C47831682}" type="datetimeFigureOut">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0F3C9-90F3-47C8-991C-1E90DE9CDA88}" type="slidenum">
              <a:rPr lang="en-US" smtClean="0"/>
              <a:t>‹#›</a:t>
            </a:fld>
            <a:endParaRPr lang="en-US"/>
          </a:p>
        </p:txBody>
      </p:sp>
    </p:spTree>
    <p:extLst>
      <p:ext uri="{BB962C8B-B14F-4D97-AF65-F5344CB8AC3E}">
        <p14:creationId xmlns:p14="http://schemas.microsoft.com/office/powerpoint/2010/main" val="3363661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28252F-0421-4C13-9010-694C47831682}" type="datetimeFigureOut">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0F3C9-90F3-47C8-991C-1E90DE9CDA88}"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2172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28252F-0421-4C13-9010-694C47831682}" type="datetimeFigureOut">
              <a:rPr lang="en-US" smtClean="0"/>
              <a:t>4/4/2022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70F3C9-90F3-47C8-991C-1E90DE9CDA88}" type="slidenum">
              <a:rPr lang="en-US" smtClean="0"/>
              <a:t>‹#›</a:t>
            </a:fld>
            <a:endParaRPr lang="en-US"/>
          </a:p>
        </p:txBody>
      </p:sp>
    </p:spTree>
    <p:extLst>
      <p:ext uri="{BB962C8B-B14F-4D97-AF65-F5344CB8AC3E}">
        <p14:creationId xmlns:p14="http://schemas.microsoft.com/office/powerpoint/2010/main" val="1976574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28252F-0421-4C13-9010-694C47831682}" type="datetimeFigureOut">
              <a:rPr lang="en-US" smtClean="0"/>
              <a:t>4/4/2022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70F3C9-90F3-47C8-991C-1E90DE9CDA88}" type="slidenum">
              <a:rPr lang="en-US" smtClean="0"/>
              <a:t>‹#›</a:t>
            </a:fld>
            <a:endParaRPr lang="en-US"/>
          </a:p>
        </p:txBody>
      </p:sp>
    </p:spTree>
    <p:extLst>
      <p:ext uri="{BB962C8B-B14F-4D97-AF65-F5344CB8AC3E}">
        <p14:creationId xmlns:p14="http://schemas.microsoft.com/office/powerpoint/2010/main" val="1673242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28252F-0421-4C13-9010-694C47831682}" type="datetimeFigureOut">
              <a:rPr lang="en-US" smtClean="0"/>
              <a:t>4/4/2022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70F3C9-90F3-47C8-991C-1E90DE9CDA88}" type="slidenum">
              <a:rPr lang="en-US" smtClean="0"/>
              <a:t>‹#›</a:t>
            </a:fld>
            <a:endParaRPr lang="en-US"/>
          </a:p>
        </p:txBody>
      </p:sp>
    </p:spTree>
    <p:extLst>
      <p:ext uri="{BB962C8B-B14F-4D97-AF65-F5344CB8AC3E}">
        <p14:creationId xmlns:p14="http://schemas.microsoft.com/office/powerpoint/2010/main" val="1714465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E28252F-0421-4C13-9010-694C47831682}" type="datetimeFigureOut">
              <a:rPr lang="en-US" smtClean="0"/>
              <a:t>4/4/2022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470F3C9-90F3-47C8-991C-1E90DE9CDA88}" type="slidenum">
              <a:rPr lang="en-US" smtClean="0"/>
              <a:t>‹#›</a:t>
            </a:fld>
            <a:endParaRPr lang="en-US"/>
          </a:p>
        </p:txBody>
      </p:sp>
    </p:spTree>
    <p:extLst>
      <p:ext uri="{BB962C8B-B14F-4D97-AF65-F5344CB8AC3E}">
        <p14:creationId xmlns:p14="http://schemas.microsoft.com/office/powerpoint/2010/main" val="1756666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6E28252F-0421-4C13-9010-694C47831682}" type="datetimeFigureOut">
              <a:rPr lang="en-US" smtClean="0"/>
              <a:t>4/4/2022</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470F3C9-90F3-47C8-991C-1E90DE9CDA88}" type="slidenum">
              <a:rPr lang="en-US" smtClean="0"/>
              <a:t>‹#›</a:t>
            </a:fld>
            <a:endParaRPr lang="en-US"/>
          </a:p>
        </p:txBody>
      </p:sp>
    </p:spTree>
    <p:extLst>
      <p:ext uri="{BB962C8B-B14F-4D97-AF65-F5344CB8AC3E}">
        <p14:creationId xmlns:p14="http://schemas.microsoft.com/office/powerpoint/2010/main" val="156000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28252F-0421-4C13-9010-694C47831682}" type="datetimeFigureOut">
              <a:rPr lang="en-US" smtClean="0"/>
              <a:t>4/4/2022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70F3C9-90F3-47C8-991C-1E90DE9CDA88}" type="slidenum">
              <a:rPr lang="en-US" smtClean="0"/>
              <a:t>‹#›</a:t>
            </a:fld>
            <a:endParaRPr lang="en-US"/>
          </a:p>
        </p:txBody>
      </p:sp>
    </p:spTree>
    <p:extLst>
      <p:ext uri="{BB962C8B-B14F-4D97-AF65-F5344CB8AC3E}">
        <p14:creationId xmlns:p14="http://schemas.microsoft.com/office/powerpoint/2010/main" val="1973852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6E28252F-0421-4C13-9010-694C47831682}" type="datetimeFigureOut">
              <a:rPr lang="en-US" smtClean="0"/>
              <a:t>4/4/2022</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470F3C9-90F3-47C8-991C-1E90DE9CDA88}"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3258139"/>
      </p:ext>
    </p:extLst>
  </p:cSld>
  <p:clrMap bg1="lt1" tx1="dk1" bg2="lt2" tx2="dk2" accent1="accent1" accent2="accent2" accent3="accent3" accent4="accent4" accent5="accent5" accent6="accent6" hlink="hlink" folHlink="folHlink"/>
  <p:sldLayoutIdLst>
    <p:sldLayoutId id="2147484485" r:id="rId1"/>
    <p:sldLayoutId id="2147484486" r:id="rId2"/>
    <p:sldLayoutId id="2147484487" r:id="rId3"/>
    <p:sldLayoutId id="2147484488" r:id="rId4"/>
    <p:sldLayoutId id="2147484489" r:id="rId5"/>
    <p:sldLayoutId id="2147484490" r:id="rId6"/>
    <p:sldLayoutId id="2147484491" r:id="rId7"/>
    <p:sldLayoutId id="2147484492" r:id="rId8"/>
    <p:sldLayoutId id="2147484493" r:id="rId9"/>
    <p:sldLayoutId id="2147484494" r:id="rId10"/>
    <p:sldLayoutId id="21474844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548680"/>
            <a:ext cx="8229600" cy="1143000"/>
          </a:xfrm>
        </p:spPr>
        <p:txBody>
          <a:bodyPr>
            <a:normAutofit/>
          </a:bodyPr>
          <a:lstStyle/>
          <a:p>
            <a:r>
              <a:rPr lang="en-US" b="1" dirty="0" err="1">
                <a:solidFill>
                  <a:schemeClr val="tx1"/>
                </a:solidFill>
              </a:rPr>
              <a:t>Jewellery</a:t>
            </a:r>
            <a:r>
              <a:rPr lang="en-US" b="1" dirty="0">
                <a:solidFill>
                  <a:schemeClr val="tx1"/>
                </a:solidFill>
              </a:rPr>
              <a:t> Listing App</a:t>
            </a:r>
          </a:p>
        </p:txBody>
      </p:sp>
      <p:sp>
        <p:nvSpPr>
          <p:cNvPr id="3" name="Content Placeholder 2"/>
          <p:cNvSpPr>
            <a:spLocks noGrp="1"/>
          </p:cNvSpPr>
          <p:nvPr>
            <p:ph idx="1"/>
          </p:nvPr>
        </p:nvSpPr>
        <p:spPr>
          <a:xfrm>
            <a:off x="822959" y="1902005"/>
            <a:ext cx="7543801" cy="4023360"/>
          </a:xfrm>
        </p:spPr>
        <p:txBody>
          <a:bodyPr>
            <a:normAutofit/>
          </a:bodyPr>
          <a:lstStyle/>
          <a:p>
            <a:pPr>
              <a:buNone/>
            </a:pPr>
            <a:endParaRPr lang="en-US" u="sng" dirty="0"/>
          </a:p>
          <a:p>
            <a:pPr>
              <a:buNone/>
            </a:pPr>
            <a:r>
              <a:rPr lang="en-US" dirty="0"/>
              <a:t>TEAM MEMBERS :</a:t>
            </a:r>
          </a:p>
          <a:p>
            <a:pPr marL="514350" indent="-514350">
              <a:buFont typeface="+mj-lt"/>
              <a:buAutoNum type="arabicPeriod"/>
            </a:pPr>
            <a:r>
              <a:rPr lang="en-US" sz="2400" dirty="0"/>
              <a:t>SAGAR AHUJA</a:t>
            </a:r>
          </a:p>
          <a:p>
            <a:pPr marL="514350" indent="-514350">
              <a:buFont typeface="+mj-lt"/>
              <a:buAutoNum type="arabicPeriod"/>
            </a:pPr>
            <a:r>
              <a:rPr lang="en-US" sz="2400" dirty="0"/>
              <a:t>JOSHUA JOSEPH</a:t>
            </a:r>
          </a:p>
          <a:p>
            <a:pPr marL="514350" indent="-514350">
              <a:buFont typeface="+mj-lt"/>
              <a:buAutoNum type="arabicPeriod"/>
            </a:pPr>
            <a:r>
              <a:rPr lang="en-US" sz="2400" dirty="0"/>
              <a:t>PIYUSH THAKUR</a:t>
            </a:r>
          </a:p>
          <a:p>
            <a:pPr marL="514350" indent="-514350">
              <a:buFont typeface="+mj-lt"/>
              <a:buAutoNum type="arabicPeriod"/>
            </a:pPr>
            <a:r>
              <a:rPr lang="en-US" sz="2400" dirty="0"/>
              <a:t>GYAN PUNJ </a:t>
            </a:r>
          </a:p>
          <a:p>
            <a:pPr marL="514350" indent="-514350">
              <a:buFont typeface="+mj-lt"/>
              <a:buAutoNum type="arabicPeriod"/>
            </a:pPr>
            <a:r>
              <a:rPr lang="en-US" sz="2400" dirty="0"/>
              <a:t>AMAN KUMAR RASTOGI</a:t>
            </a:r>
          </a:p>
        </p:txBody>
      </p:sp>
      <p:sp>
        <p:nvSpPr>
          <p:cNvPr id="4" name="TextBox 3"/>
          <p:cNvSpPr txBox="1"/>
          <p:nvPr/>
        </p:nvSpPr>
        <p:spPr>
          <a:xfrm>
            <a:off x="4429124" y="5643578"/>
            <a:ext cx="4286280" cy="369332"/>
          </a:xfrm>
          <a:prstGeom prst="rect">
            <a:avLst/>
          </a:prstGeom>
          <a:noFill/>
        </p:spPr>
        <p:txBody>
          <a:bodyPr wrap="square" rtlCol="0">
            <a:spAutoFit/>
          </a:bodyPr>
          <a:lstStyle/>
          <a:p>
            <a:r>
              <a:rPr lang="en-US" dirty="0"/>
              <a:t>TORRY HARRIS BUSINESS SOLUTION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4496" y="-183876"/>
            <a:ext cx="7429552" cy="1969770"/>
          </a:xfrm>
          <a:prstGeom prst="rect">
            <a:avLst/>
          </a:prstGeom>
          <a:noFill/>
        </p:spPr>
        <p:txBody>
          <a:bodyPr wrap="square" rtlCol="0">
            <a:spAutoFit/>
          </a:bodyPr>
          <a:lstStyle/>
          <a:p>
            <a:endParaRPr lang="en-IN" sz="2400" b="1" dirty="0"/>
          </a:p>
          <a:p>
            <a:r>
              <a:rPr lang="en-IN" sz="2400" b="1" dirty="0"/>
              <a:t>Admin </a:t>
            </a:r>
            <a:r>
              <a:rPr lang="en-IN" sz="2400" b="1" dirty="0" err="1"/>
              <a:t>Otp</a:t>
            </a:r>
            <a:r>
              <a:rPr lang="en-IN" sz="2400" b="1" dirty="0"/>
              <a:t> Verification </a:t>
            </a:r>
            <a:endParaRPr lang="en-IN" sz="2400" dirty="0"/>
          </a:p>
          <a:p>
            <a:endParaRPr lang="en-IN" sz="2400" dirty="0"/>
          </a:p>
          <a:p>
            <a:endParaRPr lang="en-IN" sz="1600" dirty="0"/>
          </a:p>
          <a:p>
            <a:r>
              <a:rPr lang="en-IN" sz="1600" dirty="0"/>
              <a:t> </a:t>
            </a:r>
            <a:r>
              <a:rPr lang="en-US" sz="1600" dirty="0"/>
              <a:t> </a:t>
            </a:r>
          </a:p>
          <a:p>
            <a:endParaRPr lang="en-IN" b="1" dirty="0"/>
          </a:p>
        </p:txBody>
      </p:sp>
      <p:pic>
        <p:nvPicPr>
          <p:cNvPr id="6" name="Picture 5">
            <a:extLst>
              <a:ext uri="{FF2B5EF4-FFF2-40B4-BE49-F238E27FC236}">
                <a16:creationId xmlns:a16="http://schemas.microsoft.com/office/drawing/2014/main" id="{D9CA5980-DD4A-4357-B0F4-9E38F1F9BA35}"/>
              </a:ext>
            </a:extLst>
          </p:cNvPr>
          <p:cNvPicPr>
            <a:picLocks noChangeAspect="1"/>
          </p:cNvPicPr>
          <p:nvPr/>
        </p:nvPicPr>
        <p:blipFill>
          <a:blip r:embed="rId2"/>
          <a:stretch>
            <a:fillRect/>
          </a:stretch>
        </p:blipFill>
        <p:spPr>
          <a:xfrm>
            <a:off x="195701" y="1052736"/>
            <a:ext cx="8755008" cy="4922630"/>
          </a:xfrm>
          <a:prstGeom prst="rect">
            <a:avLst/>
          </a:prstGeom>
        </p:spPr>
      </p:pic>
    </p:spTree>
    <p:extLst>
      <p:ext uri="{BB962C8B-B14F-4D97-AF65-F5344CB8AC3E}">
        <p14:creationId xmlns:p14="http://schemas.microsoft.com/office/powerpoint/2010/main" val="699122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4496" y="-183876"/>
            <a:ext cx="7429552" cy="1969770"/>
          </a:xfrm>
          <a:prstGeom prst="rect">
            <a:avLst/>
          </a:prstGeom>
          <a:noFill/>
        </p:spPr>
        <p:txBody>
          <a:bodyPr wrap="square" rtlCol="0">
            <a:spAutoFit/>
          </a:bodyPr>
          <a:lstStyle/>
          <a:p>
            <a:endParaRPr lang="en-IN" sz="2400" b="1" dirty="0"/>
          </a:p>
          <a:p>
            <a:r>
              <a:rPr lang="en-IN" sz="2400" b="1" dirty="0"/>
              <a:t>Admin Page for CRUD Operations</a:t>
            </a:r>
            <a:endParaRPr lang="en-IN" sz="2400" dirty="0"/>
          </a:p>
          <a:p>
            <a:endParaRPr lang="en-IN" sz="2400" dirty="0"/>
          </a:p>
          <a:p>
            <a:endParaRPr lang="en-IN" sz="1600" dirty="0"/>
          </a:p>
          <a:p>
            <a:r>
              <a:rPr lang="en-IN" sz="1600" dirty="0"/>
              <a:t> </a:t>
            </a:r>
            <a:r>
              <a:rPr lang="en-US" sz="1600" dirty="0"/>
              <a:t> </a:t>
            </a:r>
          </a:p>
          <a:p>
            <a:endParaRPr lang="en-IN" b="1" dirty="0"/>
          </a:p>
        </p:txBody>
      </p:sp>
      <p:pic>
        <p:nvPicPr>
          <p:cNvPr id="5" name="Picture 4">
            <a:extLst>
              <a:ext uri="{FF2B5EF4-FFF2-40B4-BE49-F238E27FC236}">
                <a16:creationId xmlns:a16="http://schemas.microsoft.com/office/drawing/2014/main" id="{EC9C5FF8-46AA-41D7-8594-759ACAC725C0}"/>
              </a:ext>
            </a:extLst>
          </p:cNvPr>
          <p:cNvPicPr>
            <a:picLocks noChangeAspect="1"/>
          </p:cNvPicPr>
          <p:nvPr/>
        </p:nvPicPr>
        <p:blipFill>
          <a:blip r:embed="rId2"/>
          <a:stretch>
            <a:fillRect/>
          </a:stretch>
        </p:blipFill>
        <p:spPr>
          <a:xfrm>
            <a:off x="194496" y="982903"/>
            <a:ext cx="8700874" cy="4892193"/>
          </a:xfrm>
          <a:prstGeom prst="rect">
            <a:avLst/>
          </a:prstGeom>
        </p:spPr>
      </p:pic>
    </p:spTree>
    <p:extLst>
      <p:ext uri="{BB962C8B-B14F-4D97-AF65-F5344CB8AC3E}">
        <p14:creationId xmlns:p14="http://schemas.microsoft.com/office/powerpoint/2010/main" val="405094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4496" y="-183876"/>
            <a:ext cx="7429552" cy="1969770"/>
          </a:xfrm>
          <a:prstGeom prst="rect">
            <a:avLst/>
          </a:prstGeom>
          <a:noFill/>
        </p:spPr>
        <p:txBody>
          <a:bodyPr wrap="square" rtlCol="0">
            <a:spAutoFit/>
          </a:bodyPr>
          <a:lstStyle/>
          <a:p>
            <a:endParaRPr lang="en-IN" sz="2400" b="1" dirty="0"/>
          </a:p>
          <a:p>
            <a:r>
              <a:rPr lang="en-IN" sz="2400" b="1" dirty="0"/>
              <a:t>Create Operation</a:t>
            </a:r>
            <a:endParaRPr lang="en-IN" sz="2400" dirty="0"/>
          </a:p>
          <a:p>
            <a:endParaRPr lang="en-IN" sz="2400" dirty="0"/>
          </a:p>
          <a:p>
            <a:endParaRPr lang="en-IN" sz="1600" dirty="0"/>
          </a:p>
          <a:p>
            <a:r>
              <a:rPr lang="en-IN" sz="1600" dirty="0"/>
              <a:t> </a:t>
            </a:r>
            <a:r>
              <a:rPr lang="en-US" sz="1600" dirty="0"/>
              <a:t> </a:t>
            </a:r>
          </a:p>
          <a:p>
            <a:endParaRPr lang="en-IN" b="1" dirty="0"/>
          </a:p>
        </p:txBody>
      </p:sp>
      <p:pic>
        <p:nvPicPr>
          <p:cNvPr id="6" name="Picture 5">
            <a:extLst>
              <a:ext uri="{FF2B5EF4-FFF2-40B4-BE49-F238E27FC236}">
                <a16:creationId xmlns:a16="http://schemas.microsoft.com/office/drawing/2014/main" id="{F6A072D9-A9A6-4078-BB6D-C8403861F67A}"/>
              </a:ext>
            </a:extLst>
          </p:cNvPr>
          <p:cNvPicPr>
            <a:picLocks noChangeAspect="1"/>
          </p:cNvPicPr>
          <p:nvPr/>
        </p:nvPicPr>
        <p:blipFill>
          <a:blip r:embed="rId2"/>
          <a:stretch>
            <a:fillRect/>
          </a:stretch>
        </p:blipFill>
        <p:spPr>
          <a:xfrm>
            <a:off x="194496" y="870678"/>
            <a:ext cx="8755008" cy="4922631"/>
          </a:xfrm>
          <a:prstGeom prst="rect">
            <a:avLst/>
          </a:prstGeom>
        </p:spPr>
      </p:pic>
    </p:spTree>
    <p:extLst>
      <p:ext uri="{BB962C8B-B14F-4D97-AF65-F5344CB8AC3E}">
        <p14:creationId xmlns:p14="http://schemas.microsoft.com/office/powerpoint/2010/main" val="924227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4496" y="-183876"/>
            <a:ext cx="7429552" cy="1969770"/>
          </a:xfrm>
          <a:prstGeom prst="rect">
            <a:avLst/>
          </a:prstGeom>
          <a:noFill/>
        </p:spPr>
        <p:txBody>
          <a:bodyPr wrap="square" rtlCol="0">
            <a:spAutoFit/>
          </a:bodyPr>
          <a:lstStyle/>
          <a:p>
            <a:endParaRPr lang="en-IN" sz="2400" b="1" dirty="0"/>
          </a:p>
          <a:p>
            <a:r>
              <a:rPr lang="en-IN" sz="2400" b="1" dirty="0"/>
              <a:t>Update Operation</a:t>
            </a:r>
            <a:endParaRPr lang="en-IN" sz="2400" dirty="0"/>
          </a:p>
          <a:p>
            <a:endParaRPr lang="en-IN" sz="2400" dirty="0"/>
          </a:p>
          <a:p>
            <a:endParaRPr lang="en-IN" sz="1600" dirty="0"/>
          </a:p>
          <a:p>
            <a:r>
              <a:rPr lang="en-IN" sz="1600" dirty="0"/>
              <a:t> </a:t>
            </a:r>
            <a:r>
              <a:rPr lang="en-US" sz="1600" dirty="0"/>
              <a:t> </a:t>
            </a:r>
          </a:p>
          <a:p>
            <a:endParaRPr lang="en-IN" b="1" dirty="0"/>
          </a:p>
        </p:txBody>
      </p:sp>
      <p:pic>
        <p:nvPicPr>
          <p:cNvPr id="5" name="Picture 4">
            <a:extLst>
              <a:ext uri="{FF2B5EF4-FFF2-40B4-BE49-F238E27FC236}">
                <a16:creationId xmlns:a16="http://schemas.microsoft.com/office/drawing/2014/main" id="{FED7626D-8C61-4DA8-A953-F4E1F6CAA7B9}"/>
              </a:ext>
            </a:extLst>
          </p:cNvPr>
          <p:cNvPicPr>
            <a:picLocks noChangeAspect="1"/>
          </p:cNvPicPr>
          <p:nvPr/>
        </p:nvPicPr>
        <p:blipFill>
          <a:blip r:embed="rId2"/>
          <a:stretch>
            <a:fillRect/>
          </a:stretch>
        </p:blipFill>
        <p:spPr>
          <a:xfrm>
            <a:off x="259012" y="1003959"/>
            <a:ext cx="8625976" cy="4850081"/>
          </a:xfrm>
          <a:prstGeom prst="rect">
            <a:avLst/>
          </a:prstGeom>
        </p:spPr>
      </p:pic>
    </p:spTree>
    <p:extLst>
      <p:ext uri="{BB962C8B-B14F-4D97-AF65-F5344CB8AC3E}">
        <p14:creationId xmlns:p14="http://schemas.microsoft.com/office/powerpoint/2010/main" val="158071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4496" y="-183876"/>
            <a:ext cx="7429552" cy="1969770"/>
          </a:xfrm>
          <a:prstGeom prst="rect">
            <a:avLst/>
          </a:prstGeom>
          <a:noFill/>
        </p:spPr>
        <p:txBody>
          <a:bodyPr wrap="square" rtlCol="0">
            <a:spAutoFit/>
          </a:bodyPr>
          <a:lstStyle/>
          <a:p>
            <a:endParaRPr lang="en-IN" sz="2400" b="1" dirty="0"/>
          </a:p>
          <a:p>
            <a:r>
              <a:rPr lang="en-IN" sz="2400" b="1" dirty="0"/>
              <a:t>Delete Operation</a:t>
            </a:r>
            <a:endParaRPr lang="en-IN" sz="2400" dirty="0"/>
          </a:p>
          <a:p>
            <a:endParaRPr lang="en-IN" sz="2400" dirty="0"/>
          </a:p>
          <a:p>
            <a:endParaRPr lang="en-IN" sz="1600" dirty="0"/>
          </a:p>
          <a:p>
            <a:r>
              <a:rPr lang="en-IN" sz="1600" dirty="0"/>
              <a:t> </a:t>
            </a:r>
            <a:r>
              <a:rPr lang="en-US" sz="1600" dirty="0"/>
              <a:t> </a:t>
            </a:r>
          </a:p>
          <a:p>
            <a:endParaRPr lang="en-IN" b="1" dirty="0"/>
          </a:p>
        </p:txBody>
      </p:sp>
      <p:pic>
        <p:nvPicPr>
          <p:cNvPr id="6" name="Picture 5">
            <a:extLst>
              <a:ext uri="{FF2B5EF4-FFF2-40B4-BE49-F238E27FC236}">
                <a16:creationId xmlns:a16="http://schemas.microsoft.com/office/drawing/2014/main" id="{14BBA104-5A0A-4B52-B473-E24B8A41327F}"/>
              </a:ext>
            </a:extLst>
          </p:cNvPr>
          <p:cNvPicPr>
            <a:picLocks noChangeAspect="1"/>
          </p:cNvPicPr>
          <p:nvPr/>
        </p:nvPicPr>
        <p:blipFill>
          <a:blip r:embed="rId2"/>
          <a:stretch>
            <a:fillRect/>
          </a:stretch>
        </p:blipFill>
        <p:spPr>
          <a:xfrm>
            <a:off x="254936" y="1001668"/>
            <a:ext cx="8634128" cy="4854664"/>
          </a:xfrm>
          <a:prstGeom prst="rect">
            <a:avLst/>
          </a:prstGeom>
        </p:spPr>
      </p:pic>
    </p:spTree>
    <p:extLst>
      <p:ext uri="{BB962C8B-B14F-4D97-AF65-F5344CB8AC3E}">
        <p14:creationId xmlns:p14="http://schemas.microsoft.com/office/powerpoint/2010/main" val="115568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764704"/>
            <a:ext cx="7429552" cy="2215991"/>
          </a:xfrm>
          <a:prstGeom prst="rect">
            <a:avLst/>
          </a:prstGeom>
          <a:noFill/>
        </p:spPr>
        <p:txBody>
          <a:bodyPr wrap="square" rtlCol="0">
            <a:spAutoFit/>
          </a:bodyPr>
          <a:lstStyle/>
          <a:p>
            <a:endParaRPr lang="en-IN" sz="2400" b="1" dirty="0"/>
          </a:p>
          <a:p>
            <a:r>
              <a:rPr lang="en-IN" sz="3600" b="1" dirty="0"/>
              <a:t>THANKYOU</a:t>
            </a:r>
            <a:endParaRPr lang="en-IN" sz="2400" dirty="0"/>
          </a:p>
          <a:p>
            <a:endParaRPr lang="en-IN" sz="2400" dirty="0"/>
          </a:p>
          <a:p>
            <a:endParaRPr lang="en-IN" sz="1600" dirty="0"/>
          </a:p>
          <a:p>
            <a:r>
              <a:rPr lang="en-IN" sz="1600" dirty="0"/>
              <a:t> </a:t>
            </a:r>
            <a:r>
              <a:rPr lang="en-US" sz="1600" dirty="0"/>
              <a:t> </a:t>
            </a:r>
          </a:p>
          <a:p>
            <a:endParaRPr lang="en-IN" b="1" dirty="0"/>
          </a:p>
        </p:txBody>
      </p:sp>
      <p:sp>
        <p:nvSpPr>
          <p:cNvPr id="2" name="TextBox 1">
            <a:extLst>
              <a:ext uri="{FF2B5EF4-FFF2-40B4-BE49-F238E27FC236}">
                <a16:creationId xmlns:a16="http://schemas.microsoft.com/office/drawing/2014/main" id="{900E1A26-39B7-48EF-B17D-B0388EA61B88}"/>
              </a:ext>
            </a:extLst>
          </p:cNvPr>
          <p:cNvSpPr txBox="1"/>
          <p:nvPr/>
        </p:nvSpPr>
        <p:spPr>
          <a:xfrm>
            <a:off x="5220072" y="5723964"/>
            <a:ext cx="3574111" cy="369332"/>
          </a:xfrm>
          <a:prstGeom prst="rect">
            <a:avLst/>
          </a:prstGeom>
          <a:noFill/>
        </p:spPr>
        <p:txBody>
          <a:bodyPr wrap="square" rtlCol="0">
            <a:spAutoFit/>
          </a:bodyPr>
          <a:lstStyle/>
          <a:p>
            <a:r>
              <a:rPr lang="en-US"/>
              <a:t>TORRY HARRIS BUSINESS SOLUTION</a:t>
            </a:r>
            <a:endParaRPr lang="en-US" dirty="0"/>
          </a:p>
        </p:txBody>
      </p:sp>
    </p:spTree>
    <p:extLst>
      <p:ext uri="{BB962C8B-B14F-4D97-AF65-F5344CB8AC3E}">
        <p14:creationId xmlns:p14="http://schemas.microsoft.com/office/powerpoint/2010/main" val="1592183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3568" y="836712"/>
            <a:ext cx="7429552" cy="5353260"/>
          </a:xfrm>
          <a:prstGeom prst="rect">
            <a:avLst/>
          </a:prstGeom>
          <a:noFill/>
        </p:spPr>
        <p:txBody>
          <a:bodyPr wrap="square" rtlCol="0">
            <a:spAutoFit/>
          </a:bodyPr>
          <a:lstStyle/>
          <a:p>
            <a:endParaRPr lang="en-IN" sz="2400" b="1" dirty="0"/>
          </a:p>
          <a:p>
            <a:r>
              <a:rPr lang="en-IN" sz="2400" b="1" dirty="0"/>
              <a:t>PROBLEM STATEMENT </a:t>
            </a:r>
            <a:r>
              <a:rPr lang="en-IN" sz="2400" dirty="0"/>
              <a:t>:</a:t>
            </a:r>
          </a:p>
          <a:p>
            <a:endParaRPr lang="en-IN" sz="2400" dirty="0"/>
          </a:p>
          <a:p>
            <a:pPr>
              <a:lnSpc>
                <a:spcPct val="115000"/>
              </a:lnSpc>
              <a:spcAft>
                <a:spcPts val="1000"/>
              </a:spcAft>
            </a:pPr>
            <a:r>
              <a:rPr lang="en-IN" sz="1800" dirty="0">
                <a:effectLst/>
                <a:latin typeface="Arial" panose="020B0604020202020204" pitchFamily="34" charset="0"/>
                <a:ea typeface="Times New Roman" panose="02020603050405020304" pitchFamily="18" charset="0"/>
                <a:cs typeface="Mangal" panose="02040503050203030202" pitchFamily="18" charset="0"/>
              </a:rPr>
              <a:t>You need to build a “Jewellery Listing App" which should have bare minimum CRUD capabilities.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fontAlgn="ctr">
              <a:lnSpc>
                <a:spcPct val="115000"/>
              </a:lnSpc>
              <a:spcAft>
                <a:spcPts val="1000"/>
              </a:spcAft>
              <a:buSzPts val="1000"/>
              <a:buFont typeface="Symbol" panose="05050102010706020507" pitchFamily="18" charset="2"/>
              <a:buChar char=""/>
              <a:tabLst>
                <a:tab pos="457200" algn="l"/>
              </a:tabLst>
            </a:pPr>
            <a:r>
              <a:rPr lang="en-IN" sz="1800" dirty="0">
                <a:effectLst/>
                <a:latin typeface="Arial" panose="020B0604020202020204" pitchFamily="34" charset="0"/>
                <a:ea typeface="Times New Roman" panose="02020603050405020304" pitchFamily="18" charset="0"/>
                <a:cs typeface="Mangal" panose="02040503050203030202" pitchFamily="18" charset="0"/>
              </a:rPr>
              <a:t>Create Listing</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fontAlgn="ctr">
              <a:lnSpc>
                <a:spcPct val="115000"/>
              </a:lnSpc>
              <a:spcAft>
                <a:spcPts val="1000"/>
              </a:spcAft>
              <a:buSzPts val="1000"/>
              <a:buFont typeface="Symbol" panose="05050102010706020507" pitchFamily="18" charset="2"/>
              <a:buChar char=""/>
              <a:tabLst>
                <a:tab pos="457200" algn="l"/>
              </a:tabLst>
            </a:pPr>
            <a:r>
              <a:rPr lang="en-IN" sz="1800" dirty="0">
                <a:effectLst/>
                <a:latin typeface="Arial" panose="020B0604020202020204" pitchFamily="34" charset="0"/>
                <a:ea typeface="Times New Roman" panose="02020603050405020304" pitchFamily="18" charset="0"/>
                <a:cs typeface="Mangal" panose="02040503050203030202" pitchFamily="18" charset="0"/>
              </a:rPr>
              <a:t>Edit added Listing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fontAlgn="ctr">
              <a:lnSpc>
                <a:spcPct val="115000"/>
              </a:lnSpc>
              <a:spcAft>
                <a:spcPts val="1000"/>
              </a:spcAft>
              <a:buSzPts val="1000"/>
              <a:buFont typeface="Symbol" panose="05050102010706020507" pitchFamily="18" charset="2"/>
              <a:buChar char=""/>
              <a:tabLst>
                <a:tab pos="457200" algn="l"/>
              </a:tabLst>
            </a:pPr>
            <a:r>
              <a:rPr lang="en-IN" sz="1800" dirty="0">
                <a:effectLst/>
                <a:latin typeface="Arial" panose="020B0604020202020204" pitchFamily="34" charset="0"/>
                <a:ea typeface="Times New Roman" panose="02020603050405020304" pitchFamily="18" charset="0"/>
                <a:cs typeface="Mangal" panose="02040503050203030202" pitchFamily="18" charset="0"/>
              </a:rPr>
              <a:t>List different Listing</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fontAlgn="ctr">
              <a:lnSpc>
                <a:spcPct val="115000"/>
              </a:lnSpc>
              <a:spcAft>
                <a:spcPts val="1000"/>
              </a:spcAft>
              <a:buSzPts val="1000"/>
              <a:buFont typeface="Symbol" panose="05050102010706020507" pitchFamily="18" charset="2"/>
              <a:buChar char=""/>
              <a:tabLst>
                <a:tab pos="457200" algn="l"/>
              </a:tabLst>
            </a:pPr>
            <a:r>
              <a:rPr lang="en-IN" sz="1800" dirty="0">
                <a:effectLst/>
                <a:latin typeface="Arial" panose="020B0604020202020204" pitchFamily="34" charset="0"/>
                <a:ea typeface="Times New Roman" panose="02020603050405020304" pitchFamily="18" charset="0"/>
                <a:cs typeface="Mangal" panose="02040503050203030202" pitchFamily="18" charset="0"/>
              </a:rPr>
              <a:t>Delete Listing</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US" b="1" dirty="0"/>
          </a:p>
          <a:p>
            <a:endParaRPr lang="en-US" b="1" dirty="0"/>
          </a:p>
          <a:p>
            <a:endParaRPr lang="en-US" b="1" dirty="0"/>
          </a:p>
          <a:p>
            <a:endParaRPr lang="en-IN" sz="1600" dirty="0"/>
          </a:p>
          <a:p>
            <a:r>
              <a:rPr lang="en-IN" sz="1600" dirty="0"/>
              <a:t> </a:t>
            </a:r>
            <a:r>
              <a:rPr lang="en-US" sz="1600" dirty="0"/>
              <a:t> </a:t>
            </a:r>
          </a:p>
          <a:p>
            <a:endParaRPr lang="en-IN"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3568" y="836712"/>
            <a:ext cx="7429552" cy="5733877"/>
          </a:xfrm>
          <a:prstGeom prst="rect">
            <a:avLst/>
          </a:prstGeom>
          <a:noFill/>
        </p:spPr>
        <p:txBody>
          <a:bodyPr wrap="square" rtlCol="0">
            <a:spAutoFit/>
          </a:bodyPr>
          <a:lstStyle/>
          <a:p>
            <a:endParaRPr lang="en-IN" sz="2400" b="1" dirty="0"/>
          </a:p>
          <a:p>
            <a:r>
              <a:rPr lang="en-IN" sz="2400" b="1" dirty="0"/>
              <a:t>About the Project : </a:t>
            </a:r>
            <a:endParaRPr lang="en-IN" sz="2400" dirty="0"/>
          </a:p>
          <a:p>
            <a:endParaRPr lang="en-IN" sz="2400" dirty="0"/>
          </a:p>
          <a:p>
            <a:pPr>
              <a:lnSpc>
                <a:spcPct val="115000"/>
              </a:lnSpc>
              <a:spcAft>
                <a:spcPts val="1000"/>
              </a:spcAft>
            </a:pPr>
            <a:r>
              <a:rPr lang="en-IN" sz="1800" dirty="0">
                <a:effectLst/>
                <a:latin typeface="Arial" panose="020B0604020202020204" pitchFamily="34" charset="0"/>
                <a:ea typeface="Calibri" panose="020F0502020204030204" pitchFamily="34" charset="0"/>
                <a:cs typeface="Mangal" panose="02040503050203030202" pitchFamily="18" charset="0"/>
              </a:rPr>
              <a:t>The purpose of this Jewellery Listing App is </a:t>
            </a:r>
            <a:r>
              <a:rPr lang="en-IN" dirty="0">
                <a:latin typeface="Arial" panose="020B0604020202020204" pitchFamily="34" charset="0"/>
                <a:ea typeface="Calibri" panose="020F0502020204030204" pitchFamily="34" charset="0"/>
                <a:cs typeface="Mangal" panose="02040503050203030202" pitchFamily="18" charset="0"/>
              </a:rPr>
              <a:t>that an admin user can </a:t>
            </a:r>
            <a:r>
              <a:rPr lang="en-IN" sz="1800" dirty="0">
                <a:effectLst/>
                <a:latin typeface="Arial" panose="020B0604020202020204" pitchFamily="34" charset="0"/>
                <a:ea typeface="Calibri" panose="020F0502020204030204" pitchFamily="34" charset="0"/>
                <a:cs typeface="Mangal" panose="02040503050203030202" pitchFamily="18" charset="0"/>
              </a:rPr>
              <a:t> </a:t>
            </a:r>
            <a:r>
              <a:rPr lang="en-IN" dirty="0">
                <a:latin typeface="Arial" panose="020B0604020202020204" pitchFamily="34" charset="0"/>
                <a:ea typeface="Calibri" panose="020F0502020204030204" pitchFamily="34" charset="0"/>
                <a:cs typeface="Mangal" panose="02040503050203030202" pitchFamily="18" charset="0"/>
              </a:rPr>
              <a:t>create a new jewellery listing within the website, and after creating the listing is able to perform certain actions like see that listing if the listing is readable, or edit that listing by entering some other values in the given fields and is able to delete that listing if needed.</a:t>
            </a:r>
          </a:p>
          <a:p>
            <a:pPr>
              <a:lnSpc>
                <a:spcPct val="115000"/>
              </a:lnSpc>
              <a:spcAft>
                <a:spcPts val="1000"/>
              </a:spcAft>
            </a:pPr>
            <a:endParaRPr lang="en-IN" dirty="0">
              <a:latin typeface="Arial" panose="020B0604020202020204" pitchFamily="34" charset="0"/>
              <a:ea typeface="Calibri" panose="020F0502020204030204" pitchFamily="34" charset="0"/>
              <a:cs typeface="Mangal" panose="02040503050203030202" pitchFamily="18" charset="0"/>
            </a:endParaRPr>
          </a:p>
          <a:p>
            <a:pPr>
              <a:lnSpc>
                <a:spcPct val="115000"/>
              </a:lnSpc>
              <a:spcAft>
                <a:spcPts val="1000"/>
              </a:spcAft>
            </a:pPr>
            <a:r>
              <a:rPr lang="en-IN" dirty="0">
                <a:latin typeface="Arial" panose="020B0604020202020204" pitchFamily="34" charset="0"/>
                <a:ea typeface="Calibri" panose="020F0502020204030204" pitchFamily="34" charset="0"/>
                <a:cs typeface="Mangal" panose="02040503050203030202" pitchFamily="18" charset="0"/>
              </a:rPr>
              <a:t>We were able to create this jewellery listing app with the help of certain tech stack ranging from html to amazon </a:t>
            </a:r>
            <a:r>
              <a:rPr lang="en-IN" dirty="0" err="1">
                <a:latin typeface="Arial" panose="020B0604020202020204" pitchFamily="34" charset="0"/>
                <a:ea typeface="Calibri" panose="020F0502020204030204" pitchFamily="34" charset="0"/>
                <a:cs typeface="Mangal" panose="02040503050203030202" pitchFamily="18" charset="0"/>
              </a:rPr>
              <a:t>aws</a:t>
            </a:r>
            <a:r>
              <a:rPr lang="en-IN" dirty="0">
                <a:latin typeface="Arial" panose="020B0604020202020204" pitchFamily="34" charset="0"/>
                <a:ea typeface="Calibri" panose="020F0502020204030204" pitchFamily="34"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US" b="1" dirty="0"/>
          </a:p>
          <a:p>
            <a:endParaRPr lang="en-US" b="1" dirty="0"/>
          </a:p>
          <a:p>
            <a:endParaRPr lang="en-US" b="1" dirty="0"/>
          </a:p>
          <a:p>
            <a:endParaRPr lang="en-IN" sz="1600" dirty="0"/>
          </a:p>
          <a:p>
            <a:r>
              <a:rPr lang="en-IN" sz="1600" dirty="0"/>
              <a:t> </a:t>
            </a:r>
            <a:r>
              <a:rPr lang="en-US" sz="1600" dirty="0"/>
              <a:t> </a:t>
            </a:r>
          </a:p>
          <a:p>
            <a:endParaRPr lang="en-IN" b="1" dirty="0"/>
          </a:p>
        </p:txBody>
      </p:sp>
    </p:spTree>
    <p:extLst>
      <p:ext uri="{BB962C8B-B14F-4D97-AF65-F5344CB8AC3E}">
        <p14:creationId xmlns:p14="http://schemas.microsoft.com/office/powerpoint/2010/main" val="2252966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3568" y="836712"/>
            <a:ext cx="7429552" cy="5481501"/>
          </a:xfrm>
          <a:prstGeom prst="rect">
            <a:avLst/>
          </a:prstGeom>
          <a:noFill/>
        </p:spPr>
        <p:txBody>
          <a:bodyPr wrap="square" rtlCol="0">
            <a:spAutoFit/>
          </a:bodyPr>
          <a:lstStyle/>
          <a:p>
            <a:endParaRPr lang="en-IN" sz="2400" b="1" dirty="0"/>
          </a:p>
          <a:p>
            <a:r>
              <a:rPr lang="en-IN" sz="2400" b="1" dirty="0"/>
              <a:t>Tech Stack : </a:t>
            </a:r>
            <a:endParaRPr lang="en-IN" sz="2400" dirty="0"/>
          </a:p>
          <a:p>
            <a:endParaRPr lang="en-IN" sz="2400" dirty="0"/>
          </a:p>
          <a:p>
            <a:pPr>
              <a:lnSpc>
                <a:spcPct val="115000"/>
              </a:lnSpc>
              <a:spcAft>
                <a:spcPts val="1000"/>
              </a:spcAft>
            </a:pPr>
            <a:r>
              <a:rPr lang="en-IN" dirty="0">
                <a:latin typeface="Arial" panose="020B0604020202020204" pitchFamily="34" charset="0"/>
                <a:ea typeface="Calibri" panose="020F0502020204030204" pitchFamily="34" charset="0"/>
                <a:cs typeface="Mangal" panose="02040503050203030202" pitchFamily="18" charset="0"/>
              </a:rPr>
              <a:t>  - Java Spring Boot</a:t>
            </a:r>
          </a:p>
          <a:p>
            <a:pPr>
              <a:lnSpc>
                <a:spcPct val="115000"/>
              </a:lnSpc>
              <a:spcAft>
                <a:spcPts val="1000"/>
              </a:spcAft>
            </a:pPr>
            <a:r>
              <a:rPr lang="en-IN" dirty="0">
                <a:latin typeface="Arial" panose="020B0604020202020204" pitchFamily="34" charset="0"/>
                <a:ea typeface="Calibri" panose="020F0502020204030204" pitchFamily="34" charset="0"/>
                <a:cs typeface="Mangal" panose="02040503050203030202" pitchFamily="18" charset="0"/>
              </a:rPr>
              <a:t>  - Html, CSS, JS</a:t>
            </a:r>
          </a:p>
          <a:p>
            <a:pPr>
              <a:lnSpc>
                <a:spcPct val="115000"/>
              </a:lnSpc>
              <a:spcAft>
                <a:spcPts val="1000"/>
              </a:spcAft>
            </a:pPr>
            <a:r>
              <a:rPr lang="en-IN" sz="1800" dirty="0">
                <a:effectLst/>
                <a:latin typeface="Arial" panose="020B0604020202020204" pitchFamily="34" charset="0"/>
                <a:ea typeface="Calibri" panose="020F0502020204030204" pitchFamily="34" charset="0"/>
                <a:cs typeface="Mangal" panose="02040503050203030202" pitchFamily="18" charset="0"/>
              </a:rPr>
              <a:t>  - Maven</a:t>
            </a:r>
          </a:p>
          <a:p>
            <a:pPr>
              <a:lnSpc>
                <a:spcPct val="115000"/>
              </a:lnSpc>
              <a:spcAft>
                <a:spcPts val="1000"/>
              </a:spcAft>
            </a:pPr>
            <a:r>
              <a:rPr lang="en-IN" dirty="0">
                <a:latin typeface="Arial" panose="020B0604020202020204" pitchFamily="34" charset="0"/>
                <a:ea typeface="Calibri" panose="020F0502020204030204" pitchFamily="34" charset="0"/>
                <a:cs typeface="Mangal" panose="02040503050203030202" pitchFamily="18" charset="0"/>
              </a:rPr>
              <a:t>  - MySQL</a:t>
            </a:r>
            <a:endParaRPr lang="en-IN" sz="1800" dirty="0">
              <a:effectLst/>
              <a:latin typeface="Arial" panose="020B0604020202020204" pitchFamily="34" charset="0"/>
              <a:ea typeface="Calibri" panose="020F0502020204030204" pitchFamily="34" charset="0"/>
              <a:cs typeface="Mangal" panose="02040503050203030202" pitchFamily="18" charset="0"/>
            </a:endParaRPr>
          </a:p>
          <a:p>
            <a:pPr>
              <a:lnSpc>
                <a:spcPct val="115000"/>
              </a:lnSpc>
              <a:spcAft>
                <a:spcPts val="1000"/>
              </a:spcAft>
            </a:pPr>
            <a:r>
              <a:rPr lang="en-IN" dirty="0">
                <a:latin typeface="Arial" panose="020B0604020202020204" pitchFamily="34" charset="0"/>
                <a:ea typeface="Calibri" panose="020F0502020204030204" pitchFamily="34" charset="0"/>
                <a:cs typeface="Mangal" panose="02040503050203030202" pitchFamily="18" charset="0"/>
              </a:rPr>
              <a:t>  - Docker </a:t>
            </a:r>
          </a:p>
          <a:p>
            <a:pPr>
              <a:lnSpc>
                <a:spcPct val="115000"/>
              </a:lnSpc>
              <a:spcAft>
                <a:spcPts val="1000"/>
              </a:spcAft>
            </a:pPr>
            <a:r>
              <a:rPr lang="en-IN" sz="1800" dirty="0">
                <a:effectLst/>
                <a:latin typeface="Arial" panose="020B0604020202020204" pitchFamily="34" charset="0"/>
                <a:ea typeface="Calibri" panose="020F0502020204030204" pitchFamily="34" charset="0"/>
                <a:cs typeface="Mangal" panose="02040503050203030202" pitchFamily="18" charset="0"/>
              </a:rPr>
              <a:t>  - AWS EC2</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US" b="1" dirty="0"/>
          </a:p>
          <a:p>
            <a:endParaRPr lang="en-US" b="1" dirty="0"/>
          </a:p>
          <a:p>
            <a:endParaRPr lang="en-US" b="1" dirty="0"/>
          </a:p>
          <a:p>
            <a:endParaRPr lang="en-IN" sz="1600" dirty="0"/>
          </a:p>
          <a:p>
            <a:r>
              <a:rPr lang="en-IN" sz="1600" dirty="0"/>
              <a:t> </a:t>
            </a:r>
            <a:r>
              <a:rPr lang="en-US" sz="1600" dirty="0"/>
              <a:t> </a:t>
            </a:r>
          </a:p>
          <a:p>
            <a:endParaRPr lang="en-IN" b="1" dirty="0"/>
          </a:p>
        </p:txBody>
      </p:sp>
    </p:spTree>
    <p:extLst>
      <p:ext uri="{BB962C8B-B14F-4D97-AF65-F5344CB8AC3E}">
        <p14:creationId xmlns:p14="http://schemas.microsoft.com/office/powerpoint/2010/main" val="259942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3568" y="836712"/>
            <a:ext cx="7429552" cy="4095993"/>
          </a:xfrm>
          <a:prstGeom prst="rect">
            <a:avLst/>
          </a:prstGeom>
          <a:noFill/>
        </p:spPr>
        <p:txBody>
          <a:bodyPr wrap="square" rtlCol="0">
            <a:spAutoFit/>
          </a:bodyPr>
          <a:lstStyle/>
          <a:p>
            <a:endParaRPr lang="en-IN" sz="2400" b="1" dirty="0"/>
          </a:p>
          <a:p>
            <a:r>
              <a:rPr lang="en-IN" sz="2400" b="1" dirty="0"/>
              <a:t>Maven : </a:t>
            </a:r>
            <a:endParaRPr lang="en-IN" sz="2400" dirty="0"/>
          </a:p>
          <a:p>
            <a:endParaRPr lang="en-IN" sz="2400" dirty="0"/>
          </a:p>
          <a:p>
            <a:pPr>
              <a:lnSpc>
                <a:spcPct val="115000"/>
              </a:lnSpc>
              <a:spcAft>
                <a:spcPts val="1000"/>
              </a:spcAft>
            </a:pPr>
            <a:r>
              <a:rPr lang="en-IN" b="0" i="0" dirty="0">
                <a:effectLst/>
                <a:latin typeface="Arial" panose="020B0604020202020204" pitchFamily="34" charset="0"/>
                <a:cs typeface="Arial" panose="020B0604020202020204" pitchFamily="34" charset="0"/>
              </a:rPr>
              <a:t>Maven is a popular open-source build tool developed by the Apache Group to build, publish, and deploy several projects at once for better </a:t>
            </a:r>
            <a:r>
              <a:rPr lang="en-IN" dirty="0">
                <a:latin typeface="Arial" panose="020B0604020202020204" pitchFamily="34" charset="0"/>
                <a:cs typeface="Arial" panose="020B0604020202020204" pitchFamily="34" charset="0"/>
              </a:rPr>
              <a:t>project management</a:t>
            </a:r>
            <a:r>
              <a:rPr lang="en-IN" b="0" i="0" dirty="0">
                <a:effectLst/>
                <a:latin typeface="Arial" panose="020B0604020202020204" pitchFamily="34" charset="0"/>
                <a:cs typeface="Arial" panose="020B0604020202020204" pitchFamily="34" charset="0"/>
              </a:rPr>
              <a:t>.</a:t>
            </a:r>
          </a:p>
          <a:p>
            <a:pPr>
              <a:lnSpc>
                <a:spcPct val="115000"/>
              </a:lnSpc>
              <a:spcAft>
                <a:spcPts val="1000"/>
              </a:spcAft>
            </a:pPr>
            <a:r>
              <a:rPr lang="en-IN" dirty="0">
                <a:latin typeface="Arial" panose="020B0604020202020204" pitchFamily="34" charset="0"/>
                <a:cs typeface="Arial" panose="020B0604020202020204" pitchFamily="34" charset="0"/>
              </a:rPr>
              <a:t>Maven automates the entire process which includes compiling source code and makes java developers daily work easy.</a:t>
            </a:r>
            <a:endParaRPr lang="en-US" b="1" dirty="0">
              <a:latin typeface="Arial" panose="020B0604020202020204" pitchFamily="34" charset="0"/>
              <a:cs typeface="Arial" panose="020B0604020202020204" pitchFamily="34" charset="0"/>
            </a:endParaRPr>
          </a:p>
          <a:p>
            <a:endParaRPr lang="en-US" b="1" dirty="0"/>
          </a:p>
          <a:p>
            <a:endParaRPr lang="en-IN" sz="1600" dirty="0"/>
          </a:p>
          <a:p>
            <a:r>
              <a:rPr lang="en-IN" sz="1600" dirty="0"/>
              <a:t> </a:t>
            </a:r>
            <a:r>
              <a:rPr lang="en-US" sz="1600" dirty="0"/>
              <a:t> </a:t>
            </a:r>
          </a:p>
          <a:p>
            <a:endParaRPr lang="en-IN" b="1" dirty="0"/>
          </a:p>
        </p:txBody>
      </p:sp>
    </p:spTree>
    <p:extLst>
      <p:ext uri="{BB962C8B-B14F-4D97-AF65-F5344CB8AC3E}">
        <p14:creationId xmlns:p14="http://schemas.microsoft.com/office/powerpoint/2010/main" val="1264633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3568" y="836712"/>
            <a:ext cx="7429552" cy="3908762"/>
          </a:xfrm>
          <a:prstGeom prst="rect">
            <a:avLst/>
          </a:prstGeom>
          <a:noFill/>
        </p:spPr>
        <p:txBody>
          <a:bodyPr wrap="square" rtlCol="0">
            <a:spAutoFit/>
          </a:bodyPr>
          <a:lstStyle/>
          <a:p>
            <a:endParaRPr lang="en-IN" sz="2400" b="1" dirty="0"/>
          </a:p>
          <a:p>
            <a:r>
              <a:rPr lang="en-IN" sz="2400" b="1" dirty="0"/>
              <a:t>Docker : </a:t>
            </a:r>
            <a:endParaRPr lang="en-IN" sz="2400" dirty="0"/>
          </a:p>
          <a:p>
            <a:endParaRPr lang="en-IN" sz="2400" dirty="0"/>
          </a:p>
          <a:p>
            <a:r>
              <a:rPr lang="en-IN" b="0" i="0" dirty="0">
                <a:solidFill>
                  <a:srgbClr val="0F161E"/>
                </a:solidFill>
                <a:effectLst/>
                <a:latin typeface="Arial" panose="020B0604020202020204" pitchFamily="34" charset="0"/>
                <a:cs typeface="Arial" panose="020B0604020202020204" pitchFamily="34" charset="0"/>
              </a:rPr>
              <a:t>Docker is an open platform for developing, shipping, and running applications. Docker enables you to separate your applications from your infrastructure so you can deliver software quickly.</a:t>
            </a:r>
          </a:p>
          <a:p>
            <a:endParaRPr lang="en-IN" b="0" i="0" dirty="0">
              <a:solidFill>
                <a:srgbClr val="0F161E"/>
              </a:solidFill>
              <a:effectLst/>
              <a:latin typeface="Arial" panose="020B0604020202020204" pitchFamily="34" charset="0"/>
              <a:cs typeface="Arial" panose="020B0604020202020204" pitchFamily="34" charset="0"/>
            </a:endParaRPr>
          </a:p>
          <a:p>
            <a:r>
              <a:rPr lang="en-IN" b="0" i="0" dirty="0">
                <a:solidFill>
                  <a:srgbClr val="0F161E"/>
                </a:solidFill>
                <a:effectLst/>
                <a:latin typeface="Arial" panose="020B0604020202020204" pitchFamily="34" charset="0"/>
                <a:cs typeface="Arial" panose="020B0604020202020204" pitchFamily="34" charset="0"/>
              </a:rPr>
              <a:t>Docker containers can run on a developer’s local laptop, on physical or virtual machines in a data </a:t>
            </a:r>
            <a:r>
              <a:rPr lang="en-IN" b="0" i="0" dirty="0" err="1">
                <a:solidFill>
                  <a:srgbClr val="0F161E"/>
                </a:solidFill>
                <a:effectLst/>
                <a:latin typeface="Arial" panose="020B0604020202020204" pitchFamily="34" charset="0"/>
                <a:cs typeface="Arial" panose="020B0604020202020204" pitchFamily="34" charset="0"/>
              </a:rPr>
              <a:t>center</a:t>
            </a:r>
            <a:r>
              <a:rPr lang="en-IN" b="0" i="0" dirty="0">
                <a:solidFill>
                  <a:srgbClr val="0F161E"/>
                </a:solidFill>
                <a:effectLst/>
                <a:latin typeface="Arial" panose="020B0604020202020204" pitchFamily="34" charset="0"/>
                <a:cs typeface="Arial" panose="020B0604020202020204" pitchFamily="34" charset="0"/>
              </a:rPr>
              <a:t>, or on cloud.</a:t>
            </a:r>
          </a:p>
          <a:p>
            <a:endParaRPr lang="en-US" b="1" dirty="0"/>
          </a:p>
          <a:p>
            <a:endParaRPr lang="en-IN" sz="1600" dirty="0"/>
          </a:p>
          <a:p>
            <a:r>
              <a:rPr lang="en-IN" sz="1600" dirty="0"/>
              <a:t> </a:t>
            </a:r>
            <a:r>
              <a:rPr lang="en-US" sz="1600" dirty="0"/>
              <a:t> </a:t>
            </a:r>
          </a:p>
          <a:p>
            <a:endParaRPr lang="en-IN" b="1" dirty="0"/>
          </a:p>
        </p:txBody>
      </p:sp>
    </p:spTree>
    <p:extLst>
      <p:ext uri="{BB962C8B-B14F-4D97-AF65-F5344CB8AC3E}">
        <p14:creationId xmlns:p14="http://schemas.microsoft.com/office/powerpoint/2010/main" val="1334709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3568" y="836712"/>
            <a:ext cx="7429552" cy="3354765"/>
          </a:xfrm>
          <a:prstGeom prst="rect">
            <a:avLst/>
          </a:prstGeom>
          <a:noFill/>
        </p:spPr>
        <p:txBody>
          <a:bodyPr wrap="square" rtlCol="0">
            <a:spAutoFit/>
          </a:bodyPr>
          <a:lstStyle/>
          <a:p>
            <a:endParaRPr lang="en-IN" sz="2400" b="1" dirty="0"/>
          </a:p>
          <a:p>
            <a:r>
              <a:rPr lang="en-IN" sz="2400" b="1" dirty="0"/>
              <a:t>AWS EC2: </a:t>
            </a:r>
            <a:endParaRPr lang="en-IN" sz="2400" dirty="0"/>
          </a:p>
          <a:p>
            <a:endParaRPr lang="en-IN" sz="2400" dirty="0"/>
          </a:p>
          <a:p>
            <a:r>
              <a:rPr lang="en-IN" i="0" dirty="0">
                <a:effectLst/>
                <a:latin typeface="Arial" panose="020B0604020202020204" pitchFamily="34" charset="0"/>
                <a:cs typeface="Arial" panose="020B0604020202020204" pitchFamily="34" charset="0"/>
              </a:rPr>
              <a:t>Amazon Elastic Compute Cloud (EC2) is a part of  </a:t>
            </a:r>
            <a:r>
              <a:rPr lang="en-IN" dirty="0">
                <a:latin typeface="Arial" panose="020B0604020202020204" pitchFamily="34" charset="0"/>
                <a:cs typeface="Arial" panose="020B0604020202020204" pitchFamily="34" charset="0"/>
              </a:rPr>
              <a:t>Amazon Web Services </a:t>
            </a:r>
            <a:r>
              <a:rPr lang="en-IN" i="0" dirty="0">
                <a:effectLst/>
                <a:latin typeface="Arial" panose="020B0604020202020204" pitchFamily="34" charset="0"/>
                <a:cs typeface="Arial" panose="020B0604020202020204" pitchFamily="34" charset="0"/>
              </a:rPr>
              <a:t>(AWS), that allows users to rent </a:t>
            </a:r>
            <a:r>
              <a:rPr lang="en-IN" dirty="0">
                <a:latin typeface="Arial" panose="020B0604020202020204" pitchFamily="34" charset="0"/>
                <a:cs typeface="Arial" panose="020B0604020202020204" pitchFamily="34" charset="0"/>
              </a:rPr>
              <a:t>virtual computers</a:t>
            </a:r>
            <a:r>
              <a:rPr lang="en-IN" i="0" dirty="0">
                <a:effectLst/>
                <a:latin typeface="Arial" panose="020B0604020202020204" pitchFamily="34" charset="0"/>
                <a:cs typeface="Arial" panose="020B0604020202020204" pitchFamily="34" charset="0"/>
              </a:rPr>
              <a:t> on which to run their own computer applications. EC2 encourages scalable deployment of applications by providing a </a:t>
            </a:r>
            <a:r>
              <a:rPr lang="en-IN" dirty="0">
                <a:latin typeface="Arial" panose="020B0604020202020204" pitchFamily="34" charset="0"/>
                <a:cs typeface="Arial" panose="020B0604020202020204" pitchFamily="34" charset="0"/>
              </a:rPr>
              <a:t>web service</a:t>
            </a:r>
            <a:r>
              <a:rPr lang="en-IN" i="0" dirty="0">
                <a:effectLst/>
                <a:latin typeface="Arial" panose="020B0604020202020204" pitchFamily="34" charset="0"/>
                <a:cs typeface="Arial" panose="020B0604020202020204" pitchFamily="34" charset="0"/>
              </a:rPr>
              <a:t> through which a user can boot an</a:t>
            </a:r>
            <a:r>
              <a:rPr lang="en-IN" dirty="0">
                <a:latin typeface="Arial" panose="020B0604020202020204" pitchFamily="34" charset="0"/>
                <a:cs typeface="Arial" panose="020B0604020202020204" pitchFamily="34" charset="0"/>
              </a:rPr>
              <a:t> Image</a:t>
            </a:r>
            <a:r>
              <a:rPr lang="en-IN" i="0" dirty="0">
                <a:effectLst/>
                <a:latin typeface="Arial" panose="020B0604020202020204" pitchFamily="34" charset="0"/>
                <a:cs typeface="Arial" panose="020B0604020202020204" pitchFamily="34" charset="0"/>
              </a:rPr>
              <a:t> to configure a </a:t>
            </a:r>
            <a:r>
              <a:rPr lang="en-IN" dirty="0">
                <a:latin typeface="Arial" panose="020B0604020202020204" pitchFamily="34" charset="0"/>
                <a:cs typeface="Arial" panose="020B0604020202020204" pitchFamily="34" charset="0"/>
              </a:rPr>
              <a:t>virtual machine.</a:t>
            </a:r>
            <a:endParaRPr lang="en-US" dirty="0">
              <a:latin typeface="Arial" panose="020B0604020202020204" pitchFamily="34" charset="0"/>
              <a:cs typeface="Arial" panose="020B0604020202020204" pitchFamily="34" charset="0"/>
            </a:endParaRPr>
          </a:p>
          <a:p>
            <a:endParaRPr lang="en-IN" sz="1600" dirty="0"/>
          </a:p>
          <a:p>
            <a:r>
              <a:rPr lang="en-IN" sz="1600" dirty="0"/>
              <a:t> </a:t>
            </a:r>
            <a:r>
              <a:rPr lang="en-US" sz="1600" dirty="0"/>
              <a:t> </a:t>
            </a:r>
          </a:p>
          <a:p>
            <a:endParaRPr lang="en-IN" b="1" dirty="0"/>
          </a:p>
        </p:txBody>
      </p:sp>
    </p:spTree>
    <p:extLst>
      <p:ext uri="{BB962C8B-B14F-4D97-AF65-F5344CB8AC3E}">
        <p14:creationId xmlns:p14="http://schemas.microsoft.com/office/powerpoint/2010/main" val="1984866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4496" y="-183876"/>
            <a:ext cx="7429552" cy="1969770"/>
          </a:xfrm>
          <a:prstGeom prst="rect">
            <a:avLst/>
          </a:prstGeom>
          <a:noFill/>
        </p:spPr>
        <p:txBody>
          <a:bodyPr wrap="square" rtlCol="0">
            <a:spAutoFit/>
          </a:bodyPr>
          <a:lstStyle/>
          <a:p>
            <a:endParaRPr lang="en-IN" sz="2400" b="1" dirty="0"/>
          </a:p>
          <a:p>
            <a:r>
              <a:rPr lang="en-IN" sz="2400" b="1" dirty="0"/>
              <a:t>Landing Page </a:t>
            </a:r>
            <a:endParaRPr lang="en-IN" sz="2400" dirty="0"/>
          </a:p>
          <a:p>
            <a:endParaRPr lang="en-IN" sz="2400" dirty="0"/>
          </a:p>
          <a:p>
            <a:endParaRPr lang="en-IN" sz="1600" dirty="0"/>
          </a:p>
          <a:p>
            <a:r>
              <a:rPr lang="en-IN" sz="1600" dirty="0"/>
              <a:t> </a:t>
            </a:r>
            <a:r>
              <a:rPr lang="en-US" sz="1600" dirty="0"/>
              <a:t> </a:t>
            </a:r>
          </a:p>
          <a:p>
            <a:endParaRPr lang="en-IN" b="1" dirty="0"/>
          </a:p>
        </p:txBody>
      </p:sp>
      <p:pic>
        <p:nvPicPr>
          <p:cNvPr id="3" name="Picture 2">
            <a:extLst>
              <a:ext uri="{FF2B5EF4-FFF2-40B4-BE49-F238E27FC236}">
                <a16:creationId xmlns:a16="http://schemas.microsoft.com/office/drawing/2014/main" id="{BFE589EE-D919-4EEC-B44D-E38452A563CC}"/>
              </a:ext>
            </a:extLst>
          </p:cNvPr>
          <p:cNvPicPr>
            <a:picLocks noChangeAspect="1"/>
          </p:cNvPicPr>
          <p:nvPr/>
        </p:nvPicPr>
        <p:blipFill>
          <a:blip r:embed="rId2"/>
          <a:stretch>
            <a:fillRect/>
          </a:stretch>
        </p:blipFill>
        <p:spPr>
          <a:xfrm>
            <a:off x="194496" y="1052736"/>
            <a:ext cx="8755008" cy="4922631"/>
          </a:xfrm>
          <a:prstGeom prst="rect">
            <a:avLst/>
          </a:prstGeom>
        </p:spPr>
      </p:pic>
    </p:spTree>
    <p:extLst>
      <p:ext uri="{BB962C8B-B14F-4D97-AF65-F5344CB8AC3E}">
        <p14:creationId xmlns:p14="http://schemas.microsoft.com/office/powerpoint/2010/main" val="3887572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4496" y="-183876"/>
            <a:ext cx="7429552" cy="1969770"/>
          </a:xfrm>
          <a:prstGeom prst="rect">
            <a:avLst/>
          </a:prstGeom>
          <a:noFill/>
        </p:spPr>
        <p:txBody>
          <a:bodyPr wrap="square" rtlCol="0">
            <a:spAutoFit/>
          </a:bodyPr>
          <a:lstStyle/>
          <a:p>
            <a:endParaRPr lang="en-IN" sz="2400" b="1" dirty="0"/>
          </a:p>
          <a:p>
            <a:r>
              <a:rPr lang="en-IN" sz="2400" b="1" dirty="0"/>
              <a:t>Admin Login </a:t>
            </a:r>
            <a:endParaRPr lang="en-IN" sz="2400" dirty="0"/>
          </a:p>
          <a:p>
            <a:endParaRPr lang="en-IN" sz="2400" dirty="0"/>
          </a:p>
          <a:p>
            <a:endParaRPr lang="en-IN" sz="1600" dirty="0"/>
          </a:p>
          <a:p>
            <a:r>
              <a:rPr lang="en-IN" sz="1600" dirty="0"/>
              <a:t> </a:t>
            </a:r>
            <a:r>
              <a:rPr lang="en-US" sz="1600" dirty="0"/>
              <a:t> </a:t>
            </a:r>
          </a:p>
          <a:p>
            <a:endParaRPr lang="en-IN" b="1" dirty="0"/>
          </a:p>
        </p:txBody>
      </p:sp>
      <p:pic>
        <p:nvPicPr>
          <p:cNvPr id="5" name="Picture 4">
            <a:extLst>
              <a:ext uri="{FF2B5EF4-FFF2-40B4-BE49-F238E27FC236}">
                <a16:creationId xmlns:a16="http://schemas.microsoft.com/office/drawing/2014/main" id="{CA3B9873-D10E-4DDF-A49A-28BE87B9608B}"/>
              </a:ext>
            </a:extLst>
          </p:cNvPr>
          <p:cNvPicPr>
            <a:picLocks noChangeAspect="1"/>
          </p:cNvPicPr>
          <p:nvPr/>
        </p:nvPicPr>
        <p:blipFill>
          <a:blip r:embed="rId2"/>
          <a:stretch>
            <a:fillRect/>
          </a:stretch>
        </p:blipFill>
        <p:spPr>
          <a:xfrm>
            <a:off x="194496" y="1118874"/>
            <a:ext cx="8755008" cy="4922631"/>
          </a:xfrm>
          <a:prstGeom prst="rect">
            <a:avLst/>
          </a:prstGeom>
        </p:spPr>
      </p:pic>
    </p:spTree>
    <p:extLst>
      <p:ext uri="{BB962C8B-B14F-4D97-AF65-F5344CB8AC3E}">
        <p14:creationId xmlns:p14="http://schemas.microsoft.com/office/powerpoint/2010/main" val="37597006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305</TotalTime>
  <Words>377</Words>
  <Application>Microsoft Office PowerPoint</Application>
  <PresentationFormat>On-screen Show (4:3)</PresentationFormat>
  <Paragraphs>111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Symbol</vt:lpstr>
      <vt:lpstr>Retrospect</vt:lpstr>
      <vt:lpstr>Jewellery Listing App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RAILWAY  RESERVATION SYSTEM</dc:title>
  <dc:creator>Piyush Thakur</dc:creator>
  <cp:lastModifiedBy>Sagar Ahuja</cp:lastModifiedBy>
  <cp:revision>47</cp:revision>
  <dcterms:created xsi:type="dcterms:W3CDTF">2022-01-21T05:07:27Z</dcterms:created>
  <dcterms:modified xsi:type="dcterms:W3CDTF">2022-04-03T21:55:36Z</dcterms:modified>
</cp:coreProperties>
</file>