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314" r:id="rId5"/>
    <p:sldId id="315" r:id="rId6"/>
    <p:sldId id="330" r:id="rId7"/>
    <p:sldId id="326" r:id="rId8"/>
    <p:sldId id="327" r:id="rId9"/>
    <p:sldId id="328" r:id="rId10"/>
    <p:sldId id="316" r:id="rId11"/>
    <p:sldId id="329" r:id="rId12"/>
    <p:sldId id="318"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p:cViewPr varScale="1">
        <p:scale>
          <a:sx n="78" d="100"/>
          <a:sy n="78" d="100"/>
        </p:scale>
        <p:origin x="878" y="-216"/>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5/12/2024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Decathlon case study</a:t>
            </a:r>
            <a:br>
              <a:rPr lang="en-US" dirty="0"/>
            </a:br>
            <a:endParaRPr lang="en-US" dirty="0"/>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Bhavesh Ahuja D </a:t>
            </a:r>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pPr algn="l"/>
            <a:r>
              <a:rPr lang="en-IN" b="1" i="0" dirty="0">
                <a:solidFill>
                  <a:srgbClr val="111111"/>
                </a:solidFill>
                <a:effectLst/>
                <a:highlight>
                  <a:srgbClr val="FFFFFF"/>
                </a:highlight>
                <a:latin typeface="-apple-system"/>
              </a:rPr>
              <a:t>Purpose of the Presentation</a:t>
            </a:r>
            <a:br>
              <a:rPr lang="en-IN" b="1" i="0" dirty="0">
                <a:solidFill>
                  <a:srgbClr val="111111"/>
                </a:solidFill>
                <a:effectLst/>
                <a:highlight>
                  <a:srgbClr val="FFFFFF"/>
                </a:highlight>
                <a:latin typeface="-apple-system"/>
              </a:rPr>
            </a:br>
            <a:br>
              <a:rPr lang="en-IN" dirty="0"/>
            </a:br>
            <a:endParaRPr lang="en-US" dirty="0"/>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lstStyle/>
          <a:p>
            <a:r>
              <a:rPr lang="en-US" b="0" i="0" dirty="0">
                <a:solidFill>
                  <a:srgbClr val="111111"/>
                </a:solidFill>
                <a:effectLst/>
                <a:highlight>
                  <a:srgbClr val="FFFFFF"/>
                </a:highlight>
                <a:latin typeface="-apple-system"/>
              </a:rPr>
              <a:t>The primary objective of this presentation is to thoroughly analyze the provided data and derive actionable insights that will directly benefit our company. By examining the data, we aim to identify strategic opportunities, address challenges, and recommend effective measures for enhancing overall performance and achieving organizational goals.</a:t>
            </a: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AE59-9275-027C-0DB0-0D7628C7CDFE}"/>
              </a:ext>
            </a:extLst>
          </p:cNvPr>
          <p:cNvSpPr>
            <a:spLocks noGrp="1"/>
          </p:cNvSpPr>
          <p:nvPr>
            <p:ph type="title"/>
          </p:nvPr>
        </p:nvSpPr>
        <p:spPr>
          <a:xfrm>
            <a:off x="142568" y="-608998"/>
            <a:ext cx="8780206" cy="2376869"/>
          </a:xfrm>
        </p:spPr>
        <p:txBody>
          <a:bodyPr/>
          <a:lstStyle/>
          <a:p>
            <a:r>
              <a:rPr lang="en-US" b="1" i="0" dirty="0">
                <a:solidFill>
                  <a:srgbClr val="111111"/>
                </a:solidFill>
                <a:effectLst/>
                <a:highlight>
                  <a:srgbClr val="FFFFFF"/>
                </a:highlight>
                <a:latin typeface="-apple-system"/>
              </a:rPr>
              <a:t>Data Cleaning, Analysis, and Visualization</a:t>
            </a:r>
            <a:br>
              <a:rPr lang="en-US" b="1" i="0" dirty="0">
                <a:solidFill>
                  <a:srgbClr val="111111"/>
                </a:solidFill>
                <a:effectLst/>
                <a:highlight>
                  <a:srgbClr val="FFFFFF"/>
                </a:highlight>
                <a:latin typeface="-apple-system"/>
              </a:rPr>
            </a:br>
            <a:br>
              <a:rPr lang="en-US" dirty="0"/>
            </a:br>
            <a:endParaRPr lang="en-IN" dirty="0"/>
          </a:p>
        </p:txBody>
      </p:sp>
      <p:sp>
        <p:nvSpPr>
          <p:cNvPr id="4" name="Slide Number Placeholder 3">
            <a:extLst>
              <a:ext uri="{FF2B5EF4-FFF2-40B4-BE49-F238E27FC236}">
                <a16:creationId xmlns:a16="http://schemas.microsoft.com/office/drawing/2014/main" id="{A041B72C-0D83-B3A4-6FE5-3A53A9F00C0A}"/>
              </a:ext>
            </a:extLst>
          </p:cNvPr>
          <p:cNvSpPr>
            <a:spLocks noGrp="1"/>
          </p:cNvSpPr>
          <p:nvPr>
            <p:ph type="sldNum" sz="quarter" idx="4"/>
          </p:nvPr>
        </p:nvSpPr>
        <p:spPr/>
        <p:txBody>
          <a:bodyPr/>
          <a:lstStyle/>
          <a:p>
            <a:fld id="{B5CEABB6-07DC-46E8-9B57-56EC44A396E5}" type="slidenum">
              <a:rPr lang="en-US" smtClean="0"/>
              <a:pPr/>
              <a:t>3</a:t>
            </a:fld>
            <a:endParaRPr lang="en-US" dirty="0"/>
          </a:p>
        </p:txBody>
      </p:sp>
      <p:sp>
        <p:nvSpPr>
          <p:cNvPr id="5" name="Rectangle 1">
            <a:extLst>
              <a:ext uri="{FF2B5EF4-FFF2-40B4-BE49-F238E27FC236}">
                <a16:creationId xmlns:a16="http://schemas.microsoft.com/office/drawing/2014/main" id="{8018F479-68FF-342C-BA0A-2F88D551D800}"/>
              </a:ext>
            </a:extLst>
          </p:cNvPr>
          <p:cNvSpPr>
            <a:spLocks noGrp="1" noChangeArrowheads="1"/>
          </p:cNvSpPr>
          <p:nvPr>
            <p:ph sz="quarter" idx="10"/>
          </p:nvPr>
        </p:nvSpPr>
        <p:spPr bwMode="auto">
          <a:xfrm>
            <a:off x="324464" y="900575"/>
            <a:ext cx="6459794" cy="59862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apple-system"/>
              </a:rPr>
              <a:t>I undertook a comprehensive data analysis process, combining SQL Server Management Studio (SSMS) and Tableau, to extract valuable insights from the dataset. Here’s how we approached 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rgbClr val="111111"/>
                </a:solidFill>
                <a:effectLst/>
                <a:latin typeface="-apple-system"/>
              </a:rPr>
              <a:t>Data Cleaning and analyzing with SSMS:</a:t>
            </a:r>
            <a:endParaRPr lang="en-US" altLang="en-US" sz="1600" b="1" dirty="0">
              <a:solidFill>
                <a:srgbClr val="111111"/>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Leveraging window functions (e.g., </a:t>
            </a:r>
            <a:r>
              <a:rPr kumimoji="0" lang="en-US" altLang="en-US" sz="1600" b="0" i="0" u="none" strike="noStrike" cap="none" normalizeH="0" baseline="0" dirty="0">
                <a:ln>
                  <a:noFill/>
                </a:ln>
                <a:solidFill>
                  <a:srgbClr val="111111"/>
                </a:solidFill>
                <a:effectLst/>
                <a:latin typeface="Arial Unicode MS"/>
              </a:rPr>
              <a:t>ROW_NUMBER </a:t>
            </a:r>
            <a:r>
              <a:rPr kumimoji="0" lang="en-US" altLang="en-US" sz="1600" b="0" i="0" u="none" strike="noStrike" cap="none" normalizeH="0" baseline="0" dirty="0">
                <a:ln>
                  <a:noFill/>
                </a:ln>
                <a:solidFill>
                  <a:srgbClr val="111111"/>
                </a:solidFill>
                <a:effectLst/>
                <a:latin typeface="-apple-system"/>
              </a:rPr>
              <a:t>and aggregate functions (e.g., </a:t>
            </a:r>
            <a:r>
              <a:rPr kumimoji="0" lang="en-US" altLang="en-US" sz="1600" b="0" i="0" u="none" strike="noStrike" cap="none" normalizeH="0" baseline="0" dirty="0">
                <a:ln>
                  <a:noFill/>
                </a:ln>
                <a:solidFill>
                  <a:srgbClr val="111111"/>
                </a:solidFill>
                <a:effectLst/>
                <a:latin typeface="Arial Unicode MS"/>
              </a:rPr>
              <a:t>SUM</a:t>
            </a:r>
            <a:r>
              <a:rPr kumimoji="0" lang="en-US" altLang="en-US" sz="1600" b="0" i="0" u="none" strike="noStrike" cap="none" normalizeH="0" baseline="0" dirty="0">
                <a:ln>
                  <a:noFill/>
                </a:ln>
                <a:solidFill>
                  <a:srgbClr val="111111"/>
                </a:solidFill>
                <a:effectLst/>
                <a:latin typeface="-apple-system"/>
              </a:rPr>
              <a:t>, </a:t>
            </a:r>
            <a:r>
              <a:rPr kumimoji="0" lang="en-US" altLang="en-US" sz="1600" b="0" i="0" u="none" strike="noStrike" cap="none" normalizeH="0" baseline="0" dirty="0">
                <a:ln>
                  <a:noFill/>
                </a:ln>
                <a:solidFill>
                  <a:srgbClr val="111111"/>
                </a:solidFill>
                <a:effectLst/>
                <a:latin typeface="Arial Unicode MS"/>
              </a:rPr>
              <a:t>COUNT</a:t>
            </a:r>
            <a:r>
              <a:rPr kumimoji="0" lang="en-US" altLang="en-US" sz="1600" b="0" i="0" u="none" strike="noStrike" cap="none" normalizeH="0" baseline="0" dirty="0">
                <a:ln>
                  <a:noFill/>
                </a:ln>
                <a:solidFill>
                  <a:srgbClr val="111111"/>
                </a:solidFill>
                <a:effectLst/>
                <a:latin typeface="-apple-system"/>
              </a:rPr>
              <a:t>), I meticulously cleaned and analyzed the dataset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Removed </a:t>
            </a:r>
            <a:r>
              <a:rPr lang="en-US" altLang="en-US" sz="1600" dirty="0">
                <a:solidFill>
                  <a:srgbClr val="111111"/>
                </a:solidFill>
                <a:latin typeface="-apple-system"/>
              </a:rPr>
              <a:t>duplicate data, converted the data type of columns </a:t>
            </a:r>
            <a:r>
              <a:rPr kumimoji="0" lang="en-US" altLang="en-US" sz="1600" b="0" i="0" u="none" strike="noStrike" cap="none" normalizeH="0" baseline="0" dirty="0">
                <a:ln>
                  <a:noFill/>
                </a:ln>
                <a:solidFill>
                  <a:srgbClr val="111111"/>
                </a:solidFill>
                <a:effectLst/>
                <a:latin typeface="-apple-system"/>
              </a:rPr>
              <a:t>and ensured data integrity.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Utilizing SQL queries, I explored patterns, trends, and relationships within the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Aggregated sales, customer segments, and other relevant metrics.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Derived actionable insights to guide decision-making.</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rgbClr val="111111"/>
                </a:solidFill>
                <a:effectLst/>
                <a:latin typeface="-apple-system"/>
              </a:rPr>
              <a:t>Tableau Visualization: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rgbClr val="111111"/>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To enhance data representation, I created intuitive visualizations in Tableau.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My interactive dashboards provide a clear overview of sales performance, customer behavior, and product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pple-system"/>
              </a:rPr>
              <a:t>Stakeholders can easily grasp key takeaways and explore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1904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5077321-B6C6-5555-0CBB-7C3E9E2F9542}"/>
              </a:ext>
            </a:extLst>
          </p:cNvPr>
          <p:cNvPicPr>
            <a:picLocks noGrp="1" noChangeAspect="1"/>
          </p:cNvPicPr>
          <p:nvPr>
            <p:ph sz="quarter" idx="10"/>
          </p:nvPr>
        </p:nvPicPr>
        <p:blipFill>
          <a:blip r:embed="rId2"/>
          <a:stretch>
            <a:fillRect/>
          </a:stretch>
        </p:blipFill>
        <p:spPr>
          <a:xfrm>
            <a:off x="157941" y="1199535"/>
            <a:ext cx="10460831" cy="5220930"/>
          </a:xfrm>
        </p:spPr>
      </p:pic>
      <p:sp>
        <p:nvSpPr>
          <p:cNvPr id="4" name="Slide Number Placeholder 3">
            <a:extLst>
              <a:ext uri="{FF2B5EF4-FFF2-40B4-BE49-F238E27FC236}">
                <a16:creationId xmlns:a16="http://schemas.microsoft.com/office/drawing/2014/main" id="{91867AAA-FE32-B899-B76E-FDBA6C7DDAB7}"/>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7" name="TextBox 6">
            <a:extLst>
              <a:ext uri="{FF2B5EF4-FFF2-40B4-BE49-F238E27FC236}">
                <a16:creationId xmlns:a16="http://schemas.microsoft.com/office/drawing/2014/main" id="{D7F2535C-FDB3-D88E-2971-37FF752FADE7}"/>
              </a:ext>
            </a:extLst>
          </p:cNvPr>
          <p:cNvSpPr txBox="1"/>
          <p:nvPr/>
        </p:nvSpPr>
        <p:spPr>
          <a:xfrm>
            <a:off x="1229932" y="437535"/>
            <a:ext cx="6449961" cy="523220"/>
          </a:xfrm>
          <a:prstGeom prst="rect">
            <a:avLst/>
          </a:prstGeom>
          <a:noFill/>
        </p:spPr>
        <p:txBody>
          <a:bodyPr wrap="square" rtlCol="0">
            <a:spAutoFit/>
          </a:bodyPr>
          <a:lstStyle/>
          <a:p>
            <a:r>
              <a:rPr lang="en-IN" sz="2800" b="1" dirty="0"/>
              <a:t>DATA VISUALIZATION USING TABLEAU</a:t>
            </a:r>
          </a:p>
        </p:txBody>
      </p:sp>
    </p:spTree>
    <p:extLst>
      <p:ext uri="{BB962C8B-B14F-4D97-AF65-F5344CB8AC3E}">
        <p14:creationId xmlns:p14="http://schemas.microsoft.com/office/powerpoint/2010/main" val="165532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C423-2741-30A9-869F-A8CFB2668CEB}"/>
              </a:ext>
            </a:extLst>
          </p:cNvPr>
          <p:cNvSpPr>
            <a:spLocks noGrp="1"/>
          </p:cNvSpPr>
          <p:nvPr>
            <p:ph type="title"/>
          </p:nvPr>
        </p:nvSpPr>
        <p:spPr>
          <a:xfrm>
            <a:off x="914400" y="-97421"/>
            <a:ext cx="5181600" cy="568704"/>
          </a:xfrm>
        </p:spPr>
        <p:txBody>
          <a:bodyPr/>
          <a:lstStyle/>
          <a:p>
            <a:r>
              <a:rPr lang="en-IN" dirty="0"/>
              <a:t>Key observations </a:t>
            </a:r>
          </a:p>
        </p:txBody>
      </p:sp>
      <p:sp>
        <p:nvSpPr>
          <p:cNvPr id="3" name="Content Placeholder 2">
            <a:extLst>
              <a:ext uri="{FF2B5EF4-FFF2-40B4-BE49-F238E27FC236}">
                <a16:creationId xmlns:a16="http://schemas.microsoft.com/office/drawing/2014/main" id="{AEEAD84C-2711-26A3-4D2A-64394E99D9B0}"/>
              </a:ext>
            </a:extLst>
          </p:cNvPr>
          <p:cNvSpPr>
            <a:spLocks noGrp="1"/>
          </p:cNvSpPr>
          <p:nvPr>
            <p:ph sz="quarter" idx="10"/>
          </p:nvPr>
        </p:nvSpPr>
        <p:spPr>
          <a:xfrm>
            <a:off x="285137" y="471283"/>
            <a:ext cx="6921910" cy="7079226"/>
          </a:xfrm>
        </p:spPr>
        <p:txBody>
          <a:bodyPr>
            <a:noAutofit/>
          </a:bodyPr>
          <a:lstStyle/>
          <a:p>
            <a:pPr algn="l">
              <a:buFont typeface="+mj-lt"/>
              <a:buAutoNum type="arabicPeriod"/>
            </a:pPr>
            <a:r>
              <a:rPr lang="en-US" sz="1700" b="1" i="0" dirty="0">
                <a:solidFill>
                  <a:srgbClr val="111111"/>
                </a:solidFill>
                <a:effectLst/>
                <a:highlight>
                  <a:srgbClr val="FFFFFF"/>
                </a:highlight>
                <a:latin typeface="-apple-system"/>
              </a:rPr>
              <a:t>Sales Performance Across Different Countries:</a:t>
            </a:r>
            <a:endParaRPr lang="en-US" sz="1700" b="0" i="0" dirty="0">
              <a:solidFill>
                <a:srgbClr val="111111"/>
              </a:solidFill>
              <a:effectLst/>
              <a:highlight>
                <a:srgbClr val="FFFFFF"/>
              </a:highlight>
              <a:latin typeface="-apple-system"/>
            </a:endParaRPr>
          </a:p>
          <a:p>
            <a:pPr marL="742950" lvl="1" indent="-285750" algn="l">
              <a:buFont typeface="+mj-lt"/>
              <a:buAutoNum type="arabicPeriod"/>
            </a:pPr>
            <a:r>
              <a:rPr lang="en-US" sz="1700" b="0" i="0" dirty="0">
                <a:solidFill>
                  <a:srgbClr val="111111"/>
                </a:solidFill>
                <a:effectLst/>
                <a:highlight>
                  <a:srgbClr val="FFFFFF"/>
                </a:highlight>
                <a:latin typeface="-apple-system"/>
              </a:rPr>
              <a:t>The world map highlights sales performance across various countries.</a:t>
            </a:r>
          </a:p>
          <a:p>
            <a:pPr marL="742950" lvl="1" indent="-285750" algn="l">
              <a:buFont typeface="+mj-lt"/>
              <a:buAutoNum type="arabicPeriod"/>
            </a:pPr>
            <a:r>
              <a:rPr lang="en-US" sz="1700" b="0" i="0" dirty="0">
                <a:solidFill>
                  <a:srgbClr val="111111"/>
                </a:solidFill>
                <a:effectLst/>
                <a:highlight>
                  <a:srgbClr val="FFFFFF"/>
                </a:highlight>
                <a:latin typeface="-apple-system"/>
              </a:rPr>
              <a:t>Darker shades indicate higher sales, while lighter or unshaded areas represent lower or no sales.</a:t>
            </a:r>
          </a:p>
          <a:p>
            <a:pPr marL="742950" lvl="1" indent="-285750" algn="l">
              <a:buFont typeface="+mj-lt"/>
              <a:buAutoNum type="arabicPeriod"/>
            </a:pPr>
            <a:r>
              <a:rPr lang="en-US" sz="1700" b="0" i="0" dirty="0">
                <a:solidFill>
                  <a:srgbClr val="111111"/>
                </a:solidFill>
                <a:effectLst/>
                <a:highlight>
                  <a:srgbClr val="FFFFFF"/>
                </a:highlight>
                <a:latin typeface="-apple-system"/>
              </a:rPr>
              <a:t>Notable observations:</a:t>
            </a:r>
          </a:p>
          <a:p>
            <a:pPr marL="1143000" lvl="2" indent="-228600" algn="l">
              <a:buFont typeface="+mj-lt"/>
              <a:buAutoNum type="arabicPeriod"/>
            </a:pPr>
            <a:r>
              <a:rPr lang="en-US" sz="1700" b="0" i="0" dirty="0">
                <a:solidFill>
                  <a:srgbClr val="111111"/>
                </a:solidFill>
                <a:effectLst/>
                <a:highlight>
                  <a:srgbClr val="FFFFFF"/>
                </a:highlight>
                <a:latin typeface="-apple-system"/>
              </a:rPr>
              <a:t>Sales are concentrated in specific regions (e.g., North America, Western Europe).</a:t>
            </a:r>
          </a:p>
          <a:p>
            <a:pPr marL="1143000" lvl="2" indent="-228600" algn="l">
              <a:buFont typeface="+mj-lt"/>
              <a:buAutoNum type="arabicPeriod"/>
            </a:pPr>
            <a:r>
              <a:rPr lang="en-US" sz="1700" b="0" i="0" dirty="0">
                <a:solidFill>
                  <a:srgbClr val="111111"/>
                </a:solidFill>
                <a:effectLst/>
                <a:highlight>
                  <a:srgbClr val="FFFFFF"/>
                </a:highlight>
                <a:latin typeface="-apple-system"/>
              </a:rPr>
              <a:t>Some countries have minimal or no sales data (e.g., parts of Africa, Central Asia).</a:t>
            </a:r>
          </a:p>
          <a:p>
            <a:pPr algn="l">
              <a:buFont typeface="+mj-lt"/>
              <a:buAutoNum type="arabicPeriod"/>
            </a:pPr>
            <a:r>
              <a:rPr lang="en-US" sz="1700" b="1" i="0" dirty="0">
                <a:solidFill>
                  <a:srgbClr val="111111"/>
                </a:solidFill>
                <a:effectLst/>
                <a:highlight>
                  <a:srgbClr val="FFFFFF"/>
                </a:highlight>
                <a:latin typeface="-apple-system"/>
              </a:rPr>
              <a:t>Monthly Sales Trends:</a:t>
            </a:r>
            <a:endParaRPr lang="en-US" sz="1700" b="0" i="0" dirty="0">
              <a:solidFill>
                <a:srgbClr val="111111"/>
              </a:solidFill>
              <a:effectLst/>
              <a:highlight>
                <a:srgbClr val="FFFFFF"/>
              </a:highlight>
              <a:latin typeface="-apple-system"/>
            </a:endParaRPr>
          </a:p>
          <a:p>
            <a:pPr marL="742950" lvl="1" indent="-285750" algn="l">
              <a:buFont typeface="+mj-lt"/>
              <a:buAutoNum type="arabicPeriod"/>
            </a:pPr>
            <a:r>
              <a:rPr lang="en-US" sz="1700" b="0" i="0" dirty="0">
                <a:solidFill>
                  <a:srgbClr val="111111"/>
                </a:solidFill>
                <a:effectLst/>
                <a:highlight>
                  <a:srgbClr val="FFFFFF"/>
                </a:highlight>
                <a:latin typeface="-apple-system"/>
              </a:rPr>
              <a:t>The line graph shows monthly sales over the course of a year.</a:t>
            </a:r>
          </a:p>
          <a:p>
            <a:pPr marL="742950" lvl="1" indent="-285750" algn="l">
              <a:buFont typeface="+mj-lt"/>
              <a:buAutoNum type="arabicPeriod"/>
            </a:pPr>
            <a:r>
              <a:rPr lang="en-US" sz="1700" b="0" i="0" dirty="0">
                <a:solidFill>
                  <a:srgbClr val="111111"/>
                </a:solidFill>
                <a:effectLst/>
                <a:highlight>
                  <a:srgbClr val="FFFFFF"/>
                </a:highlight>
                <a:latin typeface="-apple-system"/>
              </a:rPr>
              <a:t>Key observations:</a:t>
            </a:r>
          </a:p>
          <a:p>
            <a:pPr marL="1143000" lvl="2" indent="-228600" algn="l">
              <a:buFont typeface="+mj-lt"/>
              <a:buAutoNum type="arabicPeriod"/>
            </a:pPr>
            <a:r>
              <a:rPr lang="en-US" sz="1700" b="0" i="0" dirty="0">
                <a:solidFill>
                  <a:srgbClr val="111111"/>
                </a:solidFill>
                <a:effectLst/>
                <a:highlight>
                  <a:srgbClr val="FFFFFF"/>
                </a:highlight>
                <a:latin typeface="-apple-system"/>
              </a:rPr>
              <a:t>Sales exhibit a consistent upward trend throughout the year.</a:t>
            </a:r>
          </a:p>
          <a:p>
            <a:pPr marL="1143000" lvl="2" indent="-228600" algn="l">
              <a:buFont typeface="+mj-lt"/>
              <a:buAutoNum type="arabicPeriod"/>
            </a:pPr>
            <a:r>
              <a:rPr lang="en-US" sz="1700" b="0" i="0" dirty="0">
                <a:solidFill>
                  <a:srgbClr val="111111"/>
                </a:solidFill>
                <a:effectLst/>
                <a:highlight>
                  <a:srgbClr val="FFFFFF"/>
                </a:highlight>
                <a:latin typeface="-apple-system"/>
              </a:rPr>
              <a:t>There’s a significant surge in sales around the 11th month (October or November).</a:t>
            </a:r>
          </a:p>
          <a:p>
            <a:pPr marL="1143000" lvl="2" indent="-228600" algn="l">
              <a:buFont typeface="+mj-lt"/>
              <a:buAutoNum type="arabicPeriod"/>
            </a:pPr>
            <a:r>
              <a:rPr lang="en-US" sz="1700" b="0" i="0" dirty="0">
                <a:solidFill>
                  <a:srgbClr val="111111"/>
                </a:solidFill>
                <a:effectLst/>
                <a:highlight>
                  <a:srgbClr val="FFFFFF"/>
                </a:highlight>
                <a:latin typeface="-apple-system"/>
              </a:rPr>
              <a:t>This seasonality could be due to holidays, promotions, or other factors.</a:t>
            </a:r>
          </a:p>
          <a:p>
            <a:br>
              <a:rPr lang="en-US" sz="1700" dirty="0"/>
            </a:br>
            <a:endParaRPr lang="en-IN" sz="1700" dirty="0"/>
          </a:p>
        </p:txBody>
      </p:sp>
    </p:spTree>
    <p:extLst>
      <p:ext uri="{BB962C8B-B14F-4D97-AF65-F5344CB8AC3E}">
        <p14:creationId xmlns:p14="http://schemas.microsoft.com/office/powerpoint/2010/main" val="4178041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D6BD21-4D2A-0CAD-1F3A-FF6437BE687F}"/>
              </a:ext>
            </a:extLst>
          </p:cNvPr>
          <p:cNvSpPr>
            <a:spLocks noGrp="1"/>
          </p:cNvSpPr>
          <p:nvPr>
            <p:ph sz="quarter" idx="10"/>
          </p:nvPr>
        </p:nvSpPr>
        <p:spPr>
          <a:xfrm>
            <a:off x="914400" y="315532"/>
            <a:ext cx="6794090" cy="6439229"/>
          </a:xfrm>
        </p:spPr>
        <p:txBody>
          <a:bodyPr>
            <a:normAutofit fontScale="92500" lnSpcReduction="20000"/>
          </a:bodyPr>
          <a:lstStyle/>
          <a:p>
            <a:pPr algn="l">
              <a:buFont typeface="+mj-lt"/>
              <a:buAutoNum type="arabicPeriod"/>
            </a:pPr>
            <a:r>
              <a:rPr lang="en-US" b="1" i="0" dirty="0">
                <a:solidFill>
                  <a:srgbClr val="111111"/>
                </a:solidFill>
                <a:effectLst/>
                <a:highlight>
                  <a:srgbClr val="FFFFFF"/>
                </a:highlight>
                <a:latin typeface="-apple-system"/>
              </a:rPr>
              <a:t>Customer Segments:</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The bar graph displays purchase counts based on customer segments.</a:t>
            </a:r>
          </a:p>
          <a:p>
            <a:pPr marL="742950" lvl="1" indent="-285750" algn="l">
              <a:buFont typeface="+mj-lt"/>
              <a:buAutoNum type="arabicPeriod"/>
            </a:pPr>
            <a:r>
              <a:rPr lang="en-US" b="0" i="0" dirty="0">
                <a:solidFill>
                  <a:srgbClr val="111111"/>
                </a:solidFill>
                <a:effectLst/>
                <a:highlight>
                  <a:srgbClr val="FFFFFF"/>
                </a:highlight>
                <a:latin typeface="-apple-system"/>
              </a:rPr>
              <a:t>Noteworthy points:</a:t>
            </a:r>
          </a:p>
          <a:p>
            <a:pPr marL="1143000" lvl="2" indent="-228600" algn="l">
              <a:buFont typeface="+mj-lt"/>
              <a:buAutoNum type="arabicPeriod"/>
            </a:pPr>
            <a:r>
              <a:rPr lang="en-US" b="0" i="0" dirty="0">
                <a:solidFill>
                  <a:srgbClr val="111111"/>
                </a:solidFill>
                <a:effectLst/>
                <a:highlight>
                  <a:srgbClr val="FFFFFF"/>
                </a:highlight>
                <a:latin typeface="-apple-system"/>
              </a:rPr>
              <a:t>The “Frequent” customer segment has the highest purchase count.</a:t>
            </a:r>
          </a:p>
          <a:p>
            <a:pPr marL="1143000" lvl="2" indent="-228600" algn="l">
              <a:buFont typeface="+mj-lt"/>
              <a:buAutoNum type="arabicPeriod"/>
            </a:pPr>
            <a:r>
              <a:rPr lang="en-US" b="0" i="0" dirty="0">
                <a:solidFill>
                  <a:srgbClr val="111111"/>
                </a:solidFill>
                <a:effectLst/>
                <a:highlight>
                  <a:srgbClr val="FFFFFF"/>
                </a:highlight>
                <a:latin typeface="-apple-system"/>
              </a:rPr>
              <a:t>“Low-Value on Air” customers also contribute significantly.</a:t>
            </a:r>
          </a:p>
          <a:p>
            <a:pPr marL="1143000" lvl="2" indent="-228600" algn="l">
              <a:buFont typeface="+mj-lt"/>
              <a:buAutoNum type="arabicPeriod"/>
            </a:pPr>
            <a:r>
              <a:rPr lang="en-US" b="0" i="0" dirty="0">
                <a:solidFill>
                  <a:srgbClr val="111111"/>
                </a:solidFill>
                <a:effectLst/>
                <a:highlight>
                  <a:srgbClr val="FFFFFF"/>
                </a:highlight>
                <a:latin typeface="-apple-system"/>
              </a:rPr>
              <a:t>High-value segments (e.g., “High-Value,” “High-Value on Air”) have comparatively lower purchase counts.</a:t>
            </a:r>
          </a:p>
          <a:p>
            <a:pPr algn="l">
              <a:buFont typeface="+mj-lt"/>
              <a:buAutoNum type="arabicPeriod"/>
            </a:pPr>
            <a:r>
              <a:rPr lang="en-US" b="1" i="0" dirty="0">
                <a:solidFill>
                  <a:srgbClr val="111111"/>
                </a:solidFill>
                <a:effectLst/>
                <a:highlight>
                  <a:srgbClr val="FFFFFF"/>
                </a:highlight>
                <a:latin typeface="-apple-system"/>
              </a:rPr>
              <a:t>Top 5 Most Sold Products:</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The pie chart reveals the distribution of sales among the top 5 products.</a:t>
            </a:r>
          </a:p>
          <a:p>
            <a:pPr marL="742950" lvl="1" indent="-285750" algn="l">
              <a:buFont typeface="+mj-lt"/>
              <a:buAutoNum type="arabicPeriod"/>
            </a:pPr>
            <a:r>
              <a:rPr lang="en-US" b="0" i="0" dirty="0">
                <a:solidFill>
                  <a:srgbClr val="111111"/>
                </a:solidFill>
                <a:effectLst/>
                <a:highlight>
                  <a:srgbClr val="FFFFFF"/>
                </a:highlight>
                <a:latin typeface="-apple-system"/>
              </a:rPr>
              <a:t>Observations:</a:t>
            </a:r>
          </a:p>
          <a:p>
            <a:pPr marL="1143000" lvl="2" indent="-228600" algn="l">
              <a:buFont typeface="+mj-lt"/>
              <a:buAutoNum type="arabicPeriod"/>
            </a:pPr>
            <a:r>
              <a:rPr lang="en-US" dirty="0">
                <a:solidFill>
                  <a:srgbClr val="111111"/>
                </a:solidFill>
                <a:highlight>
                  <a:srgbClr val="FFFFFF"/>
                </a:highlight>
                <a:latin typeface="-apple-system"/>
              </a:rPr>
              <a:t>50’s Christmas gift bag large </a:t>
            </a:r>
            <a:r>
              <a:rPr lang="en-US" b="0" i="0" dirty="0">
                <a:solidFill>
                  <a:srgbClr val="111111"/>
                </a:solidFill>
                <a:effectLst/>
                <a:highlight>
                  <a:srgbClr val="FFFFFF"/>
                </a:highlight>
                <a:latin typeface="-apple-system"/>
              </a:rPr>
              <a:t>dominates sales (the red section).</a:t>
            </a:r>
          </a:p>
          <a:p>
            <a:pPr marL="1143000" lvl="2" indent="-228600" algn="l">
              <a:buFont typeface="+mj-lt"/>
              <a:buAutoNum type="arabicPeriod"/>
            </a:pPr>
            <a:r>
              <a:rPr lang="en-US" b="0" i="0" dirty="0">
                <a:solidFill>
                  <a:srgbClr val="111111"/>
                </a:solidFill>
                <a:effectLst/>
                <a:highlight>
                  <a:srgbClr val="FFFFFF"/>
                </a:highlight>
                <a:latin typeface="-apple-system"/>
              </a:rPr>
              <a:t>Other products have relatively smaller shares.</a:t>
            </a:r>
          </a:p>
          <a:p>
            <a:pPr algn="l">
              <a:buFont typeface="+mj-lt"/>
              <a:buAutoNum type="arabicPeriod"/>
            </a:pPr>
            <a:r>
              <a:rPr lang="en-US" b="1" i="0" dirty="0">
                <a:solidFill>
                  <a:srgbClr val="111111"/>
                </a:solidFill>
                <a:effectLst/>
                <a:highlight>
                  <a:srgbClr val="FFFFFF"/>
                </a:highlight>
                <a:latin typeface="-apple-system"/>
              </a:rPr>
              <a:t>Customer Retention Analysis:</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The textual information provides key metrics:</a:t>
            </a:r>
          </a:p>
          <a:p>
            <a:pPr marL="1143000" lvl="2" indent="-228600" algn="l">
              <a:buFont typeface="+mj-lt"/>
              <a:buAutoNum type="arabicPeriod"/>
            </a:pPr>
            <a:r>
              <a:rPr lang="en-US" b="0" i="0" dirty="0">
                <a:solidFill>
                  <a:srgbClr val="111111"/>
                </a:solidFill>
                <a:effectLst/>
                <a:highlight>
                  <a:srgbClr val="FFFFFF"/>
                </a:highlight>
                <a:latin typeface="-apple-system"/>
              </a:rPr>
              <a:t>Average retention rate: 64%</a:t>
            </a:r>
          </a:p>
          <a:p>
            <a:pPr marL="1143000" lvl="2" indent="-228600" algn="l">
              <a:buFont typeface="+mj-lt"/>
              <a:buAutoNum type="arabicPeriod"/>
            </a:pPr>
            <a:r>
              <a:rPr lang="en-US" b="0" i="0" dirty="0">
                <a:solidFill>
                  <a:srgbClr val="111111"/>
                </a:solidFill>
                <a:effectLst/>
                <a:highlight>
                  <a:srgbClr val="FFFFFF"/>
                </a:highlight>
                <a:latin typeface="-apple-system"/>
              </a:rPr>
              <a:t>Churned customers: 3,122</a:t>
            </a:r>
          </a:p>
          <a:p>
            <a:pPr marL="1143000" lvl="2" indent="-228600" algn="l">
              <a:buFont typeface="+mj-lt"/>
              <a:buAutoNum type="arabicPeriod"/>
            </a:pPr>
            <a:r>
              <a:rPr lang="en-US" b="0" i="0" dirty="0">
                <a:solidFill>
                  <a:srgbClr val="111111"/>
                </a:solidFill>
                <a:effectLst/>
                <a:highlight>
                  <a:srgbClr val="FFFFFF"/>
                </a:highlight>
                <a:latin typeface="-apple-system"/>
              </a:rPr>
              <a:t>Retained customers: 5,635</a:t>
            </a:r>
          </a:p>
          <a:p>
            <a:pPr marL="1143000" lvl="2" indent="-228600" algn="l">
              <a:buFont typeface="+mj-lt"/>
              <a:buAutoNum type="arabicPeriod"/>
            </a:pPr>
            <a:r>
              <a:rPr lang="en-US" b="0" i="0" dirty="0">
                <a:solidFill>
                  <a:srgbClr val="111111"/>
                </a:solidFill>
                <a:effectLst/>
                <a:highlight>
                  <a:srgbClr val="FFFFFF"/>
                </a:highlight>
                <a:latin typeface="-apple-system"/>
              </a:rPr>
              <a:t>Total customers: 8,757</a:t>
            </a:r>
          </a:p>
          <a:p>
            <a:endParaRPr lang="en-IN" dirty="0"/>
          </a:p>
        </p:txBody>
      </p:sp>
      <p:sp>
        <p:nvSpPr>
          <p:cNvPr id="4" name="Slide Number Placeholder 3">
            <a:extLst>
              <a:ext uri="{FF2B5EF4-FFF2-40B4-BE49-F238E27FC236}">
                <a16:creationId xmlns:a16="http://schemas.microsoft.com/office/drawing/2014/main" id="{DF2DD25A-4AF8-7A97-CBC9-E7E56F760F11}"/>
              </a:ext>
            </a:extLst>
          </p:cNvPr>
          <p:cNvSpPr>
            <a:spLocks noGrp="1"/>
          </p:cNvSpPr>
          <p:nvPr>
            <p:ph type="sldNum" sz="quarter" idx="4"/>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91960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399" y="2580640"/>
            <a:ext cx="5840361" cy="3368819"/>
          </a:xfrm>
        </p:spPr>
        <p:txBody>
          <a:bodyPr/>
          <a:lstStyle/>
          <a:p>
            <a:r>
              <a:rPr lang="en-US" dirty="0"/>
              <a:t>Recommendations to </a:t>
            </a:r>
            <a:r>
              <a:rPr lang="en-US" dirty="0" err="1"/>
              <a:t>Ceo</a:t>
            </a:r>
            <a:endParaRPr lang="en-US" dirty="0"/>
          </a:p>
        </p:txBody>
      </p:sp>
      <p:pic>
        <p:nvPicPr>
          <p:cNvPr id="14" name="Picture Placeholder 13" descr="A person looking at a piece of paper">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t="119" b="119"/>
          <a:stretch/>
        </p:blipFill>
        <p:spPr>
          <a:xfrm>
            <a:off x="6085840" y="-10159"/>
            <a:ext cx="6116320" cy="6868160"/>
          </a:xfrm>
        </p:spPr>
      </p:pic>
    </p:spTree>
    <p:extLst>
      <p:ext uri="{BB962C8B-B14F-4D97-AF65-F5344CB8AC3E}">
        <p14:creationId xmlns:p14="http://schemas.microsoft.com/office/powerpoint/2010/main" val="4293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3CF4FA-7349-EDE0-D4FC-270875AE1A4C}"/>
              </a:ext>
            </a:extLst>
          </p:cNvPr>
          <p:cNvSpPr>
            <a:spLocks noGrp="1"/>
          </p:cNvSpPr>
          <p:nvPr>
            <p:ph sz="quarter" idx="10"/>
          </p:nvPr>
        </p:nvSpPr>
        <p:spPr>
          <a:xfrm>
            <a:off x="914399" y="216310"/>
            <a:ext cx="5840361" cy="6469625"/>
          </a:xfrm>
        </p:spPr>
        <p:txBody>
          <a:bodyPr/>
          <a:lstStyle/>
          <a:p>
            <a:pPr algn="l">
              <a:buFont typeface="+mj-lt"/>
              <a:buAutoNum type="arabicPeriod"/>
            </a:pPr>
            <a:r>
              <a:rPr lang="en-US" b="1" i="0" dirty="0">
                <a:solidFill>
                  <a:srgbClr val="111111"/>
                </a:solidFill>
                <a:effectLst/>
                <a:highlight>
                  <a:srgbClr val="FFFFFF"/>
                </a:highlight>
                <a:latin typeface="-apple-system"/>
              </a:rPr>
              <a:t>Expand Market Reach:</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Target countries with low sales.</a:t>
            </a:r>
          </a:p>
          <a:p>
            <a:pPr marL="742950" lvl="1" indent="-285750" algn="l">
              <a:buFont typeface="+mj-lt"/>
              <a:buAutoNum type="arabicPeriod"/>
            </a:pPr>
            <a:r>
              <a:rPr lang="en-US" b="0" i="0" dirty="0">
                <a:solidFill>
                  <a:srgbClr val="111111"/>
                </a:solidFill>
                <a:effectLst/>
                <a:highlight>
                  <a:srgbClr val="FFFFFF"/>
                </a:highlight>
                <a:latin typeface="-apple-system"/>
              </a:rPr>
              <a:t>Explore new markets and establish partnerships.</a:t>
            </a:r>
          </a:p>
          <a:p>
            <a:pPr marL="742950" lvl="1" indent="-285750" algn="l">
              <a:buFont typeface="+mj-lt"/>
              <a:buAutoNum type="arabicPeriod"/>
            </a:pPr>
            <a:r>
              <a:rPr lang="en-US" b="0" i="0" dirty="0">
                <a:solidFill>
                  <a:srgbClr val="111111"/>
                </a:solidFill>
                <a:effectLst/>
                <a:highlight>
                  <a:srgbClr val="FFFFFF"/>
                </a:highlight>
                <a:latin typeface="-apple-system"/>
              </a:rPr>
              <a:t>Invest in localized marketing efforts.</a:t>
            </a:r>
          </a:p>
          <a:p>
            <a:pPr algn="l">
              <a:buFont typeface="+mj-lt"/>
              <a:buAutoNum type="arabicPeriod"/>
            </a:pPr>
            <a:r>
              <a:rPr lang="en-US" b="1" i="0" dirty="0">
                <a:solidFill>
                  <a:srgbClr val="111111"/>
                </a:solidFill>
                <a:effectLst/>
                <a:highlight>
                  <a:srgbClr val="FFFFFF"/>
                </a:highlight>
                <a:latin typeface="-apple-system"/>
              </a:rPr>
              <a:t>Optimize Year-End Strategies:</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Leverage the year-end sales trend.</a:t>
            </a:r>
          </a:p>
          <a:p>
            <a:pPr marL="742950" lvl="1" indent="-285750" algn="l">
              <a:buFont typeface="+mj-lt"/>
              <a:buAutoNum type="arabicPeriod"/>
            </a:pPr>
            <a:r>
              <a:rPr lang="en-US" b="0" i="0" dirty="0">
                <a:solidFill>
                  <a:srgbClr val="111111"/>
                </a:solidFill>
                <a:effectLst/>
                <a:highlight>
                  <a:srgbClr val="FFFFFF"/>
                </a:highlight>
                <a:latin typeface="-apple-system"/>
              </a:rPr>
              <a:t>Plan promotions, discounts, or product launches accordingly.</a:t>
            </a:r>
          </a:p>
          <a:p>
            <a:pPr algn="l">
              <a:buFont typeface="+mj-lt"/>
              <a:buAutoNum type="arabicPeriod"/>
            </a:pPr>
            <a:r>
              <a:rPr lang="en-US" b="1" i="0" dirty="0">
                <a:solidFill>
                  <a:srgbClr val="111111"/>
                </a:solidFill>
                <a:effectLst/>
                <a:highlight>
                  <a:srgbClr val="FFFFFF"/>
                </a:highlight>
                <a:latin typeface="-apple-system"/>
              </a:rPr>
              <a:t>Segment-Specific Marketing:</a:t>
            </a:r>
            <a:endParaRPr lang="en-US" b="0" i="0" dirty="0">
              <a:solidFill>
                <a:srgbClr val="111111"/>
              </a:solidFill>
              <a:effectLst/>
              <a:highlight>
                <a:srgbClr val="FFFFFF"/>
              </a:highlight>
              <a:latin typeface="-apple-system"/>
            </a:endParaRPr>
          </a:p>
          <a:p>
            <a:pPr marL="742950" lvl="1" indent="-285750" algn="l">
              <a:buFont typeface="+mj-lt"/>
              <a:buAutoNum type="arabicPeriod"/>
            </a:pPr>
            <a:r>
              <a:rPr lang="en-US" b="0" i="0" dirty="0">
                <a:solidFill>
                  <a:srgbClr val="111111"/>
                </a:solidFill>
                <a:effectLst/>
                <a:highlight>
                  <a:srgbClr val="FFFFFF"/>
                </a:highlight>
                <a:latin typeface="-apple-system"/>
              </a:rPr>
              <a:t>Tailor marketing campaigns to different customer segments.</a:t>
            </a:r>
          </a:p>
          <a:p>
            <a:pPr marL="742950" lvl="1" indent="-285750" algn="l">
              <a:buFont typeface="+mj-lt"/>
              <a:buAutoNum type="arabicPeriod"/>
            </a:pPr>
            <a:r>
              <a:rPr lang="en-US" b="0" i="0" dirty="0">
                <a:solidFill>
                  <a:srgbClr val="111111"/>
                </a:solidFill>
                <a:effectLst/>
                <a:highlight>
                  <a:srgbClr val="FFFFFF"/>
                </a:highlight>
                <a:latin typeface="-apple-system"/>
              </a:rPr>
              <a:t>Retain high-value customers and engage low-value frequent customers.</a:t>
            </a:r>
          </a:p>
          <a:p>
            <a:endParaRPr lang="en-IN" dirty="0"/>
          </a:p>
        </p:txBody>
      </p:sp>
      <p:sp>
        <p:nvSpPr>
          <p:cNvPr id="4" name="Slide Number Placeholder 3">
            <a:extLst>
              <a:ext uri="{FF2B5EF4-FFF2-40B4-BE49-F238E27FC236}">
                <a16:creationId xmlns:a16="http://schemas.microsoft.com/office/drawing/2014/main" id="{2639F3B9-2246-91CF-1F55-B5B68069B7F4}"/>
              </a:ext>
            </a:extLst>
          </p:cNvPr>
          <p:cNvSpPr>
            <a:spLocks noGrp="1"/>
          </p:cNvSpPr>
          <p:nvPr>
            <p:ph type="sldNum" sz="quarter" idx="4"/>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81633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lstStyle/>
          <a:p>
            <a:pPr marL="228600" indent="-228600">
              <a:spcBef>
                <a:spcPts val="0"/>
              </a:spcBef>
              <a:spcAft>
                <a:spcPts val="1200"/>
              </a:spcAft>
              <a:buFont typeface="Arial" panose="020B0604020202020204" pitchFamily="34" charset="0"/>
              <a:buChar char="•"/>
            </a:pPr>
            <a:r>
              <a:rPr lang="en-US" sz="2000" b="1" cap="none" dirty="0"/>
              <a:t>Market gap</a:t>
            </a:r>
            <a:r>
              <a:rPr lang="en-US" sz="2000" cap="none" dirty="0"/>
              <a:t>: few, if any, products on the market help customers like we do</a:t>
            </a:r>
            <a:endParaRPr lang="en-US" sz="2000" cap="none" dirty="0">
              <a:cs typeface="Calibri"/>
            </a:endParaRPr>
          </a:p>
          <a:p>
            <a:pPr marL="228600" indent="-228600">
              <a:spcBef>
                <a:spcPts val="0"/>
              </a:spcBef>
              <a:spcAft>
                <a:spcPts val="1200"/>
              </a:spcAft>
              <a:buFont typeface="Arial" panose="020B0604020202020204" pitchFamily="34" charset="0"/>
              <a:buChar char="•"/>
            </a:pPr>
            <a:r>
              <a:rPr lang="en-US" sz="2000" b="1" cap="none" dirty="0"/>
              <a:t>Customers</a:t>
            </a:r>
            <a:r>
              <a:rPr lang="en-US" sz="2000" cap="none" dirty="0"/>
              <a:t>: 66% of US consumers spend money on multiple products that only partially resolves their issue</a:t>
            </a:r>
          </a:p>
          <a:p>
            <a:pPr marL="228600" indent="-228600">
              <a:spcBef>
                <a:spcPts val="0"/>
              </a:spcBef>
              <a:spcAft>
                <a:spcPts val="1200"/>
              </a:spcAft>
              <a:buFont typeface="Arial" panose="020B0604020202020204" pitchFamily="34" charset="0"/>
              <a:buChar char="•"/>
            </a:pPr>
            <a:r>
              <a:rPr lang="en-US" sz="2000" b="1" cap="none" dirty="0"/>
              <a:t>Financials</a:t>
            </a:r>
            <a:r>
              <a:rPr lang="en-US" sz="2000" cap="none" dirty="0"/>
              <a:t>: </a:t>
            </a:r>
            <a:r>
              <a:rPr lang="en-US" sz="2000" cap="none" dirty="0">
                <a:ea typeface="+mn-lt"/>
                <a:cs typeface="+mn-lt"/>
              </a:rPr>
              <a:t>millennials account for about a quarter of the $48 billion spent on other products in 2018</a:t>
            </a:r>
            <a:endParaRPr lang="en-US" sz="2000" cap="none" dirty="0">
              <a:cs typeface="Calibri" panose="020F0502020204030204"/>
            </a:endParaRPr>
          </a:p>
          <a:p>
            <a:pPr marL="228600" indent="-228600">
              <a:spcBef>
                <a:spcPts val="0"/>
              </a:spcBef>
              <a:spcAft>
                <a:spcPts val="1200"/>
              </a:spcAft>
              <a:buFont typeface="Arial" panose="020B0604020202020204" pitchFamily="34" charset="0"/>
              <a:buChar char="•"/>
            </a:pPr>
            <a:r>
              <a:rPr lang="en-US" sz="2000" b="1" cap="none" dirty="0"/>
              <a:t>Costs</a:t>
            </a:r>
            <a:r>
              <a:rPr lang="en-US" sz="2000" cap="none" dirty="0"/>
              <a:t>: loss of productivity costing consumers thousands of dollars </a:t>
            </a:r>
            <a:endParaRPr lang="en-US" sz="2000" cap="none" dirty="0">
              <a:cs typeface="Calibri" panose="020F0502020204030204"/>
            </a:endParaRPr>
          </a:p>
          <a:p>
            <a:pPr marL="228600" indent="-228600">
              <a:spcBef>
                <a:spcPts val="0"/>
              </a:spcBef>
              <a:spcAft>
                <a:spcPts val="1200"/>
              </a:spcAft>
              <a:buFont typeface="Arial" panose="020B0604020202020204" pitchFamily="34" charset="0"/>
              <a:buChar char="•"/>
            </a:pPr>
            <a:r>
              <a:rPr lang="en-US" sz="2000" b="1" cap="none" dirty="0"/>
              <a:t>Usability</a:t>
            </a:r>
            <a:r>
              <a:rPr lang="en-US" sz="2000" cap="none" dirty="0"/>
              <a:t>: customers want something easy to use that helps make their life easier </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41200063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41</TotalTime>
  <Words>664</Words>
  <Application>Microsoft Office PowerPoint</Application>
  <PresentationFormat>Widescreen</PresentationFormat>
  <Paragraphs>81</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Arial Unicode MS</vt:lpstr>
      <vt:lpstr>Calibri</vt:lpstr>
      <vt:lpstr>Tenorite</vt:lpstr>
      <vt:lpstr>Custom</vt:lpstr>
      <vt:lpstr>Decathlon case study </vt:lpstr>
      <vt:lpstr>Purpose of the Presentation  </vt:lpstr>
      <vt:lpstr>Data Cleaning, Analysis, and Visualization  </vt:lpstr>
      <vt:lpstr>PowerPoint Presentation</vt:lpstr>
      <vt:lpstr>Key observations </vt:lpstr>
      <vt:lpstr>PowerPoint Presentation</vt:lpstr>
      <vt:lpstr>Recommendations to Ceo</vt:lpstr>
      <vt:lpstr>PowerPoint Presentation</vt:lpstr>
      <vt:lpstr>Problem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Decathlon case study </dc:title>
  <dc:creator>Bhavesh Ahuja</dc:creator>
  <cp:lastModifiedBy>Bhavesh Ahuja</cp:lastModifiedBy>
  <cp:revision>2</cp:revision>
  <dcterms:created xsi:type="dcterms:W3CDTF">2024-05-12T11:23:58Z</dcterms:created>
  <dcterms:modified xsi:type="dcterms:W3CDTF">2024-05-12T12:05:18Z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