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6" r:id="rId2"/>
    <p:sldId id="288" r:id="rId3"/>
    <p:sldId id="318" r:id="rId4"/>
    <p:sldId id="295" r:id="rId5"/>
    <p:sldId id="320" r:id="rId6"/>
    <p:sldId id="296" r:id="rId7"/>
    <p:sldId id="297" r:id="rId8"/>
    <p:sldId id="321" r:id="rId9"/>
    <p:sldId id="300" r:id="rId10"/>
    <p:sldId id="260" r:id="rId11"/>
    <p:sldId id="322" r:id="rId12"/>
    <p:sldId id="299" r:id="rId13"/>
    <p:sldId id="301" r:id="rId14"/>
    <p:sldId id="323" r:id="rId15"/>
    <p:sldId id="307" r:id="rId16"/>
    <p:sldId id="302" r:id="rId17"/>
    <p:sldId id="308" r:id="rId18"/>
    <p:sldId id="303" r:id="rId19"/>
    <p:sldId id="305" r:id="rId20"/>
    <p:sldId id="324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65FF"/>
    <a:srgbClr val="F2F2F2"/>
    <a:srgbClr val="0036A2"/>
    <a:srgbClr val="4560F3"/>
    <a:srgbClr val="6335ED"/>
    <a:srgbClr val="788BFF"/>
    <a:srgbClr val="E2FDFF"/>
    <a:srgbClr val="4759FF"/>
    <a:srgbClr val="047EDA"/>
    <a:srgbClr val="2C7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106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C6262-C5EE-49E8-82C9-5B482EFE4728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21C3-B83B-4F67-8F2E-568770AE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23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188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912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8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35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501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28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23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89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7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15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54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93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92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99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4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87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2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8032A-B20A-4D61-930B-4D827A8AE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4AC396-59C7-4E2F-A700-E53D3F8F2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C9892-3A12-48D3-8E07-3783FE88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006B2-C4AB-45A6-B40C-6A02FDF8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EDEEE-6D9E-441E-8A29-C8C6F769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0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E5E06-2A11-41B6-8871-36FE65E0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EA20C-945C-4B54-8FF4-05F0638B0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DBE8B-C4A9-4E30-B103-F3D78E32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0F19-8CFC-41BA-AB99-D3970B82F7EB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A5AD8-9911-4B6F-8419-4F614CA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2C6D1-7E00-4617-81F8-F4D840AE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180187"/>
            <a:ext cx="1215342" cy="861207"/>
            <a:chOff x="0" y="1173654"/>
            <a:chExt cx="12192000" cy="4992507"/>
          </a:xfrm>
        </p:grpSpPr>
        <p:sp>
          <p:nvSpPr>
            <p:cNvPr id="10" name="任意多边形 9"/>
            <p:cNvSpPr/>
            <p:nvPr/>
          </p:nvSpPr>
          <p:spPr>
            <a:xfrm>
              <a:off x="6096000" y="1173654"/>
              <a:ext cx="6096000" cy="4992507"/>
            </a:xfrm>
            <a:custGeom>
              <a:avLst/>
              <a:gdLst>
                <a:gd name="connsiteX0" fmla="*/ 6096000 w 6096000"/>
                <a:gd name="connsiteY0" fmla="*/ 0 h 4992507"/>
                <a:gd name="connsiteX1" fmla="*/ 6096000 w 6096000"/>
                <a:gd name="connsiteY1" fmla="*/ 3702643 h 4992507"/>
                <a:gd name="connsiteX2" fmla="*/ 78176 w 6096000"/>
                <a:gd name="connsiteY2" fmla="*/ 4950124 h 4992507"/>
                <a:gd name="connsiteX3" fmla="*/ 0 w 6096000"/>
                <a:gd name="connsiteY3" fmla="*/ 4992507 h 4992507"/>
                <a:gd name="connsiteX4" fmla="*/ 0 w 6096000"/>
                <a:gd name="connsiteY4" fmla="*/ 1288832 h 4992507"/>
                <a:gd name="connsiteX5" fmla="*/ 217524 w 6096000"/>
                <a:gd name="connsiteY5" fmla="*/ 1178415 h 4992507"/>
                <a:gd name="connsiteX6" fmla="*/ 6096000 w 6096000"/>
                <a:gd name="connsiteY6" fmla="*/ 0 h 499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0" h="4992507">
                  <a:moveTo>
                    <a:pt x="6096000" y="0"/>
                  </a:moveTo>
                  <a:lnTo>
                    <a:pt x="6096000" y="3702643"/>
                  </a:lnTo>
                  <a:cubicBezTo>
                    <a:pt x="3728572" y="3702643"/>
                    <a:pt x="1592273" y="4181558"/>
                    <a:pt x="78176" y="4950124"/>
                  </a:cubicBezTo>
                  <a:lnTo>
                    <a:pt x="0" y="4992507"/>
                  </a:lnTo>
                  <a:lnTo>
                    <a:pt x="0" y="1288832"/>
                  </a:lnTo>
                  <a:lnTo>
                    <a:pt x="217524" y="1178415"/>
                  </a:lnTo>
                  <a:cubicBezTo>
                    <a:pt x="1721958" y="450330"/>
                    <a:pt x="3800312" y="0"/>
                    <a:pt x="60960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0" y="1173654"/>
              <a:ext cx="6096000" cy="4992507"/>
            </a:xfrm>
            <a:custGeom>
              <a:avLst/>
              <a:gdLst>
                <a:gd name="connsiteX0" fmla="*/ 6096000 w 6096000"/>
                <a:gd name="connsiteY0" fmla="*/ 0 h 4992507"/>
                <a:gd name="connsiteX1" fmla="*/ 6096000 w 6096000"/>
                <a:gd name="connsiteY1" fmla="*/ 3702643 h 4992507"/>
                <a:gd name="connsiteX2" fmla="*/ 78176 w 6096000"/>
                <a:gd name="connsiteY2" fmla="*/ 4950124 h 4992507"/>
                <a:gd name="connsiteX3" fmla="*/ 0 w 6096000"/>
                <a:gd name="connsiteY3" fmla="*/ 4992507 h 4992507"/>
                <a:gd name="connsiteX4" fmla="*/ 0 w 6096000"/>
                <a:gd name="connsiteY4" fmla="*/ 1288832 h 4992507"/>
                <a:gd name="connsiteX5" fmla="*/ 217524 w 6096000"/>
                <a:gd name="connsiteY5" fmla="*/ 1178415 h 4992507"/>
                <a:gd name="connsiteX6" fmla="*/ 6096000 w 6096000"/>
                <a:gd name="connsiteY6" fmla="*/ 0 h 4992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000" h="4992507">
                  <a:moveTo>
                    <a:pt x="6096000" y="0"/>
                  </a:moveTo>
                  <a:lnTo>
                    <a:pt x="6096000" y="3702643"/>
                  </a:lnTo>
                  <a:cubicBezTo>
                    <a:pt x="3728572" y="3702643"/>
                    <a:pt x="1592273" y="4181558"/>
                    <a:pt x="78176" y="4950124"/>
                  </a:cubicBezTo>
                  <a:lnTo>
                    <a:pt x="0" y="4992507"/>
                  </a:lnTo>
                  <a:lnTo>
                    <a:pt x="0" y="1288832"/>
                  </a:lnTo>
                  <a:lnTo>
                    <a:pt x="217524" y="1178415"/>
                  </a:lnTo>
                  <a:cubicBezTo>
                    <a:pt x="1721958" y="450330"/>
                    <a:pt x="3800312" y="0"/>
                    <a:pt x="6096000" y="0"/>
                  </a:cubicBezTo>
                  <a:close/>
                </a:path>
              </a:pathLst>
            </a:custGeom>
            <a:solidFill>
              <a:srgbClr val="546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9398643" y="6678592"/>
            <a:ext cx="2793357" cy="179408"/>
          </a:xfrm>
          <a:prstGeom prst="rect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78331"/>
            <a:ext cx="9398643" cy="796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2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DCBB4-4435-4714-8BAA-4277D222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D4F7D-F1AD-40BC-AD5B-952FD658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B166F-7E37-43F9-95BD-F4C212350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10F19-8CFC-41BA-AB99-D3970B82F7EB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71A76-7BF3-4B07-B28B-AAD6B8BCB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A0754-2778-481F-AC59-50C239AB3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 rot="10800000">
            <a:off x="0" y="1712022"/>
            <a:ext cx="12192000" cy="4992507"/>
          </a:xfrm>
          <a:custGeom>
            <a:avLst/>
            <a:gdLst>
              <a:gd name="connsiteX0" fmla="*/ 0 w 12192000"/>
              <a:gd name="connsiteY0" fmla="*/ 0 h 4992507"/>
              <a:gd name="connsiteX1" fmla="*/ 78176 w 12192000"/>
              <a:gd name="connsiteY1" fmla="*/ 42383 h 4992507"/>
              <a:gd name="connsiteX2" fmla="*/ 6096000 w 12192000"/>
              <a:gd name="connsiteY2" fmla="*/ 1289864 h 4992507"/>
              <a:gd name="connsiteX3" fmla="*/ 12113824 w 12192000"/>
              <a:gd name="connsiteY3" fmla="*/ 42383 h 4992507"/>
              <a:gd name="connsiteX4" fmla="*/ 12192000 w 12192000"/>
              <a:gd name="connsiteY4" fmla="*/ 0 h 4992507"/>
              <a:gd name="connsiteX5" fmla="*/ 12192000 w 12192000"/>
              <a:gd name="connsiteY5" fmla="*/ 3703675 h 4992507"/>
              <a:gd name="connsiteX6" fmla="*/ 11974476 w 12192000"/>
              <a:gd name="connsiteY6" fmla="*/ 3814092 h 4992507"/>
              <a:gd name="connsiteX7" fmla="*/ 6096000 w 12192000"/>
              <a:gd name="connsiteY7" fmla="*/ 4992507 h 4992507"/>
              <a:gd name="connsiteX8" fmla="*/ 217524 w 12192000"/>
              <a:gd name="connsiteY8" fmla="*/ 3814092 h 4992507"/>
              <a:gd name="connsiteX9" fmla="*/ 0 w 12192000"/>
              <a:gd name="connsiteY9" fmla="*/ 3703675 h 4992507"/>
              <a:gd name="connsiteX10" fmla="*/ 0 w 12192000"/>
              <a:gd name="connsiteY10" fmla="*/ 0 h 499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992507">
                <a:moveTo>
                  <a:pt x="0" y="0"/>
                </a:moveTo>
                <a:lnTo>
                  <a:pt x="78176" y="42383"/>
                </a:lnTo>
                <a:cubicBezTo>
                  <a:pt x="1592273" y="810949"/>
                  <a:pt x="3728573" y="1289864"/>
                  <a:pt x="6096000" y="1289864"/>
                </a:cubicBezTo>
                <a:cubicBezTo>
                  <a:pt x="8463428" y="1289864"/>
                  <a:pt x="10599727" y="810949"/>
                  <a:pt x="12113824" y="42383"/>
                </a:cubicBezTo>
                <a:lnTo>
                  <a:pt x="12192000" y="0"/>
                </a:lnTo>
                <a:lnTo>
                  <a:pt x="12192000" y="3703675"/>
                </a:lnTo>
                <a:lnTo>
                  <a:pt x="11974476" y="3814092"/>
                </a:lnTo>
                <a:cubicBezTo>
                  <a:pt x="10470042" y="4542177"/>
                  <a:pt x="8391688" y="4992507"/>
                  <a:pt x="6096000" y="4992507"/>
                </a:cubicBezTo>
                <a:cubicBezTo>
                  <a:pt x="3800313" y="4992507"/>
                  <a:pt x="1721958" y="4542177"/>
                  <a:pt x="217524" y="3814092"/>
                </a:cubicBezTo>
                <a:lnTo>
                  <a:pt x="0" y="3703675"/>
                </a:lnTo>
                <a:lnTo>
                  <a:pt x="0" y="0"/>
                </a:lnTo>
                <a:close/>
              </a:path>
            </a:pathLst>
          </a:custGeom>
          <a:solidFill>
            <a:srgbClr val="456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40624" y="1922922"/>
            <a:ext cx="75698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a typeface="思源宋体 CN Heavy" panose="02020900000000000000" pitchFamily="18" charset="-122"/>
                <a:cs typeface="+mn-ea"/>
              </a:rPr>
              <a:t>EfficientNetV2: Smaller Models and Faster Training</a:t>
            </a:r>
            <a:endParaRPr lang="zh-CN" sz="54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28675" y="4655390"/>
            <a:ext cx="3469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s-ES" altLang="zh-CN" dirty="0">
                <a:solidFill>
                  <a:schemeClr val="bg1"/>
                </a:solidFill>
                <a:ea typeface="阿里巴巴普惠体 L" panose="00020600040101010101" pitchFamily="18" charset="-122"/>
              </a:rPr>
              <a:t>Mingxing Tan Quoc V. Le</a:t>
            </a:r>
            <a:endParaRPr lang="zh-CN" altLang="en-US" dirty="0">
              <a:solidFill>
                <a:schemeClr val="bg1"/>
              </a:solidFill>
              <a:ea typeface="阿里巴巴普惠体 L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2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Architecture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7CB38A-DD05-4CFE-9490-D6C9D3E2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48" y="1509224"/>
            <a:ext cx="5077534" cy="219105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9AD5F5-3DBC-4C82-BBF9-31883321422E}"/>
              </a:ext>
            </a:extLst>
          </p:cNvPr>
          <p:cNvSpPr txBox="1"/>
          <p:nvPr/>
        </p:nvSpPr>
        <p:spPr>
          <a:xfrm>
            <a:off x="6413679" y="2308477"/>
            <a:ext cx="48038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第一</a:t>
            </a:r>
            <a:r>
              <a:rPr lang="en-US" altLang="zh-CN" dirty="0"/>
              <a:t>,EfficientNetV2</a:t>
            </a:r>
            <a:r>
              <a:rPr lang="zh-CN" altLang="en-US" dirty="0"/>
              <a:t>在早期层广泛使用了</a:t>
            </a:r>
            <a:r>
              <a:rPr lang="en-US" altLang="zh-CN" dirty="0" err="1"/>
              <a:t>MBConv</a:t>
            </a:r>
            <a:r>
              <a:rPr lang="zh-CN" altLang="en-US" dirty="0"/>
              <a:t>和新添加的</a:t>
            </a:r>
            <a:r>
              <a:rPr lang="en-US" altLang="zh-CN" dirty="0"/>
              <a:t>fuse-</a:t>
            </a:r>
            <a:r>
              <a:rPr lang="en-US" altLang="zh-CN" dirty="0" err="1"/>
              <a:t>MBConv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其次，</a:t>
            </a:r>
            <a:r>
              <a:rPr lang="en-US" altLang="zh-CN" dirty="0"/>
              <a:t>EfficientNetV2</a:t>
            </a:r>
            <a:r>
              <a:rPr lang="zh-CN" altLang="en-US" dirty="0"/>
              <a:t>首选较小的</a:t>
            </a:r>
            <a:r>
              <a:rPr lang="en-US" altLang="zh-CN" dirty="0" err="1"/>
              <a:t>MBConv</a:t>
            </a:r>
            <a:r>
              <a:rPr lang="zh-CN" altLang="en-US" dirty="0"/>
              <a:t>扩展比例，因为较小的扩展比例往往会导致较少的内存访问开销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</a:t>
            </a:r>
            <a:r>
              <a:rPr lang="en-US" altLang="zh-CN" dirty="0"/>
              <a:t>,v2</a:t>
            </a:r>
            <a:r>
              <a:rPr lang="zh-CN" altLang="en-US" dirty="0"/>
              <a:t>偏向于使用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的卷积</a:t>
            </a:r>
            <a:r>
              <a:rPr lang="en-US" altLang="zh-CN" dirty="0"/>
              <a:t>,</a:t>
            </a:r>
            <a:r>
              <a:rPr lang="zh-CN" altLang="en-US" dirty="0"/>
              <a:t>并为了补偿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卷积感受野小的问题</a:t>
            </a:r>
            <a:r>
              <a:rPr lang="en-US" altLang="zh-CN" dirty="0"/>
              <a:t>,</a:t>
            </a:r>
            <a:r>
              <a:rPr lang="zh-CN" altLang="en-US" dirty="0"/>
              <a:t>增加了层数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最后，</a:t>
            </a:r>
            <a:r>
              <a:rPr lang="en-US" altLang="zh-CN" dirty="0"/>
              <a:t>EfficientNetV2</a:t>
            </a:r>
            <a:r>
              <a:rPr lang="zh-CN" altLang="en-US" dirty="0"/>
              <a:t>完全删除了原来的</a:t>
            </a:r>
            <a:r>
              <a:rPr lang="en-US" altLang="zh-CN" dirty="0"/>
              <a:t>EfficientNet</a:t>
            </a:r>
            <a:r>
              <a:rPr lang="zh-CN" altLang="en-US" dirty="0"/>
              <a:t>中的最后一个</a:t>
            </a:r>
            <a:r>
              <a:rPr lang="en-US" altLang="zh-CN" dirty="0"/>
              <a:t>stride-1</a:t>
            </a:r>
            <a:r>
              <a:rPr lang="zh-CN" altLang="en-US" dirty="0"/>
              <a:t>阶段，这可能是由于它的大参数大小和内存访问开销。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88B63B-59E4-4A49-A56B-ECCB2C417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548" y="3928324"/>
            <a:ext cx="5077534" cy="24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3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9800000">
            <a:off x="-109209" y="200953"/>
            <a:ext cx="12410420" cy="9303477"/>
          </a:xfrm>
          <a:custGeom>
            <a:avLst/>
            <a:gdLst>
              <a:gd name="connsiteX0" fmla="*/ 3615696 w 12410420"/>
              <a:gd name="connsiteY0" fmla="*/ 250216 h 9303477"/>
              <a:gd name="connsiteX1" fmla="*/ 3615696 w 12410420"/>
              <a:gd name="connsiteY1" fmla="*/ 4029067 h 9303477"/>
              <a:gd name="connsiteX2" fmla="*/ 3246989 w 12410420"/>
              <a:gd name="connsiteY2" fmla="*/ 3891964 h 9303477"/>
              <a:gd name="connsiteX3" fmla="*/ 88895 w 12410420"/>
              <a:gd name="connsiteY3" fmla="*/ 3209860 h 9303477"/>
              <a:gd name="connsiteX4" fmla="*/ 0 w 12410420"/>
              <a:gd name="connsiteY4" fmla="*/ 3207477 h 9303477"/>
              <a:gd name="connsiteX5" fmla="*/ 1851838 w 12410420"/>
              <a:gd name="connsiteY5" fmla="*/ 0 h 9303477"/>
              <a:gd name="connsiteX6" fmla="*/ 2095428 w 12410420"/>
              <a:gd name="connsiteY6" fmla="*/ 13138 h 9303477"/>
              <a:gd name="connsiteX7" fmla="*/ 3406598 w 12410420"/>
              <a:gd name="connsiteY7" fmla="*/ 202852 h 9303477"/>
              <a:gd name="connsiteX8" fmla="*/ 11311031 w 12410420"/>
              <a:gd name="connsiteY8" fmla="*/ 4692734 h 9303477"/>
              <a:gd name="connsiteX9" fmla="*/ 11457364 w 12410420"/>
              <a:gd name="connsiteY9" fmla="*/ 4850964 h 9303477"/>
              <a:gd name="connsiteX10" fmla="*/ 12277246 w 12410420"/>
              <a:gd name="connsiteY10" fmla="*/ 5891614 h 9303477"/>
              <a:gd name="connsiteX11" fmla="*/ 12410420 w 12410420"/>
              <a:gd name="connsiteY11" fmla="*/ 6096000 h 9303477"/>
              <a:gd name="connsiteX12" fmla="*/ 10558581 w 12410420"/>
              <a:gd name="connsiteY12" fmla="*/ 9303477 h 9303477"/>
              <a:gd name="connsiteX13" fmla="*/ 10512071 w 12410420"/>
              <a:gd name="connsiteY13" fmla="*/ 9227684 h 9303477"/>
              <a:gd name="connsiteX14" fmla="*/ 8342304 w 12410420"/>
              <a:gd name="connsiteY14" fmla="*/ 6833747 h 9303477"/>
              <a:gd name="connsiteX15" fmla="*/ 8038313 w 12410420"/>
              <a:gd name="connsiteY15" fmla="*/ 6582239 h 93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10420" h="9303477">
                <a:moveTo>
                  <a:pt x="3615696" y="250216"/>
                </a:moveTo>
                <a:lnTo>
                  <a:pt x="3615696" y="4029067"/>
                </a:lnTo>
                <a:lnTo>
                  <a:pt x="3246989" y="3891964"/>
                </a:lnTo>
                <a:cubicBezTo>
                  <a:pt x="2121034" y="3490546"/>
                  <a:pt x="1042629" y="3261302"/>
                  <a:pt x="88895" y="3209860"/>
                </a:cubicBezTo>
                <a:lnTo>
                  <a:pt x="0" y="3207477"/>
                </a:lnTo>
                <a:lnTo>
                  <a:pt x="1851838" y="0"/>
                </a:lnTo>
                <a:lnTo>
                  <a:pt x="2095428" y="13138"/>
                </a:lnTo>
                <a:cubicBezTo>
                  <a:pt x="2512158" y="43557"/>
                  <a:pt x="2951273" y="106946"/>
                  <a:pt x="3406598" y="202852"/>
                </a:cubicBezTo>
                <a:close/>
                <a:moveTo>
                  <a:pt x="11311031" y="4692734"/>
                </a:moveTo>
                <a:lnTo>
                  <a:pt x="11457364" y="4850964"/>
                </a:lnTo>
                <a:cubicBezTo>
                  <a:pt x="11768085" y="5197335"/>
                  <a:pt x="12042537" y="5545925"/>
                  <a:pt x="12277246" y="5891614"/>
                </a:cubicBezTo>
                <a:lnTo>
                  <a:pt x="12410420" y="6096000"/>
                </a:lnTo>
                <a:lnTo>
                  <a:pt x="10558581" y="9303477"/>
                </a:lnTo>
                <a:lnTo>
                  <a:pt x="10512071" y="9227684"/>
                </a:lnTo>
                <a:cubicBezTo>
                  <a:pt x="9990653" y="8427446"/>
                  <a:pt x="9252919" y="7608142"/>
                  <a:pt x="8342304" y="6833747"/>
                </a:cubicBezTo>
                <a:lnTo>
                  <a:pt x="8038313" y="6582239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9800000">
            <a:off x="2720170" y="-12381"/>
            <a:ext cx="7695335" cy="6332023"/>
          </a:xfrm>
          <a:custGeom>
            <a:avLst/>
            <a:gdLst>
              <a:gd name="connsiteX0" fmla="*/ 4159848 w 7695335"/>
              <a:gd name="connsiteY0" fmla="*/ 1681623 h 6332023"/>
              <a:gd name="connsiteX1" fmla="*/ 7601881 w 7695335"/>
              <a:gd name="connsiteY1" fmla="*/ 4341467 h 6332023"/>
              <a:gd name="connsiteX2" fmla="*/ 7695335 w 7695335"/>
              <a:gd name="connsiteY2" fmla="*/ 4442518 h 6332023"/>
              <a:gd name="connsiteX3" fmla="*/ 4422617 w 7695335"/>
              <a:gd name="connsiteY3" fmla="*/ 6332023 h 6332023"/>
              <a:gd name="connsiteX4" fmla="*/ 4416726 w 7695335"/>
              <a:gd name="connsiteY4" fmla="*/ 6327149 h 6332023"/>
              <a:gd name="connsiteX5" fmla="*/ 2308527 w 7695335"/>
              <a:gd name="connsiteY5" fmla="*/ 4888207 h 6332023"/>
              <a:gd name="connsiteX6" fmla="*/ 8265 w 7695335"/>
              <a:gd name="connsiteY6" fmla="*/ 3781924 h 6332023"/>
              <a:gd name="connsiteX7" fmla="*/ 0 w 7695335"/>
              <a:gd name="connsiteY7" fmla="*/ 3778851 h 6332023"/>
              <a:gd name="connsiteX8" fmla="*/ 1 w 7695335"/>
              <a:gd name="connsiteY8" fmla="*/ 0 h 6332023"/>
              <a:gd name="connsiteX9" fmla="*/ 135339 w 7695335"/>
              <a:gd name="connsiteY9" fmla="*/ 30657 h 6332023"/>
              <a:gd name="connsiteX10" fmla="*/ 4159848 w 7695335"/>
              <a:gd name="connsiteY10" fmla="*/ 1681623 h 633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5335" h="6332023">
                <a:moveTo>
                  <a:pt x="4159848" y="1681623"/>
                </a:moveTo>
                <a:cubicBezTo>
                  <a:pt x="5526683" y="2470766"/>
                  <a:pt x="6698131" y="3392881"/>
                  <a:pt x="7601881" y="4341467"/>
                </a:cubicBezTo>
                <a:lnTo>
                  <a:pt x="7695335" y="4442518"/>
                </a:lnTo>
                <a:lnTo>
                  <a:pt x="4422617" y="6332023"/>
                </a:lnTo>
                <a:lnTo>
                  <a:pt x="4416726" y="6327149"/>
                </a:lnTo>
                <a:cubicBezTo>
                  <a:pt x="3784395" y="5818066"/>
                  <a:pt x="3077372" y="5332100"/>
                  <a:pt x="2308527" y="4888207"/>
                </a:cubicBezTo>
                <a:cubicBezTo>
                  <a:pt x="1539682" y="4444313"/>
                  <a:pt x="765312" y="4074997"/>
                  <a:pt x="8265" y="3781924"/>
                </a:cubicBezTo>
                <a:lnTo>
                  <a:pt x="0" y="3778851"/>
                </a:lnTo>
                <a:lnTo>
                  <a:pt x="1" y="0"/>
                </a:lnTo>
                <a:lnTo>
                  <a:pt x="135339" y="30657"/>
                </a:lnTo>
                <a:cubicBezTo>
                  <a:pt x="1408715" y="339034"/>
                  <a:pt x="2793013" y="892480"/>
                  <a:pt x="4159848" y="168162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243500" y="3303679"/>
            <a:ext cx="57037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Progressive learning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85009" y="192525"/>
            <a:ext cx="32880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04</a:t>
            </a:r>
            <a:endParaRPr lang="zh-CN" altLang="en-US" sz="199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68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/>
          <p:nvPr/>
        </p:nvSpPr>
        <p:spPr>
          <a:xfrm>
            <a:off x="1448972" y="383793"/>
            <a:ext cx="532531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Progressive learning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7F3F22-55EB-4CFE-BDB5-90430741DA65}"/>
              </a:ext>
            </a:extLst>
          </p:cNvPr>
          <p:cNvSpPr txBox="1"/>
          <p:nvPr/>
        </p:nvSpPr>
        <p:spPr>
          <a:xfrm>
            <a:off x="1448972" y="1717671"/>
            <a:ext cx="82424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图像尺寸对于训练速度影响很大。除了</a:t>
            </a:r>
            <a:r>
              <a:rPr lang="en-US" altLang="zh-CN" dirty="0" err="1"/>
              <a:t>FixRes</a:t>
            </a:r>
            <a:r>
              <a:rPr lang="zh-CN" altLang="en-US" dirty="0"/>
              <a:t>外，还有其他方法在训练过程中动态改变图像尺寸，但通常造成了精度下降。</a:t>
            </a:r>
            <a:endParaRPr lang="en-US" altLang="zh-CN" dirty="0"/>
          </a:p>
          <a:p>
            <a:pPr indent="457200"/>
            <a:r>
              <a:rPr lang="zh-CN" altLang="en-US" dirty="0"/>
              <a:t>上述精度下降主要源自不平衡的正则化因子，也就是说：当采用不同的图像尺寸训练时，我们应当同时调整正则化强度。事实上，大的模型需要更强的正则化以避免过拟合，比如</a:t>
            </a:r>
            <a:r>
              <a:rPr lang="en-US" altLang="zh-CN" dirty="0"/>
              <a:t>EfficientNet-B7</a:t>
            </a:r>
            <a:r>
              <a:rPr lang="zh-CN" altLang="en-US" dirty="0"/>
              <a:t>采用了更大的</a:t>
            </a:r>
            <a:r>
              <a:rPr lang="en-US" altLang="zh-CN" dirty="0"/>
              <a:t>dropout</a:t>
            </a:r>
            <a:r>
              <a:rPr lang="zh-CN" altLang="en-US" dirty="0"/>
              <a:t>核更强的数据增广。在这里，我们认为：对于相同模型，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小的图像尺寸会导致更小的模型容量，因此需要弱化版正则因子；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大的图像尺寸导致更多的计算量和模型容量，需要更强的正则因子以避免过拟合。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B40CC8-AD32-40DE-A6D8-B643C0B36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443" y="4579993"/>
            <a:ext cx="5296639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2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0E16717-BBB2-4672-9432-60D5977E8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13" y="2357122"/>
            <a:ext cx="5601482" cy="25816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8745583-F3EF-40B3-AFF8-28D55EDD8EC9}"/>
              </a:ext>
            </a:extLst>
          </p:cNvPr>
          <p:cNvSpPr txBox="1"/>
          <p:nvPr/>
        </p:nvSpPr>
        <p:spPr>
          <a:xfrm>
            <a:off x="6859124" y="1685370"/>
            <a:ext cx="45333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渐进学习通常与现有的正规化兼容。为简单起见，本文主要研究以下三种类型的正则化</a:t>
            </a:r>
            <a:r>
              <a:rPr lang="en-US" altLang="zh-C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Dropout</a:t>
            </a:r>
            <a:r>
              <a:rPr lang="zh-CN" altLang="en-US" dirty="0"/>
              <a:t>：网络级的规范化，通过随机丢弃通道减少共适应。 我们将调整丢失率</a:t>
            </a:r>
            <a:r>
              <a:rPr lang="en-US" altLang="zh-CN" dirty="0"/>
              <a:t>γ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RandAugment</a:t>
            </a:r>
            <a:r>
              <a:rPr lang="zh-CN" altLang="en-US" dirty="0"/>
              <a:t>：每幅图像的数据增强，幅度可调整。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Mixup</a:t>
            </a:r>
            <a:r>
              <a:rPr lang="zh-CN" altLang="en-US" dirty="0"/>
              <a:t>：跨图像数据的增强。 给定两个带有标签（</a:t>
            </a:r>
            <a:r>
              <a:rPr lang="en-US" altLang="zh-CN" dirty="0"/>
              <a:t>xi</a:t>
            </a:r>
            <a:r>
              <a:rPr lang="zh-CN" altLang="en-US" dirty="0"/>
              <a:t>，</a:t>
            </a:r>
            <a:r>
              <a:rPr lang="en-US" altLang="zh-CN" dirty="0" err="1"/>
              <a:t>yi</a:t>
            </a:r>
            <a:r>
              <a:rPr lang="zh-CN" altLang="en-US" dirty="0"/>
              <a:t>）和（</a:t>
            </a:r>
            <a:r>
              <a:rPr lang="en-US" altLang="zh-CN" dirty="0" err="1"/>
              <a:t>xj</a:t>
            </a:r>
            <a:r>
              <a:rPr lang="zh-CN" altLang="en-US" dirty="0"/>
              <a:t>，</a:t>
            </a:r>
            <a:r>
              <a:rPr lang="en-US" altLang="zh-CN" dirty="0" err="1"/>
              <a:t>yj</a:t>
            </a:r>
            <a:r>
              <a:rPr lang="zh-CN" altLang="en-US" dirty="0"/>
              <a:t>）的图像，它将它们与混合比</a:t>
            </a:r>
            <a:r>
              <a:rPr lang="en-US" altLang="zh-CN" dirty="0"/>
              <a:t>λ</a:t>
            </a:r>
            <a:r>
              <a:rPr lang="zh-CN" altLang="en-US" dirty="0"/>
              <a:t>组合：̃</a:t>
            </a:r>
            <a:r>
              <a:rPr lang="en-US" altLang="zh-CN" dirty="0"/>
              <a:t>xi =</a:t>
            </a:r>
            <a:r>
              <a:rPr lang="en-US" altLang="zh-CN" dirty="0" err="1"/>
              <a:t>λxj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1-λ</a:t>
            </a:r>
            <a:r>
              <a:rPr lang="zh-CN" altLang="en-US" dirty="0"/>
              <a:t>）</a:t>
            </a:r>
            <a:r>
              <a:rPr lang="en-US" altLang="zh-CN" dirty="0"/>
              <a:t>xi</a:t>
            </a:r>
            <a:r>
              <a:rPr lang="zh-CN" altLang="en-US" dirty="0"/>
              <a:t>和̃</a:t>
            </a:r>
            <a:r>
              <a:rPr lang="en-US" altLang="zh-CN" dirty="0" err="1"/>
              <a:t>yi</a:t>
            </a:r>
            <a:r>
              <a:rPr lang="en-US" altLang="zh-CN" dirty="0"/>
              <a:t> =</a:t>
            </a:r>
            <a:r>
              <a:rPr lang="en-US" altLang="zh-CN" dirty="0" err="1"/>
              <a:t>λyj</a:t>
            </a:r>
            <a:r>
              <a:rPr lang="en-US" altLang="zh-CN" dirty="0"/>
              <a:t>+</a:t>
            </a:r>
            <a:r>
              <a:rPr lang="zh-CN" altLang="en-US" dirty="0"/>
              <a:t>（</a:t>
            </a:r>
            <a:r>
              <a:rPr lang="en-US" altLang="zh-CN" dirty="0"/>
              <a:t>1-λ</a:t>
            </a:r>
            <a:r>
              <a:rPr lang="zh-CN" altLang="en-US" dirty="0"/>
              <a:t>）</a:t>
            </a:r>
            <a:r>
              <a:rPr lang="en-US" altLang="zh-CN" dirty="0" err="1"/>
              <a:t>yi</a:t>
            </a:r>
            <a:r>
              <a:rPr lang="zh-CN" altLang="en-US" dirty="0"/>
              <a:t>。 我们将在训练过程中调整混合比</a:t>
            </a:r>
            <a:r>
              <a:rPr lang="en-US" altLang="zh-CN" dirty="0"/>
              <a:t>λ</a:t>
            </a:r>
            <a:r>
              <a:rPr lang="zh-CN" altLang="en-US" dirty="0"/>
              <a:t>。</a:t>
            </a:r>
          </a:p>
        </p:txBody>
      </p:sp>
      <p:sp>
        <p:nvSpPr>
          <p:cNvPr id="171" name="Title 1">
            <a:extLst>
              <a:ext uri="{FF2B5EF4-FFF2-40B4-BE49-F238E27FC236}">
                <a16:creationId xmlns:a16="http://schemas.microsoft.com/office/drawing/2014/main" id="{073BC1EE-CBBB-4950-8209-5A142D6BA9C5}"/>
              </a:ext>
            </a:extLst>
          </p:cNvPr>
          <p:cNvSpPr txBox="1"/>
          <p:nvPr/>
        </p:nvSpPr>
        <p:spPr>
          <a:xfrm>
            <a:off x="1448972" y="383793"/>
            <a:ext cx="532531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Progressive learning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985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9800000">
            <a:off x="-109209" y="200953"/>
            <a:ext cx="12410420" cy="9303477"/>
          </a:xfrm>
          <a:custGeom>
            <a:avLst/>
            <a:gdLst>
              <a:gd name="connsiteX0" fmla="*/ 3615696 w 12410420"/>
              <a:gd name="connsiteY0" fmla="*/ 250216 h 9303477"/>
              <a:gd name="connsiteX1" fmla="*/ 3615696 w 12410420"/>
              <a:gd name="connsiteY1" fmla="*/ 4029067 h 9303477"/>
              <a:gd name="connsiteX2" fmla="*/ 3246989 w 12410420"/>
              <a:gd name="connsiteY2" fmla="*/ 3891964 h 9303477"/>
              <a:gd name="connsiteX3" fmla="*/ 88895 w 12410420"/>
              <a:gd name="connsiteY3" fmla="*/ 3209860 h 9303477"/>
              <a:gd name="connsiteX4" fmla="*/ 0 w 12410420"/>
              <a:gd name="connsiteY4" fmla="*/ 3207477 h 9303477"/>
              <a:gd name="connsiteX5" fmla="*/ 1851838 w 12410420"/>
              <a:gd name="connsiteY5" fmla="*/ 0 h 9303477"/>
              <a:gd name="connsiteX6" fmla="*/ 2095428 w 12410420"/>
              <a:gd name="connsiteY6" fmla="*/ 13138 h 9303477"/>
              <a:gd name="connsiteX7" fmla="*/ 3406598 w 12410420"/>
              <a:gd name="connsiteY7" fmla="*/ 202852 h 9303477"/>
              <a:gd name="connsiteX8" fmla="*/ 11311031 w 12410420"/>
              <a:gd name="connsiteY8" fmla="*/ 4692734 h 9303477"/>
              <a:gd name="connsiteX9" fmla="*/ 11457364 w 12410420"/>
              <a:gd name="connsiteY9" fmla="*/ 4850964 h 9303477"/>
              <a:gd name="connsiteX10" fmla="*/ 12277246 w 12410420"/>
              <a:gd name="connsiteY10" fmla="*/ 5891614 h 9303477"/>
              <a:gd name="connsiteX11" fmla="*/ 12410420 w 12410420"/>
              <a:gd name="connsiteY11" fmla="*/ 6096000 h 9303477"/>
              <a:gd name="connsiteX12" fmla="*/ 10558581 w 12410420"/>
              <a:gd name="connsiteY12" fmla="*/ 9303477 h 9303477"/>
              <a:gd name="connsiteX13" fmla="*/ 10512071 w 12410420"/>
              <a:gd name="connsiteY13" fmla="*/ 9227684 h 9303477"/>
              <a:gd name="connsiteX14" fmla="*/ 8342304 w 12410420"/>
              <a:gd name="connsiteY14" fmla="*/ 6833747 h 9303477"/>
              <a:gd name="connsiteX15" fmla="*/ 8038313 w 12410420"/>
              <a:gd name="connsiteY15" fmla="*/ 6582239 h 93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10420" h="9303477">
                <a:moveTo>
                  <a:pt x="3615696" y="250216"/>
                </a:moveTo>
                <a:lnTo>
                  <a:pt x="3615696" y="4029067"/>
                </a:lnTo>
                <a:lnTo>
                  <a:pt x="3246989" y="3891964"/>
                </a:lnTo>
                <a:cubicBezTo>
                  <a:pt x="2121034" y="3490546"/>
                  <a:pt x="1042629" y="3261302"/>
                  <a:pt x="88895" y="3209860"/>
                </a:cubicBezTo>
                <a:lnTo>
                  <a:pt x="0" y="3207477"/>
                </a:lnTo>
                <a:lnTo>
                  <a:pt x="1851838" y="0"/>
                </a:lnTo>
                <a:lnTo>
                  <a:pt x="2095428" y="13138"/>
                </a:lnTo>
                <a:cubicBezTo>
                  <a:pt x="2512158" y="43557"/>
                  <a:pt x="2951273" y="106946"/>
                  <a:pt x="3406598" y="202852"/>
                </a:cubicBezTo>
                <a:close/>
                <a:moveTo>
                  <a:pt x="11311031" y="4692734"/>
                </a:moveTo>
                <a:lnTo>
                  <a:pt x="11457364" y="4850964"/>
                </a:lnTo>
                <a:cubicBezTo>
                  <a:pt x="11768085" y="5197335"/>
                  <a:pt x="12042537" y="5545925"/>
                  <a:pt x="12277246" y="5891614"/>
                </a:cubicBezTo>
                <a:lnTo>
                  <a:pt x="12410420" y="6096000"/>
                </a:lnTo>
                <a:lnTo>
                  <a:pt x="10558581" y="9303477"/>
                </a:lnTo>
                <a:lnTo>
                  <a:pt x="10512071" y="9227684"/>
                </a:lnTo>
                <a:cubicBezTo>
                  <a:pt x="9990653" y="8427446"/>
                  <a:pt x="9252919" y="7608142"/>
                  <a:pt x="8342304" y="6833747"/>
                </a:cubicBezTo>
                <a:lnTo>
                  <a:pt x="8038313" y="6582239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9800000">
            <a:off x="2720170" y="-12381"/>
            <a:ext cx="7695335" cy="6332023"/>
          </a:xfrm>
          <a:custGeom>
            <a:avLst/>
            <a:gdLst>
              <a:gd name="connsiteX0" fmla="*/ 4159848 w 7695335"/>
              <a:gd name="connsiteY0" fmla="*/ 1681623 h 6332023"/>
              <a:gd name="connsiteX1" fmla="*/ 7601881 w 7695335"/>
              <a:gd name="connsiteY1" fmla="*/ 4341467 h 6332023"/>
              <a:gd name="connsiteX2" fmla="*/ 7695335 w 7695335"/>
              <a:gd name="connsiteY2" fmla="*/ 4442518 h 6332023"/>
              <a:gd name="connsiteX3" fmla="*/ 4422617 w 7695335"/>
              <a:gd name="connsiteY3" fmla="*/ 6332023 h 6332023"/>
              <a:gd name="connsiteX4" fmla="*/ 4416726 w 7695335"/>
              <a:gd name="connsiteY4" fmla="*/ 6327149 h 6332023"/>
              <a:gd name="connsiteX5" fmla="*/ 2308527 w 7695335"/>
              <a:gd name="connsiteY5" fmla="*/ 4888207 h 6332023"/>
              <a:gd name="connsiteX6" fmla="*/ 8265 w 7695335"/>
              <a:gd name="connsiteY6" fmla="*/ 3781924 h 6332023"/>
              <a:gd name="connsiteX7" fmla="*/ 0 w 7695335"/>
              <a:gd name="connsiteY7" fmla="*/ 3778851 h 6332023"/>
              <a:gd name="connsiteX8" fmla="*/ 1 w 7695335"/>
              <a:gd name="connsiteY8" fmla="*/ 0 h 6332023"/>
              <a:gd name="connsiteX9" fmla="*/ 135339 w 7695335"/>
              <a:gd name="connsiteY9" fmla="*/ 30657 h 6332023"/>
              <a:gd name="connsiteX10" fmla="*/ 4159848 w 7695335"/>
              <a:gd name="connsiteY10" fmla="*/ 1681623 h 633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5335" h="6332023">
                <a:moveTo>
                  <a:pt x="4159848" y="1681623"/>
                </a:moveTo>
                <a:cubicBezTo>
                  <a:pt x="5526683" y="2470766"/>
                  <a:pt x="6698131" y="3392881"/>
                  <a:pt x="7601881" y="4341467"/>
                </a:cubicBezTo>
                <a:lnTo>
                  <a:pt x="7695335" y="4442518"/>
                </a:lnTo>
                <a:lnTo>
                  <a:pt x="4422617" y="6332023"/>
                </a:lnTo>
                <a:lnTo>
                  <a:pt x="4416726" y="6327149"/>
                </a:lnTo>
                <a:cubicBezTo>
                  <a:pt x="3784395" y="5818066"/>
                  <a:pt x="3077372" y="5332100"/>
                  <a:pt x="2308527" y="4888207"/>
                </a:cubicBezTo>
                <a:cubicBezTo>
                  <a:pt x="1539682" y="4444313"/>
                  <a:pt x="765312" y="4074997"/>
                  <a:pt x="8265" y="3781924"/>
                </a:cubicBezTo>
                <a:lnTo>
                  <a:pt x="0" y="3778851"/>
                </a:lnTo>
                <a:lnTo>
                  <a:pt x="1" y="0"/>
                </a:lnTo>
                <a:lnTo>
                  <a:pt x="135339" y="30657"/>
                </a:lnTo>
                <a:cubicBezTo>
                  <a:pt x="1408715" y="339034"/>
                  <a:pt x="2793013" y="892480"/>
                  <a:pt x="4159848" y="168162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243500" y="3303679"/>
            <a:ext cx="5703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Result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85009" y="192525"/>
            <a:ext cx="32880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05</a:t>
            </a:r>
            <a:endParaRPr lang="zh-CN" altLang="en-US" sz="199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13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Result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A7A7CC-342E-4DB1-A382-D098927C8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458" y="763270"/>
            <a:ext cx="7220958" cy="598253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CB92493-1DC3-447C-85B4-B32738815FE6}"/>
              </a:ext>
            </a:extLst>
          </p:cNvPr>
          <p:cNvSpPr txBox="1"/>
          <p:nvPr/>
        </p:nvSpPr>
        <p:spPr>
          <a:xfrm>
            <a:off x="9842500" y="3105834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Imagenet</a:t>
            </a:r>
            <a:r>
              <a:rPr lang="zh-CN" altLang="en-US" dirty="0"/>
              <a:t>数据集上的表现</a:t>
            </a:r>
          </a:p>
        </p:txBody>
      </p:sp>
    </p:spTree>
    <p:extLst>
      <p:ext uri="{BB962C8B-B14F-4D97-AF65-F5344CB8AC3E}">
        <p14:creationId xmlns:p14="http://schemas.microsoft.com/office/powerpoint/2010/main" val="409865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研究成果与应用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30BD22-B29F-43C4-8F31-3A8CAF72F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6244"/>
            <a:ext cx="12192000" cy="36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38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研究成果与应用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923D4D-9C2A-49B0-8384-920A73ACC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29" y="2384187"/>
            <a:ext cx="11231542" cy="341042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F17CFE8-65EF-4A9F-B885-3C2FA8C1D3E1}"/>
              </a:ext>
            </a:extLst>
          </p:cNvPr>
          <p:cNvSpPr txBox="1"/>
          <p:nvPr/>
        </p:nvSpPr>
        <p:spPr>
          <a:xfrm>
            <a:off x="5118100" y="1549216"/>
            <a:ext cx="5575300" cy="379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迁移学习的效果</a:t>
            </a:r>
          </a:p>
        </p:txBody>
      </p:sp>
    </p:spTree>
    <p:extLst>
      <p:ext uri="{BB962C8B-B14F-4D97-AF65-F5344CB8AC3E}">
        <p14:creationId xmlns:p14="http://schemas.microsoft.com/office/powerpoint/2010/main" val="3576083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Result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D6D80D-9F18-4561-B6DE-AEA473541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30" y="1318204"/>
            <a:ext cx="5544324" cy="16290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611864A-CF7D-418D-AA45-7997EEEA0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377" y="3429000"/>
            <a:ext cx="5401429" cy="28864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0672C8-28DE-4CC9-9BE6-05A1AD5B1752}"/>
              </a:ext>
            </a:extLst>
          </p:cNvPr>
          <p:cNvSpPr txBox="1"/>
          <p:nvPr/>
        </p:nvSpPr>
        <p:spPr>
          <a:xfrm>
            <a:off x="1667144" y="2967335"/>
            <a:ext cx="1816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EfficientNetV2</a:t>
            </a:r>
            <a:r>
              <a:rPr lang="zh-CN" altLang="en-US" dirty="0"/>
              <a:t>和</a:t>
            </a:r>
            <a:r>
              <a:rPr lang="en-US" altLang="zh-CN" dirty="0" err="1"/>
              <a:t>efficientnet</a:t>
            </a:r>
            <a:r>
              <a:rPr lang="zh-CN" altLang="en-US" dirty="0"/>
              <a:t>的对比</a:t>
            </a:r>
          </a:p>
        </p:txBody>
      </p:sp>
    </p:spTree>
    <p:extLst>
      <p:ext uri="{BB962C8B-B14F-4D97-AF65-F5344CB8AC3E}">
        <p14:creationId xmlns:p14="http://schemas.microsoft.com/office/powerpoint/2010/main" val="85857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Result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A79FBA-4BAD-46D3-A21D-6F685C5AA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164" y="2290561"/>
            <a:ext cx="5525271" cy="28864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503FD2-D00D-46AC-ACA5-5A151D0BF6F2}"/>
              </a:ext>
            </a:extLst>
          </p:cNvPr>
          <p:cNvSpPr txBox="1"/>
          <p:nvPr/>
        </p:nvSpPr>
        <p:spPr>
          <a:xfrm>
            <a:off x="3848100" y="1397000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Progressive learning </a:t>
            </a:r>
            <a:r>
              <a:rPr lang="zh-CN" altLang="en-US" dirty="0"/>
              <a:t>的效果</a:t>
            </a:r>
          </a:p>
        </p:txBody>
      </p:sp>
    </p:spTree>
    <p:extLst>
      <p:ext uri="{BB962C8B-B14F-4D97-AF65-F5344CB8AC3E}">
        <p14:creationId xmlns:p14="http://schemas.microsoft.com/office/powerpoint/2010/main" val="208029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 35"/>
          <p:cNvSpPr/>
          <p:nvPr/>
        </p:nvSpPr>
        <p:spPr>
          <a:xfrm>
            <a:off x="0" y="4128088"/>
            <a:ext cx="12192000" cy="2729912"/>
          </a:xfrm>
          <a:custGeom>
            <a:avLst/>
            <a:gdLst>
              <a:gd name="connsiteX0" fmla="*/ 6096000 w 12192000"/>
              <a:gd name="connsiteY0" fmla="*/ 0 h 2729912"/>
              <a:gd name="connsiteX1" fmla="*/ 11974476 w 12192000"/>
              <a:gd name="connsiteY1" fmla="*/ 1178415 h 2729912"/>
              <a:gd name="connsiteX2" fmla="*/ 12192000 w 12192000"/>
              <a:gd name="connsiteY2" fmla="*/ 1288832 h 2729912"/>
              <a:gd name="connsiteX3" fmla="*/ 12192000 w 12192000"/>
              <a:gd name="connsiteY3" fmla="*/ 2729912 h 2729912"/>
              <a:gd name="connsiteX4" fmla="*/ 0 w 12192000"/>
              <a:gd name="connsiteY4" fmla="*/ 2729912 h 2729912"/>
              <a:gd name="connsiteX5" fmla="*/ 0 w 12192000"/>
              <a:gd name="connsiteY5" fmla="*/ 1288832 h 2729912"/>
              <a:gd name="connsiteX6" fmla="*/ 217524 w 12192000"/>
              <a:gd name="connsiteY6" fmla="*/ 1178415 h 2729912"/>
              <a:gd name="connsiteX7" fmla="*/ 6096000 w 12192000"/>
              <a:gd name="connsiteY7" fmla="*/ 0 h 272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729912">
                <a:moveTo>
                  <a:pt x="6096000" y="0"/>
                </a:moveTo>
                <a:cubicBezTo>
                  <a:pt x="8391687" y="0"/>
                  <a:pt x="10470042" y="450330"/>
                  <a:pt x="11974476" y="1178415"/>
                </a:cubicBezTo>
                <a:lnTo>
                  <a:pt x="12192000" y="1288832"/>
                </a:lnTo>
                <a:lnTo>
                  <a:pt x="12192000" y="2729912"/>
                </a:lnTo>
                <a:lnTo>
                  <a:pt x="0" y="2729912"/>
                </a:lnTo>
                <a:lnTo>
                  <a:pt x="0" y="1288832"/>
                </a:lnTo>
                <a:lnTo>
                  <a:pt x="217524" y="1178415"/>
                </a:lnTo>
                <a:cubicBezTo>
                  <a:pt x="1721958" y="450330"/>
                  <a:pt x="3800312" y="0"/>
                  <a:pt x="6096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0" y="4616979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rgbClr val="456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_14"/>
          <p:cNvSpPr txBox="1">
            <a:spLocks noChangeArrowheads="1"/>
          </p:cNvSpPr>
          <p:nvPr/>
        </p:nvSpPr>
        <p:spPr bwMode="auto">
          <a:xfrm>
            <a:off x="4176213" y="730968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5103898" y="832985"/>
            <a:ext cx="3526227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Introduction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 rot="16200000" flipH="1">
            <a:off x="6129220" y="-298645"/>
            <a:ext cx="45719" cy="3476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_14"/>
          <p:cNvSpPr txBox="1">
            <a:spLocks noChangeArrowheads="1"/>
          </p:cNvSpPr>
          <p:nvPr/>
        </p:nvSpPr>
        <p:spPr bwMode="auto">
          <a:xfrm>
            <a:off x="4176213" y="1649944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25" name="矩形 24"/>
          <p:cNvSpPr/>
          <p:nvPr/>
        </p:nvSpPr>
        <p:spPr bwMode="auto">
          <a:xfrm>
            <a:off x="5103898" y="1740531"/>
            <a:ext cx="3170754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EfficientNet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 rot="16200000" flipH="1">
            <a:off x="6129218" y="608083"/>
            <a:ext cx="45719" cy="3476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_14"/>
          <p:cNvSpPr txBox="1">
            <a:spLocks noChangeArrowheads="1"/>
          </p:cNvSpPr>
          <p:nvPr/>
        </p:nvSpPr>
        <p:spPr bwMode="auto">
          <a:xfrm>
            <a:off x="4176213" y="2568920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5103898" y="2660142"/>
            <a:ext cx="3170754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Architecture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 rot="16200000" flipH="1">
            <a:off x="6129219" y="1528987"/>
            <a:ext cx="45719" cy="3476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_14"/>
          <p:cNvSpPr txBox="1">
            <a:spLocks noChangeArrowheads="1"/>
          </p:cNvSpPr>
          <p:nvPr/>
        </p:nvSpPr>
        <p:spPr bwMode="auto">
          <a:xfrm>
            <a:off x="4176213" y="3487896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5103898" y="3578483"/>
            <a:ext cx="2981478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Progressive learning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 rot="16200000" flipH="1">
            <a:off x="6129219" y="2449724"/>
            <a:ext cx="45719" cy="3476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_14">
            <a:extLst>
              <a:ext uri="{FF2B5EF4-FFF2-40B4-BE49-F238E27FC236}">
                <a16:creationId xmlns:a16="http://schemas.microsoft.com/office/drawing/2014/main" id="{7CC84135-6071-4BC2-B0F6-65D0F5643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213" y="4406873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05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F8D54D5-46B8-45B5-BE0B-F62762B87219}"/>
              </a:ext>
            </a:extLst>
          </p:cNvPr>
          <p:cNvSpPr/>
          <p:nvPr/>
        </p:nvSpPr>
        <p:spPr bwMode="auto">
          <a:xfrm>
            <a:off x="5103898" y="4497460"/>
            <a:ext cx="2981478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Result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06203C-2283-4299-B3CD-DD554B2DA6C1}"/>
              </a:ext>
            </a:extLst>
          </p:cNvPr>
          <p:cNvSpPr/>
          <p:nvPr/>
        </p:nvSpPr>
        <p:spPr>
          <a:xfrm rot="16200000" flipH="1">
            <a:off x="6129219" y="3368701"/>
            <a:ext cx="45719" cy="34766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1406" y="484981"/>
            <a:ext cx="40139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目录</a:t>
            </a:r>
          </a:p>
          <a:p>
            <a:r>
              <a:rPr lang="zh-CN" altLang="en-US" sz="36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CONTENTS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98114" y="0"/>
            <a:ext cx="2993886" cy="44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30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19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任意多边形 23"/>
          <p:cNvSpPr/>
          <p:nvPr/>
        </p:nvSpPr>
        <p:spPr>
          <a:xfrm rot="10800000">
            <a:off x="0" y="1712022"/>
            <a:ext cx="12192000" cy="4992507"/>
          </a:xfrm>
          <a:custGeom>
            <a:avLst/>
            <a:gdLst>
              <a:gd name="connsiteX0" fmla="*/ 0 w 12192000"/>
              <a:gd name="connsiteY0" fmla="*/ 0 h 4992507"/>
              <a:gd name="connsiteX1" fmla="*/ 78176 w 12192000"/>
              <a:gd name="connsiteY1" fmla="*/ 42383 h 4992507"/>
              <a:gd name="connsiteX2" fmla="*/ 6096000 w 12192000"/>
              <a:gd name="connsiteY2" fmla="*/ 1289864 h 4992507"/>
              <a:gd name="connsiteX3" fmla="*/ 12113824 w 12192000"/>
              <a:gd name="connsiteY3" fmla="*/ 42383 h 4992507"/>
              <a:gd name="connsiteX4" fmla="*/ 12192000 w 12192000"/>
              <a:gd name="connsiteY4" fmla="*/ 0 h 4992507"/>
              <a:gd name="connsiteX5" fmla="*/ 12192000 w 12192000"/>
              <a:gd name="connsiteY5" fmla="*/ 3703675 h 4992507"/>
              <a:gd name="connsiteX6" fmla="*/ 11974476 w 12192000"/>
              <a:gd name="connsiteY6" fmla="*/ 3814092 h 4992507"/>
              <a:gd name="connsiteX7" fmla="*/ 6096000 w 12192000"/>
              <a:gd name="connsiteY7" fmla="*/ 4992507 h 4992507"/>
              <a:gd name="connsiteX8" fmla="*/ 217524 w 12192000"/>
              <a:gd name="connsiteY8" fmla="*/ 3814092 h 4992507"/>
              <a:gd name="connsiteX9" fmla="*/ 0 w 12192000"/>
              <a:gd name="connsiteY9" fmla="*/ 3703675 h 4992507"/>
              <a:gd name="connsiteX10" fmla="*/ 0 w 12192000"/>
              <a:gd name="connsiteY10" fmla="*/ 0 h 499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992507">
                <a:moveTo>
                  <a:pt x="0" y="0"/>
                </a:moveTo>
                <a:lnTo>
                  <a:pt x="78176" y="42383"/>
                </a:lnTo>
                <a:cubicBezTo>
                  <a:pt x="1592273" y="810949"/>
                  <a:pt x="3728573" y="1289864"/>
                  <a:pt x="6096000" y="1289864"/>
                </a:cubicBezTo>
                <a:cubicBezTo>
                  <a:pt x="8463428" y="1289864"/>
                  <a:pt x="10599727" y="810949"/>
                  <a:pt x="12113824" y="42383"/>
                </a:cubicBezTo>
                <a:lnTo>
                  <a:pt x="12192000" y="0"/>
                </a:lnTo>
                <a:lnTo>
                  <a:pt x="12192000" y="3703675"/>
                </a:lnTo>
                <a:lnTo>
                  <a:pt x="11974476" y="3814092"/>
                </a:lnTo>
                <a:cubicBezTo>
                  <a:pt x="10470042" y="4542177"/>
                  <a:pt x="8391688" y="4992507"/>
                  <a:pt x="6096000" y="4992507"/>
                </a:cubicBezTo>
                <a:cubicBezTo>
                  <a:pt x="3800313" y="4992507"/>
                  <a:pt x="1721958" y="4542177"/>
                  <a:pt x="217524" y="3814092"/>
                </a:cubicBezTo>
                <a:lnTo>
                  <a:pt x="0" y="3703675"/>
                </a:lnTo>
                <a:lnTo>
                  <a:pt x="0" y="0"/>
                </a:lnTo>
                <a:close/>
              </a:path>
            </a:pathLst>
          </a:custGeom>
          <a:solidFill>
            <a:srgbClr val="456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11080" y="2713536"/>
            <a:ext cx="7569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感谢您的聆听</a:t>
            </a:r>
            <a:endParaRPr lang="zh-CN" sz="54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24872" y="3574793"/>
            <a:ext cx="5911018" cy="370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THANKS</a:t>
            </a:r>
            <a:endParaRPr lang="zh-CN" altLang="en-US" dirty="0">
              <a:solidFill>
                <a:schemeClr val="bg1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437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9800000">
            <a:off x="-109209" y="200953"/>
            <a:ext cx="12410420" cy="9303477"/>
          </a:xfrm>
          <a:custGeom>
            <a:avLst/>
            <a:gdLst>
              <a:gd name="connsiteX0" fmla="*/ 3615696 w 12410420"/>
              <a:gd name="connsiteY0" fmla="*/ 250216 h 9303477"/>
              <a:gd name="connsiteX1" fmla="*/ 3615696 w 12410420"/>
              <a:gd name="connsiteY1" fmla="*/ 4029067 h 9303477"/>
              <a:gd name="connsiteX2" fmla="*/ 3246989 w 12410420"/>
              <a:gd name="connsiteY2" fmla="*/ 3891964 h 9303477"/>
              <a:gd name="connsiteX3" fmla="*/ 88895 w 12410420"/>
              <a:gd name="connsiteY3" fmla="*/ 3209860 h 9303477"/>
              <a:gd name="connsiteX4" fmla="*/ 0 w 12410420"/>
              <a:gd name="connsiteY4" fmla="*/ 3207477 h 9303477"/>
              <a:gd name="connsiteX5" fmla="*/ 1851838 w 12410420"/>
              <a:gd name="connsiteY5" fmla="*/ 0 h 9303477"/>
              <a:gd name="connsiteX6" fmla="*/ 2095428 w 12410420"/>
              <a:gd name="connsiteY6" fmla="*/ 13138 h 9303477"/>
              <a:gd name="connsiteX7" fmla="*/ 3406598 w 12410420"/>
              <a:gd name="connsiteY7" fmla="*/ 202852 h 9303477"/>
              <a:gd name="connsiteX8" fmla="*/ 11311031 w 12410420"/>
              <a:gd name="connsiteY8" fmla="*/ 4692734 h 9303477"/>
              <a:gd name="connsiteX9" fmla="*/ 11457364 w 12410420"/>
              <a:gd name="connsiteY9" fmla="*/ 4850964 h 9303477"/>
              <a:gd name="connsiteX10" fmla="*/ 12277246 w 12410420"/>
              <a:gd name="connsiteY10" fmla="*/ 5891614 h 9303477"/>
              <a:gd name="connsiteX11" fmla="*/ 12410420 w 12410420"/>
              <a:gd name="connsiteY11" fmla="*/ 6096000 h 9303477"/>
              <a:gd name="connsiteX12" fmla="*/ 10558581 w 12410420"/>
              <a:gd name="connsiteY12" fmla="*/ 9303477 h 9303477"/>
              <a:gd name="connsiteX13" fmla="*/ 10512071 w 12410420"/>
              <a:gd name="connsiteY13" fmla="*/ 9227684 h 9303477"/>
              <a:gd name="connsiteX14" fmla="*/ 8342304 w 12410420"/>
              <a:gd name="connsiteY14" fmla="*/ 6833747 h 9303477"/>
              <a:gd name="connsiteX15" fmla="*/ 8038313 w 12410420"/>
              <a:gd name="connsiteY15" fmla="*/ 6582239 h 93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10420" h="9303477">
                <a:moveTo>
                  <a:pt x="3615696" y="250216"/>
                </a:moveTo>
                <a:lnTo>
                  <a:pt x="3615696" y="4029067"/>
                </a:lnTo>
                <a:lnTo>
                  <a:pt x="3246989" y="3891964"/>
                </a:lnTo>
                <a:cubicBezTo>
                  <a:pt x="2121034" y="3490546"/>
                  <a:pt x="1042629" y="3261302"/>
                  <a:pt x="88895" y="3209860"/>
                </a:cubicBezTo>
                <a:lnTo>
                  <a:pt x="0" y="3207477"/>
                </a:lnTo>
                <a:lnTo>
                  <a:pt x="1851838" y="0"/>
                </a:lnTo>
                <a:lnTo>
                  <a:pt x="2095428" y="13138"/>
                </a:lnTo>
                <a:cubicBezTo>
                  <a:pt x="2512158" y="43557"/>
                  <a:pt x="2951273" y="106946"/>
                  <a:pt x="3406598" y="202852"/>
                </a:cubicBezTo>
                <a:close/>
                <a:moveTo>
                  <a:pt x="11311031" y="4692734"/>
                </a:moveTo>
                <a:lnTo>
                  <a:pt x="11457364" y="4850964"/>
                </a:lnTo>
                <a:cubicBezTo>
                  <a:pt x="11768085" y="5197335"/>
                  <a:pt x="12042537" y="5545925"/>
                  <a:pt x="12277246" y="5891614"/>
                </a:cubicBezTo>
                <a:lnTo>
                  <a:pt x="12410420" y="6096000"/>
                </a:lnTo>
                <a:lnTo>
                  <a:pt x="10558581" y="9303477"/>
                </a:lnTo>
                <a:lnTo>
                  <a:pt x="10512071" y="9227684"/>
                </a:lnTo>
                <a:cubicBezTo>
                  <a:pt x="9990653" y="8427446"/>
                  <a:pt x="9252919" y="7608142"/>
                  <a:pt x="8342304" y="6833747"/>
                </a:cubicBezTo>
                <a:lnTo>
                  <a:pt x="8038313" y="6582239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9800000">
            <a:off x="2720170" y="-12381"/>
            <a:ext cx="7695335" cy="6332023"/>
          </a:xfrm>
          <a:custGeom>
            <a:avLst/>
            <a:gdLst>
              <a:gd name="connsiteX0" fmla="*/ 4159848 w 7695335"/>
              <a:gd name="connsiteY0" fmla="*/ 1681623 h 6332023"/>
              <a:gd name="connsiteX1" fmla="*/ 7601881 w 7695335"/>
              <a:gd name="connsiteY1" fmla="*/ 4341467 h 6332023"/>
              <a:gd name="connsiteX2" fmla="*/ 7695335 w 7695335"/>
              <a:gd name="connsiteY2" fmla="*/ 4442518 h 6332023"/>
              <a:gd name="connsiteX3" fmla="*/ 4422617 w 7695335"/>
              <a:gd name="connsiteY3" fmla="*/ 6332023 h 6332023"/>
              <a:gd name="connsiteX4" fmla="*/ 4416726 w 7695335"/>
              <a:gd name="connsiteY4" fmla="*/ 6327149 h 6332023"/>
              <a:gd name="connsiteX5" fmla="*/ 2308527 w 7695335"/>
              <a:gd name="connsiteY5" fmla="*/ 4888207 h 6332023"/>
              <a:gd name="connsiteX6" fmla="*/ 8265 w 7695335"/>
              <a:gd name="connsiteY6" fmla="*/ 3781924 h 6332023"/>
              <a:gd name="connsiteX7" fmla="*/ 0 w 7695335"/>
              <a:gd name="connsiteY7" fmla="*/ 3778851 h 6332023"/>
              <a:gd name="connsiteX8" fmla="*/ 1 w 7695335"/>
              <a:gd name="connsiteY8" fmla="*/ 0 h 6332023"/>
              <a:gd name="connsiteX9" fmla="*/ 135339 w 7695335"/>
              <a:gd name="connsiteY9" fmla="*/ 30657 h 6332023"/>
              <a:gd name="connsiteX10" fmla="*/ 4159848 w 7695335"/>
              <a:gd name="connsiteY10" fmla="*/ 1681623 h 633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5335" h="6332023">
                <a:moveTo>
                  <a:pt x="4159848" y="1681623"/>
                </a:moveTo>
                <a:cubicBezTo>
                  <a:pt x="5526683" y="2470766"/>
                  <a:pt x="6698131" y="3392881"/>
                  <a:pt x="7601881" y="4341467"/>
                </a:cubicBezTo>
                <a:lnTo>
                  <a:pt x="7695335" y="4442518"/>
                </a:lnTo>
                <a:lnTo>
                  <a:pt x="4422617" y="6332023"/>
                </a:lnTo>
                <a:lnTo>
                  <a:pt x="4416726" y="6327149"/>
                </a:lnTo>
                <a:cubicBezTo>
                  <a:pt x="3784395" y="5818066"/>
                  <a:pt x="3077372" y="5332100"/>
                  <a:pt x="2308527" y="4888207"/>
                </a:cubicBezTo>
                <a:cubicBezTo>
                  <a:pt x="1539682" y="4444313"/>
                  <a:pt x="765312" y="4074997"/>
                  <a:pt x="8265" y="3781924"/>
                </a:cubicBezTo>
                <a:lnTo>
                  <a:pt x="0" y="3778851"/>
                </a:lnTo>
                <a:lnTo>
                  <a:pt x="1" y="0"/>
                </a:lnTo>
                <a:lnTo>
                  <a:pt x="135339" y="30657"/>
                </a:lnTo>
                <a:cubicBezTo>
                  <a:pt x="1408715" y="339034"/>
                  <a:pt x="2793013" y="892480"/>
                  <a:pt x="4159848" y="168162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500438" y="3303679"/>
            <a:ext cx="5189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Introduction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85009" y="192525"/>
            <a:ext cx="32880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01</a:t>
            </a:r>
            <a:endParaRPr lang="zh-CN" altLang="en-US" sz="199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586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introduction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42" name="矩形 1">
            <a:extLst>
              <a:ext uri="{FF2B5EF4-FFF2-40B4-BE49-F238E27FC236}">
                <a16:creationId xmlns:a16="http://schemas.microsoft.com/office/drawing/2014/main" id="{ECD4B279-8CE6-44DA-BB41-B5FE2DA6B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014" y="1554546"/>
            <a:ext cx="4420452" cy="4602706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近年来，人们对训练效率的关注越来越多。例如</a:t>
            </a:r>
            <a:r>
              <a:rPr lang="en-US" altLang="zh-CN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NFNets</a:t>
            </a:r>
            <a:r>
              <a:rPr lang="zh-CN" altLang="en-US" dirty="0"/>
              <a:t>取消</a:t>
            </a:r>
            <a:r>
              <a:rPr lang="en-US" altLang="zh-CN" dirty="0" err="1"/>
              <a:t>batchnorm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ResNet</a:t>
            </a:r>
            <a:r>
              <a:rPr lang="en-US" altLang="zh-CN" dirty="0"/>
              <a:t>-RS</a:t>
            </a:r>
            <a:r>
              <a:rPr lang="zh-CN" altLang="en-US" dirty="0"/>
              <a:t>优化缩放超参数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LambdaNetworks</a:t>
            </a:r>
            <a:r>
              <a:rPr lang="zh-CN" altLang="en-US" dirty="0"/>
              <a:t>和</a:t>
            </a:r>
            <a:r>
              <a:rPr lang="en-US" altLang="zh-CN" dirty="0" err="1"/>
              <a:t>BotNet</a:t>
            </a:r>
            <a:r>
              <a:rPr lang="zh-CN" altLang="en-US" dirty="0"/>
              <a:t>使用注意力机制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ViT</a:t>
            </a:r>
            <a:r>
              <a:rPr lang="zh-CN" altLang="en-US" dirty="0"/>
              <a:t>使用</a:t>
            </a:r>
            <a:r>
              <a:rPr lang="en-US" altLang="zh-CN" dirty="0"/>
              <a:t>transformer</a:t>
            </a:r>
            <a:r>
              <a:rPr lang="zh-CN" altLang="en-US" dirty="0"/>
              <a:t>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来提高训练效率</a:t>
            </a:r>
            <a:r>
              <a:rPr lang="en-US" altLang="zh-CN" dirty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本文使用</a:t>
            </a:r>
            <a:r>
              <a:rPr lang="en-US" altLang="zh-CN" dirty="0"/>
              <a:t>neural architecture search(NAS)</a:t>
            </a:r>
            <a:r>
              <a:rPr lang="zh-CN" altLang="en-US" dirty="0"/>
              <a:t>和</a:t>
            </a:r>
            <a:r>
              <a:rPr lang="en-US" altLang="zh-CN" dirty="0"/>
              <a:t>scaling</a:t>
            </a:r>
            <a:r>
              <a:rPr lang="zh-CN" altLang="en-US" dirty="0"/>
              <a:t>来提升网络训练效率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L 形 42">
            <a:extLst>
              <a:ext uri="{FF2B5EF4-FFF2-40B4-BE49-F238E27FC236}">
                <a16:creationId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6290511" y="1371916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L 形 43">
            <a:extLst>
              <a:ext uri="{FF2B5EF4-FFF2-40B4-BE49-F238E27FC236}">
                <a16:creationId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591337" y="5631534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对角圆角矩形 4"/>
          <p:cNvSpPr/>
          <p:nvPr/>
        </p:nvSpPr>
        <p:spPr>
          <a:xfrm>
            <a:off x="1632264" y="5835109"/>
            <a:ext cx="3204051" cy="638136"/>
          </a:xfrm>
          <a:prstGeom prst="round2DiagRect">
            <a:avLst/>
          </a:pr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结果对比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77217F-EDE0-4EA3-BCDC-37A7441AD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77" y="1075996"/>
            <a:ext cx="431542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6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9800000">
            <a:off x="-109209" y="200953"/>
            <a:ext cx="12410420" cy="9303477"/>
          </a:xfrm>
          <a:custGeom>
            <a:avLst/>
            <a:gdLst>
              <a:gd name="connsiteX0" fmla="*/ 3615696 w 12410420"/>
              <a:gd name="connsiteY0" fmla="*/ 250216 h 9303477"/>
              <a:gd name="connsiteX1" fmla="*/ 3615696 w 12410420"/>
              <a:gd name="connsiteY1" fmla="*/ 4029067 h 9303477"/>
              <a:gd name="connsiteX2" fmla="*/ 3246989 w 12410420"/>
              <a:gd name="connsiteY2" fmla="*/ 3891964 h 9303477"/>
              <a:gd name="connsiteX3" fmla="*/ 88895 w 12410420"/>
              <a:gd name="connsiteY3" fmla="*/ 3209860 h 9303477"/>
              <a:gd name="connsiteX4" fmla="*/ 0 w 12410420"/>
              <a:gd name="connsiteY4" fmla="*/ 3207477 h 9303477"/>
              <a:gd name="connsiteX5" fmla="*/ 1851838 w 12410420"/>
              <a:gd name="connsiteY5" fmla="*/ 0 h 9303477"/>
              <a:gd name="connsiteX6" fmla="*/ 2095428 w 12410420"/>
              <a:gd name="connsiteY6" fmla="*/ 13138 h 9303477"/>
              <a:gd name="connsiteX7" fmla="*/ 3406598 w 12410420"/>
              <a:gd name="connsiteY7" fmla="*/ 202852 h 9303477"/>
              <a:gd name="connsiteX8" fmla="*/ 11311031 w 12410420"/>
              <a:gd name="connsiteY8" fmla="*/ 4692734 h 9303477"/>
              <a:gd name="connsiteX9" fmla="*/ 11457364 w 12410420"/>
              <a:gd name="connsiteY9" fmla="*/ 4850964 h 9303477"/>
              <a:gd name="connsiteX10" fmla="*/ 12277246 w 12410420"/>
              <a:gd name="connsiteY10" fmla="*/ 5891614 h 9303477"/>
              <a:gd name="connsiteX11" fmla="*/ 12410420 w 12410420"/>
              <a:gd name="connsiteY11" fmla="*/ 6096000 h 9303477"/>
              <a:gd name="connsiteX12" fmla="*/ 10558581 w 12410420"/>
              <a:gd name="connsiteY12" fmla="*/ 9303477 h 9303477"/>
              <a:gd name="connsiteX13" fmla="*/ 10512071 w 12410420"/>
              <a:gd name="connsiteY13" fmla="*/ 9227684 h 9303477"/>
              <a:gd name="connsiteX14" fmla="*/ 8342304 w 12410420"/>
              <a:gd name="connsiteY14" fmla="*/ 6833747 h 9303477"/>
              <a:gd name="connsiteX15" fmla="*/ 8038313 w 12410420"/>
              <a:gd name="connsiteY15" fmla="*/ 6582239 h 93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10420" h="9303477">
                <a:moveTo>
                  <a:pt x="3615696" y="250216"/>
                </a:moveTo>
                <a:lnTo>
                  <a:pt x="3615696" y="4029067"/>
                </a:lnTo>
                <a:lnTo>
                  <a:pt x="3246989" y="3891964"/>
                </a:lnTo>
                <a:cubicBezTo>
                  <a:pt x="2121034" y="3490546"/>
                  <a:pt x="1042629" y="3261302"/>
                  <a:pt x="88895" y="3209860"/>
                </a:cubicBezTo>
                <a:lnTo>
                  <a:pt x="0" y="3207477"/>
                </a:lnTo>
                <a:lnTo>
                  <a:pt x="1851838" y="0"/>
                </a:lnTo>
                <a:lnTo>
                  <a:pt x="2095428" y="13138"/>
                </a:lnTo>
                <a:cubicBezTo>
                  <a:pt x="2512158" y="43557"/>
                  <a:pt x="2951273" y="106946"/>
                  <a:pt x="3406598" y="202852"/>
                </a:cubicBezTo>
                <a:close/>
                <a:moveTo>
                  <a:pt x="11311031" y="4692734"/>
                </a:moveTo>
                <a:lnTo>
                  <a:pt x="11457364" y="4850964"/>
                </a:lnTo>
                <a:cubicBezTo>
                  <a:pt x="11768085" y="5197335"/>
                  <a:pt x="12042537" y="5545925"/>
                  <a:pt x="12277246" y="5891614"/>
                </a:cubicBezTo>
                <a:lnTo>
                  <a:pt x="12410420" y="6096000"/>
                </a:lnTo>
                <a:lnTo>
                  <a:pt x="10558581" y="9303477"/>
                </a:lnTo>
                <a:lnTo>
                  <a:pt x="10512071" y="9227684"/>
                </a:lnTo>
                <a:cubicBezTo>
                  <a:pt x="9990653" y="8427446"/>
                  <a:pt x="9252919" y="7608142"/>
                  <a:pt x="8342304" y="6833747"/>
                </a:cubicBezTo>
                <a:lnTo>
                  <a:pt x="8038313" y="6582239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9800000">
            <a:off x="2720170" y="-12381"/>
            <a:ext cx="7695335" cy="6332023"/>
          </a:xfrm>
          <a:custGeom>
            <a:avLst/>
            <a:gdLst>
              <a:gd name="connsiteX0" fmla="*/ 4159848 w 7695335"/>
              <a:gd name="connsiteY0" fmla="*/ 1681623 h 6332023"/>
              <a:gd name="connsiteX1" fmla="*/ 7601881 w 7695335"/>
              <a:gd name="connsiteY1" fmla="*/ 4341467 h 6332023"/>
              <a:gd name="connsiteX2" fmla="*/ 7695335 w 7695335"/>
              <a:gd name="connsiteY2" fmla="*/ 4442518 h 6332023"/>
              <a:gd name="connsiteX3" fmla="*/ 4422617 w 7695335"/>
              <a:gd name="connsiteY3" fmla="*/ 6332023 h 6332023"/>
              <a:gd name="connsiteX4" fmla="*/ 4416726 w 7695335"/>
              <a:gd name="connsiteY4" fmla="*/ 6327149 h 6332023"/>
              <a:gd name="connsiteX5" fmla="*/ 2308527 w 7695335"/>
              <a:gd name="connsiteY5" fmla="*/ 4888207 h 6332023"/>
              <a:gd name="connsiteX6" fmla="*/ 8265 w 7695335"/>
              <a:gd name="connsiteY6" fmla="*/ 3781924 h 6332023"/>
              <a:gd name="connsiteX7" fmla="*/ 0 w 7695335"/>
              <a:gd name="connsiteY7" fmla="*/ 3778851 h 6332023"/>
              <a:gd name="connsiteX8" fmla="*/ 1 w 7695335"/>
              <a:gd name="connsiteY8" fmla="*/ 0 h 6332023"/>
              <a:gd name="connsiteX9" fmla="*/ 135339 w 7695335"/>
              <a:gd name="connsiteY9" fmla="*/ 30657 h 6332023"/>
              <a:gd name="connsiteX10" fmla="*/ 4159848 w 7695335"/>
              <a:gd name="connsiteY10" fmla="*/ 1681623 h 633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5335" h="6332023">
                <a:moveTo>
                  <a:pt x="4159848" y="1681623"/>
                </a:moveTo>
                <a:cubicBezTo>
                  <a:pt x="5526683" y="2470766"/>
                  <a:pt x="6698131" y="3392881"/>
                  <a:pt x="7601881" y="4341467"/>
                </a:cubicBezTo>
                <a:lnTo>
                  <a:pt x="7695335" y="4442518"/>
                </a:lnTo>
                <a:lnTo>
                  <a:pt x="4422617" y="6332023"/>
                </a:lnTo>
                <a:lnTo>
                  <a:pt x="4416726" y="6327149"/>
                </a:lnTo>
                <a:cubicBezTo>
                  <a:pt x="3784395" y="5818066"/>
                  <a:pt x="3077372" y="5332100"/>
                  <a:pt x="2308527" y="4888207"/>
                </a:cubicBezTo>
                <a:cubicBezTo>
                  <a:pt x="1539682" y="4444313"/>
                  <a:pt x="765312" y="4074997"/>
                  <a:pt x="8265" y="3781924"/>
                </a:cubicBezTo>
                <a:lnTo>
                  <a:pt x="0" y="3778851"/>
                </a:lnTo>
                <a:lnTo>
                  <a:pt x="1" y="0"/>
                </a:lnTo>
                <a:lnTo>
                  <a:pt x="135339" y="30657"/>
                </a:lnTo>
                <a:cubicBezTo>
                  <a:pt x="1408715" y="339034"/>
                  <a:pt x="2793013" y="892480"/>
                  <a:pt x="4159848" y="168162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500438" y="3303679"/>
            <a:ext cx="5189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EfficientNet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85009" y="192525"/>
            <a:ext cx="32880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02</a:t>
            </a:r>
            <a:endParaRPr lang="zh-CN" altLang="en-US" sz="199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56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EfficientNet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3D0276-4F4E-4F24-8FE3-41BDEB208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74" y="1287772"/>
            <a:ext cx="7011378" cy="290553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9B342F8E-96C1-435F-A6E7-609E57415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121" y="4709062"/>
            <a:ext cx="2248214" cy="12193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69DA089-1DDC-4785-8A50-20F17196A743}"/>
              </a:ext>
            </a:extLst>
          </p:cNvPr>
          <p:cNvSpPr txBox="1"/>
          <p:nvPr/>
        </p:nvSpPr>
        <p:spPr>
          <a:xfrm>
            <a:off x="5003635" y="4960543"/>
            <a:ext cx="129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固定</a:t>
            </a:r>
            <a:r>
              <a:rPr lang="en-US" altLang="zh-CN" dirty="0"/>
              <a:t>α,β,γ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65F359-3A7F-4300-AC62-61E45EEAF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710" y="763270"/>
            <a:ext cx="232442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8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7">
            <a:extLst>
              <a:ext uri="{FF2B5EF4-FFF2-40B4-BE49-F238E27FC236}">
                <a16:creationId xmlns:a16="http://schemas.microsoft.com/office/drawing/2014/main" id="{F335AA8F-7011-4D0F-BBF8-B4627C5A014B}"/>
              </a:ext>
            </a:extLst>
          </p:cNvPr>
          <p:cNvSpPr>
            <a:spLocks noChangeArrowheads="1"/>
          </p:cNvSpPr>
          <p:nvPr/>
        </p:nvSpPr>
        <p:spPr bwMode="auto">
          <a:xfrm rot="2700000">
            <a:off x="5339844" y="2192107"/>
            <a:ext cx="1419364" cy="1421732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1BDCE4-18F8-474B-95EB-29821D5B3E6C}"/>
              </a:ext>
            </a:extLst>
          </p:cNvPr>
          <p:cNvGrpSpPr/>
          <p:nvPr/>
        </p:nvGrpSpPr>
        <p:grpSpPr>
          <a:xfrm>
            <a:off x="1771777" y="1880509"/>
            <a:ext cx="2249414" cy="4032019"/>
            <a:chOff x="1935100" y="1880509"/>
            <a:chExt cx="2249414" cy="4032019"/>
          </a:xfrm>
        </p:grpSpPr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F335AA8F-7011-4D0F-BBF8-B4627C5A01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350125" y="2192106"/>
              <a:ext cx="1419364" cy="1421732"/>
            </a:xfrm>
            <a:prstGeom prst="rect">
              <a:avLst/>
            </a:prstGeom>
            <a:solidFill>
              <a:srgbClr val="5465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5078B55-183B-4893-B300-34B3F7A276CE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2037344" y="1879325"/>
              <a:ext cx="2044927" cy="2047295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5DBAE65B-8108-4A95-A2B7-8594442D05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8762" y="2516341"/>
              <a:ext cx="862091" cy="851371"/>
            </a:xfrm>
            <a:custGeom>
              <a:avLst/>
              <a:gdLst>
                <a:gd name="T0" fmla="*/ 909 w 1006"/>
                <a:gd name="T1" fmla="*/ 858 h 995"/>
                <a:gd name="T2" fmla="*/ 805 w 1006"/>
                <a:gd name="T3" fmla="*/ 858 h 995"/>
                <a:gd name="T4" fmla="*/ 969 w 1006"/>
                <a:gd name="T5" fmla="*/ 97 h 995"/>
                <a:gd name="T6" fmla="*/ 834 w 1006"/>
                <a:gd name="T7" fmla="*/ 0 h 995"/>
                <a:gd name="T8" fmla="*/ 472 w 1006"/>
                <a:gd name="T9" fmla="*/ 323 h 995"/>
                <a:gd name="T10" fmla="*/ 421 w 1006"/>
                <a:gd name="T11" fmla="*/ 397 h 995"/>
                <a:gd name="T12" fmla="*/ 376 w 1006"/>
                <a:gd name="T13" fmla="*/ 419 h 995"/>
                <a:gd name="T14" fmla="*/ 381 w 1006"/>
                <a:gd name="T15" fmla="*/ 556 h 995"/>
                <a:gd name="T16" fmla="*/ 89 w 1006"/>
                <a:gd name="T17" fmla="*/ 810 h 995"/>
                <a:gd name="T18" fmla="*/ 57 w 1006"/>
                <a:gd name="T19" fmla="*/ 995 h 995"/>
                <a:gd name="T20" fmla="*/ 208 w 1006"/>
                <a:gd name="T21" fmla="*/ 844 h 995"/>
                <a:gd name="T22" fmla="*/ 445 w 1006"/>
                <a:gd name="T23" fmla="*/ 621 h 995"/>
                <a:gd name="T24" fmla="*/ 578 w 1006"/>
                <a:gd name="T25" fmla="*/ 621 h 995"/>
                <a:gd name="T26" fmla="*/ 616 w 1006"/>
                <a:gd name="T27" fmla="*/ 537 h 995"/>
                <a:gd name="T28" fmla="*/ 674 w 1006"/>
                <a:gd name="T29" fmla="*/ 525 h 995"/>
                <a:gd name="T30" fmla="*/ 969 w 1006"/>
                <a:gd name="T31" fmla="*/ 97 h 995"/>
                <a:gd name="T32" fmla="*/ 392 w 1006"/>
                <a:gd name="T33" fmla="*/ 325 h 995"/>
                <a:gd name="T34" fmla="*/ 404 w 1006"/>
                <a:gd name="T35" fmla="*/ 312 h 995"/>
                <a:gd name="T36" fmla="*/ 436 w 1006"/>
                <a:gd name="T37" fmla="*/ 281 h 995"/>
                <a:gd name="T38" fmla="*/ 215 w 1006"/>
                <a:gd name="T39" fmla="*/ 1 h 995"/>
                <a:gd name="T40" fmla="*/ 280 w 1006"/>
                <a:gd name="T41" fmla="*/ 160 h 995"/>
                <a:gd name="T42" fmla="*/ 21 w 1006"/>
                <a:gd name="T43" fmla="*/ 195 h 995"/>
                <a:gd name="T44" fmla="*/ 232 w 1006"/>
                <a:gd name="T45" fmla="*/ 447 h 995"/>
                <a:gd name="T46" fmla="*/ 303 w 1006"/>
                <a:gd name="T47" fmla="*/ 433 h 995"/>
                <a:gd name="T48" fmla="*/ 363 w 1006"/>
                <a:gd name="T49" fmla="*/ 354 h 995"/>
                <a:gd name="T50" fmla="*/ 672 w 1006"/>
                <a:gd name="T51" fmla="*/ 606 h 995"/>
                <a:gd name="T52" fmla="*/ 617 w 1006"/>
                <a:gd name="T53" fmla="*/ 660 h 995"/>
                <a:gd name="T54" fmla="*/ 741 w 1006"/>
                <a:gd name="T55" fmla="*/ 871 h 995"/>
                <a:gd name="T56" fmla="*/ 869 w 1006"/>
                <a:gd name="T57" fmla="*/ 995 h 995"/>
                <a:gd name="T58" fmla="*/ 980 w 1006"/>
                <a:gd name="T59" fmla="*/ 825 h 995"/>
                <a:gd name="T60" fmla="*/ 702 w 1006"/>
                <a:gd name="T61" fmla="*/ 576 h 995"/>
                <a:gd name="T62" fmla="*/ 658 w 1006"/>
                <a:gd name="T63" fmla="*/ 579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06" h="995">
                  <a:moveTo>
                    <a:pt x="857" y="806"/>
                  </a:moveTo>
                  <a:cubicBezTo>
                    <a:pt x="886" y="806"/>
                    <a:pt x="909" y="829"/>
                    <a:pt x="909" y="858"/>
                  </a:cubicBezTo>
                  <a:cubicBezTo>
                    <a:pt x="909" y="887"/>
                    <a:pt x="886" y="910"/>
                    <a:pt x="857" y="910"/>
                  </a:cubicBezTo>
                  <a:cubicBezTo>
                    <a:pt x="828" y="910"/>
                    <a:pt x="805" y="887"/>
                    <a:pt x="805" y="858"/>
                  </a:cubicBezTo>
                  <a:cubicBezTo>
                    <a:pt x="805" y="829"/>
                    <a:pt x="828" y="806"/>
                    <a:pt x="857" y="806"/>
                  </a:cubicBezTo>
                  <a:close/>
                  <a:moveTo>
                    <a:pt x="969" y="97"/>
                  </a:moveTo>
                  <a:lnTo>
                    <a:pt x="900" y="28"/>
                  </a:lnTo>
                  <a:cubicBezTo>
                    <a:pt x="882" y="9"/>
                    <a:pt x="858" y="0"/>
                    <a:pt x="834" y="0"/>
                  </a:cubicBezTo>
                  <a:cubicBezTo>
                    <a:pt x="810" y="0"/>
                    <a:pt x="786" y="9"/>
                    <a:pt x="767" y="28"/>
                  </a:cubicBezTo>
                  <a:lnTo>
                    <a:pt x="472" y="323"/>
                  </a:lnTo>
                  <a:cubicBezTo>
                    <a:pt x="481" y="340"/>
                    <a:pt x="475" y="367"/>
                    <a:pt x="460" y="381"/>
                  </a:cubicBezTo>
                  <a:cubicBezTo>
                    <a:pt x="451" y="391"/>
                    <a:pt x="435" y="397"/>
                    <a:pt x="421" y="397"/>
                  </a:cubicBezTo>
                  <a:cubicBezTo>
                    <a:pt x="414" y="397"/>
                    <a:pt x="408" y="396"/>
                    <a:pt x="402" y="393"/>
                  </a:cubicBezTo>
                  <a:lnTo>
                    <a:pt x="376" y="419"/>
                  </a:lnTo>
                  <a:cubicBezTo>
                    <a:pt x="340" y="455"/>
                    <a:pt x="340" y="515"/>
                    <a:pt x="376" y="552"/>
                  </a:cubicBezTo>
                  <a:lnTo>
                    <a:pt x="381" y="556"/>
                  </a:lnTo>
                  <a:lnTo>
                    <a:pt x="151" y="787"/>
                  </a:lnTo>
                  <a:lnTo>
                    <a:pt x="89" y="810"/>
                  </a:lnTo>
                  <a:lnTo>
                    <a:pt x="0" y="938"/>
                  </a:lnTo>
                  <a:lnTo>
                    <a:pt x="57" y="995"/>
                  </a:lnTo>
                  <a:lnTo>
                    <a:pt x="185" y="906"/>
                  </a:lnTo>
                  <a:lnTo>
                    <a:pt x="208" y="844"/>
                  </a:lnTo>
                  <a:lnTo>
                    <a:pt x="439" y="614"/>
                  </a:lnTo>
                  <a:lnTo>
                    <a:pt x="445" y="621"/>
                  </a:lnTo>
                  <a:cubicBezTo>
                    <a:pt x="464" y="639"/>
                    <a:pt x="488" y="648"/>
                    <a:pt x="512" y="648"/>
                  </a:cubicBezTo>
                  <a:cubicBezTo>
                    <a:pt x="536" y="648"/>
                    <a:pt x="560" y="639"/>
                    <a:pt x="578" y="621"/>
                  </a:cubicBezTo>
                  <a:lnTo>
                    <a:pt x="604" y="595"/>
                  </a:lnTo>
                  <a:cubicBezTo>
                    <a:pt x="596" y="577"/>
                    <a:pt x="602" y="551"/>
                    <a:pt x="616" y="537"/>
                  </a:cubicBezTo>
                  <a:cubicBezTo>
                    <a:pt x="626" y="527"/>
                    <a:pt x="642" y="521"/>
                    <a:pt x="656" y="521"/>
                  </a:cubicBezTo>
                  <a:cubicBezTo>
                    <a:pt x="662" y="521"/>
                    <a:pt x="669" y="522"/>
                    <a:pt x="674" y="525"/>
                  </a:cubicBezTo>
                  <a:lnTo>
                    <a:pt x="969" y="230"/>
                  </a:lnTo>
                  <a:cubicBezTo>
                    <a:pt x="1006" y="193"/>
                    <a:pt x="1006" y="133"/>
                    <a:pt x="969" y="97"/>
                  </a:cubicBezTo>
                  <a:close/>
                  <a:moveTo>
                    <a:pt x="363" y="354"/>
                  </a:moveTo>
                  <a:lnTo>
                    <a:pt x="392" y="325"/>
                  </a:lnTo>
                  <a:lnTo>
                    <a:pt x="418" y="338"/>
                  </a:lnTo>
                  <a:lnTo>
                    <a:pt x="404" y="312"/>
                  </a:lnTo>
                  <a:lnTo>
                    <a:pt x="433" y="284"/>
                  </a:lnTo>
                  <a:lnTo>
                    <a:pt x="436" y="281"/>
                  </a:lnTo>
                  <a:cubicBezTo>
                    <a:pt x="442" y="264"/>
                    <a:pt x="446" y="248"/>
                    <a:pt x="446" y="233"/>
                  </a:cubicBezTo>
                  <a:cubicBezTo>
                    <a:pt x="446" y="115"/>
                    <a:pt x="333" y="0"/>
                    <a:pt x="215" y="1"/>
                  </a:cubicBezTo>
                  <a:cubicBezTo>
                    <a:pt x="214" y="1"/>
                    <a:pt x="201" y="15"/>
                    <a:pt x="193" y="22"/>
                  </a:cubicBezTo>
                  <a:cubicBezTo>
                    <a:pt x="288" y="117"/>
                    <a:pt x="280" y="102"/>
                    <a:pt x="280" y="160"/>
                  </a:cubicBezTo>
                  <a:cubicBezTo>
                    <a:pt x="280" y="207"/>
                    <a:pt x="205" y="282"/>
                    <a:pt x="159" y="282"/>
                  </a:cubicBezTo>
                  <a:cubicBezTo>
                    <a:pt x="99" y="282"/>
                    <a:pt x="118" y="291"/>
                    <a:pt x="21" y="195"/>
                  </a:cubicBezTo>
                  <a:cubicBezTo>
                    <a:pt x="14" y="202"/>
                    <a:pt x="0" y="215"/>
                    <a:pt x="0" y="216"/>
                  </a:cubicBezTo>
                  <a:cubicBezTo>
                    <a:pt x="2" y="334"/>
                    <a:pt x="113" y="447"/>
                    <a:pt x="232" y="447"/>
                  </a:cubicBezTo>
                  <a:cubicBezTo>
                    <a:pt x="253" y="447"/>
                    <a:pt x="276" y="440"/>
                    <a:pt x="299" y="429"/>
                  </a:cubicBezTo>
                  <a:lnTo>
                    <a:pt x="303" y="433"/>
                  </a:lnTo>
                  <a:cubicBezTo>
                    <a:pt x="310" y="414"/>
                    <a:pt x="322" y="395"/>
                    <a:pt x="337" y="380"/>
                  </a:cubicBezTo>
                  <a:lnTo>
                    <a:pt x="363" y="354"/>
                  </a:lnTo>
                  <a:close/>
                  <a:moveTo>
                    <a:pt x="658" y="579"/>
                  </a:moveTo>
                  <a:lnTo>
                    <a:pt x="672" y="606"/>
                  </a:lnTo>
                  <a:lnTo>
                    <a:pt x="644" y="634"/>
                  </a:lnTo>
                  <a:lnTo>
                    <a:pt x="617" y="660"/>
                  </a:lnTo>
                  <a:cubicBezTo>
                    <a:pt x="602" y="675"/>
                    <a:pt x="584" y="687"/>
                    <a:pt x="564" y="694"/>
                  </a:cubicBezTo>
                  <a:lnTo>
                    <a:pt x="741" y="871"/>
                  </a:lnTo>
                  <a:lnTo>
                    <a:pt x="824" y="983"/>
                  </a:lnTo>
                  <a:lnTo>
                    <a:pt x="869" y="995"/>
                  </a:lnTo>
                  <a:lnTo>
                    <a:pt x="992" y="871"/>
                  </a:lnTo>
                  <a:lnTo>
                    <a:pt x="980" y="825"/>
                  </a:lnTo>
                  <a:lnTo>
                    <a:pt x="869" y="743"/>
                  </a:lnTo>
                  <a:lnTo>
                    <a:pt x="702" y="576"/>
                  </a:lnTo>
                  <a:lnTo>
                    <a:pt x="685" y="592"/>
                  </a:lnTo>
                  <a:lnTo>
                    <a:pt x="658" y="5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TextBox 45">
              <a:extLst>
                <a:ext uri="{FF2B5EF4-FFF2-40B4-BE49-F238E27FC236}">
                  <a16:creationId xmlns:a16="http://schemas.microsoft.com/office/drawing/2014/main" id="{63E7195C-2DD8-4FE7-B6D7-347D868670F9}"/>
                </a:ext>
              </a:extLst>
            </p:cNvPr>
            <p:cNvSpPr txBox="1"/>
            <p:nvPr/>
          </p:nvSpPr>
          <p:spPr>
            <a:xfrm>
              <a:off x="2069207" y="4643755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 b="1" kern="900" dirty="0">
                  <a:cs typeface="+mn-ea"/>
                  <a:sym typeface="+mn-lt"/>
                </a:rPr>
                <a:t>大图</a:t>
              </a:r>
            </a:p>
          </p:txBody>
        </p:sp>
        <p:sp>
          <p:nvSpPr>
            <p:cNvPr id="22" name="TextBox 46">
              <a:extLst>
                <a:ext uri="{FF2B5EF4-FFF2-40B4-BE49-F238E27FC236}">
                  <a16:creationId xmlns:a16="http://schemas.microsoft.com/office/drawing/2014/main" id="{A0E8BC90-1809-4841-A166-2C1FE7CE356D}"/>
                </a:ext>
              </a:extLst>
            </p:cNvPr>
            <p:cNvSpPr txBox="1"/>
            <p:nvPr/>
          </p:nvSpPr>
          <p:spPr>
            <a:xfrm>
              <a:off x="1935100" y="5111060"/>
              <a:ext cx="2249414" cy="801468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训练大尺寸图片效率低</a:t>
              </a:r>
            </a:p>
          </p:txBody>
        </p:sp>
      </p:grpSp>
      <p:sp>
        <p:nvSpPr>
          <p:cNvPr id="17" name="Freeform 9">
            <a:extLst>
              <a:ext uri="{FF2B5EF4-FFF2-40B4-BE49-F238E27FC236}">
                <a16:creationId xmlns:a16="http://schemas.microsoft.com/office/drawing/2014/main" id="{2E7D6C55-4FE8-42DC-A6B3-4DA0BE0018EC}"/>
              </a:ext>
            </a:extLst>
          </p:cNvPr>
          <p:cNvSpPr>
            <a:spLocks noEditPoints="1"/>
          </p:cNvSpPr>
          <p:nvPr/>
        </p:nvSpPr>
        <p:spPr bwMode="auto">
          <a:xfrm rot="2700000">
            <a:off x="5027238" y="1879325"/>
            <a:ext cx="2044927" cy="2047295"/>
          </a:xfrm>
          <a:prstGeom prst="rect">
            <a:avLst/>
          </a:prstGeom>
          <a:noFill/>
          <a:ln w="28575">
            <a:solidFill>
              <a:srgbClr val="5465FF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TextBox 45">
            <a:extLst>
              <a:ext uri="{FF2B5EF4-FFF2-40B4-BE49-F238E27FC236}">
                <a16:creationId xmlns:a16="http://schemas.microsoft.com/office/drawing/2014/main" id="{06562521-8773-4C77-8ADD-114E5D518E33}"/>
              </a:ext>
            </a:extLst>
          </p:cNvPr>
          <p:cNvSpPr txBox="1"/>
          <p:nvPr/>
        </p:nvSpPr>
        <p:spPr>
          <a:xfrm>
            <a:off x="5059101" y="4643755"/>
            <a:ext cx="1981200" cy="421005"/>
          </a:xfrm>
          <a:prstGeom prst="rect">
            <a:avLst/>
          </a:prstGeom>
        </p:spPr>
        <p:txBody>
          <a:bodyPr vert="horz" wrap="none" lIns="0" tIns="0" rIns="0" bIns="0" anchor="b" anchorCtr="1">
            <a:normAutofit/>
          </a:bodyPr>
          <a:lstStyle/>
          <a:p>
            <a:pPr algn="ctr"/>
            <a:r>
              <a:rPr lang="zh-CN" altLang="en-US" sz="2000" b="1" kern="900" dirty="0">
                <a:cs typeface="+mn-ea"/>
                <a:sym typeface="+mn-lt"/>
              </a:rPr>
              <a:t>低层</a:t>
            </a:r>
            <a:r>
              <a:rPr lang="en-US" altLang="zh-CN" sz="2000" b="1" kern="900" dirty="0">
                <a:cs typeface="+mn-ea"/>
                <a:sym typeface="+mn-lt"/>
              </a:rPr>
              <a:t>conv</a:t>
            </a:r>
            <a:endParaRPr lang="zh-CN" altLang="en-US" sz="2000" b="1" kern="900" dirty="0">
              <a:cs typeface="+mn-ea"/>
              <a:sym typeface="+mn-lt"/>
            </a:endParaRPr>
          </a:p>
        </p:txBody>
      </p:sp>
      <p:sp>
        <p:nvSpPr>
          <p:cNvPr id="25" name="TextBox 46">
            <a:extLst>
              <a:ext uri="{FF2B5EF4-FFF2-40B4-BE49-F238E27FC236}">
                <a16:creationId xmlns:a16="http://schemas.microsoft.com/office/drawing/2014/main" id="{7908B4B2-007D-4FF2-9B4C-130EE9C31B93}"/>
              </a:ext>
            </a:extLst>
          </p:cNvPr>
          <p:cNvSpPr txBox="1"/>
          <p:nvPr/>
        </p:nvSpPr>
        <p:spPr>
          <a:xfrm>
            <a:off x="4924994" y="5111060"/>
            <a:ext cx="2249414" cy="801468"/>
          </a:xfrm>
          <a:prstGeom prst="rect">
            <a:avLst/>
          </a:prstGeom>
        </p:spPr>
        <p:txBody>
          <a:bodyPr vert="horz" wrap="square" lIns="0" tIns="0" rIns="0" bIns="0" anchor="t" anchorCtr="1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DCNN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的底层的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conv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很难收敛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A380DD7-DF89-4288-953B-E84E07D10BCE}"/>
              </a:ext>
            </a:extLst>
          </p:cNvPr>
          <p:cNvGrpSpPr/>
          <p:nvPr/>
        </p:nvGrpSpPr>
        <p:grpSpPr>
          <a:xfrm>
            <a:off x="8078211" y="1880509"/>
            <a:ext cx="2249414" cy="4032168"/>
            <a:chOff x="8241534" y="1880509"/>
            <a:chExt cx="2249414" cy="4032168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1580F0C0-B615-463C-8E28-E805024379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8653471" y="2192106"/>
              <a:ext cx="1419364" cy="1421732"/>
            </a:xfrm>
            <a:prstGeom prst="rect">
              <a:avLst/>
            </a:prstGeom>
            <a:solidFill>
              <a:srgbClr val="5465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18B7794-030E-457B-9A60-F5571F9BAEEA}"/>
                </a:ext>
              </a:extLst>
            </p:cNvPr>
            <p:cNvGrpSpPr/>
            <p:nvPr/>
          </p:nvGrpSpPr>
          <p:grpSpPr>
            <a:xfrm>
              <a:off x="8888052" y="2481756"/>
              <a:ext cx="950202" cy="881859"/>
              <a:chOff x="8888105" y="2481756"/>
              <a:chExt cx="950202" cy="881859"/>
            </a:xfrm>
          </p:grpSpPr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CC362DFE-5F7E-4438-A903-EA311802CF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11127" y="2481756"/>
                <a:ext cx="452453" cy="300646"/>
              </a:xfrm>
              <a:custGeom>
                <a:avLst/>
                <a:gdLst>
                  <a:gd name="T0" fmla="*/ 133 w 372"/>
                  <a:gd name="T1" fmla="*/ 185 h 247"/>
                  <a:gd name="T2" fmla="*/ 118 w 372"/>
                  <a:gd name="T3" fmla="*/ 152 h 247"/>
                  <a:gd name="T4" fmla="*/ 136 w 372"/>
                  <a:gd name="T5" fmla="*/ 115 h 247"/>
                  <a:gd name="T6" fmla="*/ 180 w 372"/>
                  <a:gd name="T7" fmla="*/ 100 h 247"/>
                  <a:gd name="T8" fmla="*/ 180 w 372"/>
                  <a:gd name="T9" fmla="*/ 84 h 247"/>
                  <a:gd name="T10" fmla="*/ 205 w 372"/>
                  <a:gd name="T11" fmla="*/ 84 h 247"/>
                  <a:gd name="T12" fmla="*/ 205 w 372"/>
                  <a:gd name="T13" fmla="*/ 99 h 247"/>
                  <a:gd name="T14" fmla="*/ 246 w 372"/>
                  <a:gd name="T15" fmla="*/ 114 h 247"/>
                  <a:gd name="T16" fmla="*/ 263 w 372"/>
                  <a:gd name="T17" fmla="*/ 152 h 247"/>
                  <a:gd name="T18" fmla="*/ 221 w 372"/>
                  <a:gd name="T19" fmla="*/ 152 h 247"/>
                  <a:gd name="T20" fmla="*/ 215 w 372"/>
                  <a:gd name="T21" fmla="*/ 136 h 247"/>
                  <a:gd name="T22" fmla="*/ 167 w 372"/>
                  <a:gd name="T23" fmla="*/ 134 h 247"/>
                  <a:gd name="T24" fmla="*/ 167 w 372"/>
                  <a:gd name="T25" fmla="*/ 156 h 247"/>
                  <a:gd name="T26" fmla="*/ 217 w 372"/>
                  <a:gd name="T27" fmla="*/ 171 h 247"/>
                  <a:gd name="T28" fmla="*/ 251 w 372"/>
                  <a:gd name="T29" fmla="*/ 188 h 247"/>
                  <a:gd name="T30" fmla="*/ 266 w 372"/>
                  <a:gd name="T31" fmla="*/ 223 h 247"/>
                  <a:gd name="T32" fmla="*/ 265 w 372"/>
                  <a:gd name="T33" fmla="*/ 234 h 247"/>
                  <a:gd name="T34" fmla="*/ 259 w 372"/>
                  <a:gd name="T35" fmla="*/ 246 h 247"/>
                  <a:gd name="T36" fmla="*/ 222 w 372"/>
                  <a:gd name="T37" fmla="*/ 230 h 247"/>
                  <a:gd name="T38" fmla="*/ 217 w 372"/>
                  <a:gd name="T39" fmla="*/ 217 h 247"/>
                  <a:gd name="T40" fmla="*/ 133 w 372"/>
                  <a:gd name="T41" fmla="*/ 185 h 247"/>
                  <a:gd name="T42" fmla="*/ 191 w 372"/>
                  <a:gd name="T43" fmla="*/ 39 h 247"/>
                  <a:gd name="T44" fmla="*/ 83 w 372"/>
                  <a:gd name="T45" fmla="*/ 83 h 247"/>
                  <a:gd name="T46" fmla="*/ 39 w 372"/>
                  <a:gd name="T47" fmla="*/ 191 h 247"/>
                  <a:gd name="T48" fmla="*/ 44 w 372"/>
                  <a:gd name="T49" fmla="*/ 231 h 247"/>
                  <a:gd name="T50" fmla="*/ 9 w 372"/>
                  <a:gd name="T51" fmla="*/ 247 h 247"/>
                  <a:gd name="T52" fmla="*/ 0 w 372"/>
                  <a:gd name="T53" fmla="*/ 191 h 247"/>
                  <a:gd name="T54" fmla="*/ 56 w 372"/>
                  <a:gd name="T55" fmla="*/ 56 h 247"/>
                  <a:gd name="T56" fmla="*/ 191 w 372"/>
                  <a:gd name="T57" fmla="*/ 0 h 247"/>
                  <a:gd name="T58" fmla="*/ 326 w 372"/>
                  <a:gd name="T59" fmla="*/ 56 h 247"/>
                  <a:gd name="T60" fmla="*/ 372 w 372"/>
                  <a:gd name="T61" fmla="*/ 132 h 247"/>
                  <a:gd name="T62" fmla="*/ 339 w 372"/>
                  <a:gd name="T63" fmla="*/ 152 h 247"/>
                  <a:gd name="T64" fmla="*/ 299 w 372"/>
                  <a:gd name="T65" fmla="*/ 83 h 247"/>
                  <a:gd name="T66" fmla="*/ 191 w 372"/>
                  <a:gd name="T67" fmla="*/ 39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2" h="247">
                    <a:moveTo>
                      <a:pt x="133" y="185"/>
                    </a:moveTo>
                    <a:cubicBezTo>
                      <a:pt x="123" y="177"/>
                      <a:pt x="118" y="166"/>
                      <a:pt x="118" y="152"/>
                    </a:cubicBezTo>
                    <a:cubicBezTo>
                      <a:pt x="118" y="136"/>
                      <a:pt x="124" y="124"/>
                      <a:pt x="136" y="115"/>
                    </a:cubicBezTo>
                    <a:cubicBezTo>
                      <a:pt x="147" y="105"/>
                      <a:pt x="160" y="100"/>
                      <a:pt x="180" y="100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205" y="84"/>
                      <a:pt x="205" y="84"/>
                      <a:pt x="205" y="84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24" y="100"/>
                      <a:pt x="235" y="104"/>
                      <a:pt x="246" y="114"/>
                    </a:cubicBezTo>
                    <a:cubicBezTo>
                      <a:pt x="257" y="123"/>
                      <a:pt x="262" y="136"/>
                      <a:pt x="263" y="152"/>
                    </a:cubicBezTo>
                    <a:cubicBezTo>
                      <a:pt x="221" y="152"/>
                      <a:pt x="221" y="152"/>
                      <a:pt x="221" y="152"/>
                    </a:cubicBezTo>
                    <a:cubicBezTo>
                      <a:pt x="220" y="145"/>
                      <a:pt x="218" y="140"/>
                      <a:pt x="215" y="136"/>
                    </a:cubicBezTo>
                    <a:cubicBezTo>
                      <a:pt x="208" y="128"/>
                      <a:pt x="176" y="128"/>
                      <a:pt x="167" y="134"/>
                    </a:cubicBezTo>
                    <a:cubicBezTo>
                      <a:pt x="161" y="139"/>
                      <a:pt x="160" y="151"/>
                      <a:pt x="167" y="156"/>
                    </a:cubicBezTo>
                    <a:cubicBezTo>
                      <a:pt x="175" y="162"/>
                      <a:pt x="205" y="167"/>
                      <a:pt x="217" y="171"/>
                    </a:cubicBezTo>
                    <a:cubicBezTo>
                      <a:pt x="232" y="176"/>
                      <a:pt x="244" y="181"/>
                      <a:pt x="251" y="188"/>
                    </a:cubicBezTo>
                    <a:cubicBezTo>
                      <a:pt x="261" y="197"/>
                      <a:pt x="266" y="208"/>
                      <a:pt x="266" y="223"/>
                    </a:cubicBezTo>
                    <a:cubicBezTo>
                      <a:pt x="266" y="227"/>
                      <a:pt x="266" y="231"/>
                      <a:pt x="265" y="234"/>
                    </a:cubicBezTo>
                    <a:cubicBezTo>
                      <a:pt x="263" y="238"/>
                      <a:pt x="261" y="242"/>
                      <a:pt x="259" y="246"/>
                    </a:cubicBezTo>
                    <a:cubicBezTo>
                      <a:pt x="247" y="240"/>
                      <a:pt x="235" y="235"/>
                      <a:pt x="222" y="230"/>
                    </a:cubicBezTo>
                    <a:cubicBezTo>
                      <a:pt x="223" y="225"/>
                      <a:pt x="221" y="220"/>
                      <a:pt x="217" y="217"/>
                    </a:cubicBezTo>
                    <a:cubicBezTo>
                      <a:pt x="200" y="204"/>
                      <a:pt x="158" y="207"/>
                      <a:pt x="133" y="185"/>
                    </a:cubicBezTo>
                    <a:close/>
                    <a:moveTo>
                      <a:pt x="191" y="39"/>
                    </a:moveTo>
                    <a:cubicBezTo>
                      <a:pt x="149" y="39"/>
                      <a:pt x="111" y="56"/>
                      <a:pt x="83" y="83"/>
                    </a:cubicBezTo>
                    <a:cubicBezTo>
                      <a:pt x="56" y="111"/>
                      <a:pt x="39" y="149"/>
                      <a:pt x="39" y="191"/>
                    </a:cubicBezTo>
                    <a:cubicBezTo>
                      <a:pt x="39" y="205"/>
                      <a:pt x="40" y="219"/>
                      <a:pt x="44" y="231"/>
                    </a:cubicBezTo>
                    <a:cubicBezTo>
                      <a:pt x="32" y="236"/>
                      <a:pt x="20" y="241"/>
                      <a:pt x="9" y="247"/>
                    </a:cubicBezTo>
                    <a:cubicBezTo>
                      <a:pt x="3" y="229"/>
                      <a:pt x="0" y="210"/>
                      <a:pt x="0" y="191"/>
                    </a:cubicBezTo>
                    <a:cubicBezTo>
                      <a:pt x="0" y="138"/>
                      <a:pt x="22" y="91"/>
                      <a:pt x="56" y="56"/>
                    </a:cubicBezTo>
                    <a:cubicBezTo>
                      <a:pt x="91" y="22"/>
                      <a:pt x="138" y="0"/>
                      <a:pt x="191" y="0"/>
                    </a:cubicBezTo>
                    <a:cubicBezTo>
                      <a:pt x="244" y="0"/>
                      <a:pt x="291" y="22"/>
                      <a:pt x="326" y="56"/>
                    </a:cubicBezTo>
                    <a:cubicBezTo>
                      <a:pt x="347" y="77"/>
                      <a:pt x="363" y="103"/>
                      <a:pt x="372" y="132"/>
                    </a:cubicBezTo>
                    <a:cubicBezTo>
                      <a:pt x="361" y="138"/>
                      <a:pt x="349" y="145"/>
                      <a:pt x="339" y="152"/>
                    </a:cubicBezTo>
                    <a:cubicBezTo>
                      <a:pt x="332" y="126"/>
                      <a:pt x="318" y="102"/>
                      <a:pt x="299" y="83"/>
                    </a:cubicBezTo>
                    <a:cubicBezTo>
                      <a:pt x="271" y="56"/>
                      <a:pt x="233" y="39"/>
                      <a:pt x="191" y="3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Freeform 37">
                <a:extLst>
                  <a:ext uri="{FF2B5EF4-FFF2-40B4-BE49-F238E27FC236}">
                    <a16:creationId xmlns:a16="http://schemas.microsoft.com/office/drawing/2014/main" id="{23464FB3-1FE4-418A-A1F7-FB656A1FD4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66294" y="2660393"/>
                <a:ext cx="472013" cy="494214"/>
              </a:xfrm>
              <a:custGeom>
                <a:avLst/>
                <a:gdLst>
                  <a:gd name="T0" fmla="*/ 41 w 388"/>
                  <a:gd name="T1" fmla="*/ 59 h 406"/>
                  <a:gd name="T2" fmla="*/ 185 w 388"/>
                  <a:gd name="T3" fmla="*/ 0 h 406"/>
                  <a:gd name="T4" fmla="*/ 329 w 388"/>
                  <a:gd name="T5" fmla="*/ 59 h 406"/>
                  <a:gd name="T6" fmla="*/ 388 w 388"/>
                  <a:gd name="T7" fmla="*/ 203 h 406"/>
                  <a:gd name="T8" fmla="*/ 329 w 388"/>
                  <a:gd name="T9" fmla="*/ 347 h 406"/>
                  <a:gd name="T10" fmla="*/ 185 w 388"/>
                  <a:gd name="T11" fmla="*/ 406 h 406"/>
                  <a:gd name="T12" fmla="*/ 111 w 388"/>
                  <a:gd name="T13" fmla="*/ 393 h 406"/>
                  <a:gd name="T14" fmla="*/ 116 w 388"/>
                  <a:gd name="T15" fmla="*/ 342 h 406"/>
                  <a:gd name="T16" fmla="*/ 36 w 388"/>
                  <a:gd name="T17" fmla="*/ 149 h 406"/>
                  <a:gd name="T18" fmla="*/ 0 w 388"/>
                  <a:gd name="T19" fmla="*/ 119 h 406"/>
                  <a:gd name="T20" fmla="*/ 41 w 388"/>
                  <a:gd name="T21" fmla="*/ 59 h 406"/>
                  <a:gd name="T22" fmla="*/ 123 w 388"/>
                  <a:gd name="T23" fmla="*/ 197 h 406"/>
                  <a:gd name="T24" fmla="*/ 107 w 388"/>
                  <a:gd name="T25" fmla="*/ 161 h 406"/>
                  <a:gd name="T26" fmla="*/ 126 w 388"/>
                  <a:gd name="T27" fmla="*/ 121 h 406"/>
                  <a:gd name="T28" fmla="*/ 173 w 388"/>
                  <a:gd name="T29" fmla="*/ 105 h 406"/>
                  <a:gd name="T30" fmla="*/ 173 w 388"/>
                  <a:gd name="T31" fmla="*/ 88 h 406"/>
                  <a:gd name="T32" fmla="*/ 200 w 388"/>
                  <a:gd name="T33" fmla="*/ 88 h 406"/>
                  <a:gd name="T34" fmla="*/ 200 w 388"/>
                  <a:gd name="T35" fmla="*/ 104 h 406"/>
                  <a:gd name="T36" fmla="*/ 244 w 388"/>
                  <a:gd name="T37" fmla="*/ 120 h 406"/>
                  <a:gd name="T38" fmla="*/ 262 w 388"/>
                  <a:gd name="T39" fmla="*/ 161 h 406"/>
                  <a:gd name="T40" fmla="*/ 217 w 388"/>
                  <a:gd name="T41" fmla="*/ 161 h 406"/>
                  <a:gd name="T42" fmla="*/ 211 w 388"/>
                  <a:gd name="T43" fmla="*/ 144 h 406"/>
                  <a:gd name="T44" fmla="*/ 160 w 388"/>
                  <a:gd name="T45" fmla="*/ 142 h 406"/>
                  <a:gd name="T46" fmla="*/ 159 w 388"/>
                  <a:gd name="T47" fmla="*/ 165 h 406"/>
                  <a:gd name="T48" fmla="*/ 213 w 388"/>
                  <a:gd name="T49" fmla="*/ 181 h 406"/>
                  <a:gd name="T50" fmla="*/ 250 w 388"/>
                  <a:gd name="T51" fmla="*/ 200 h 406"/>
                  <a:gd name="T52" fmla="*/ 265 w 388"/>
                  <a:gd name="T53" fmla="*/ 237 h 406"/>
                  <a:gd name="T54" fmla="*/ 248 w 388"/>
                  <a:gd name="T55" fmla="*/ 279 h 406"/>
                  <a:gd name="T56" fmla="*/ 198 w 388"/>
                  <a:gd name="T57" fmla="*/ 296 h 406"/>
                  <a:gd name="T58" fmla="*/ 198 w 388"/>
                  <a:gd name="T59" fmla="*/ 318 h 406"/>
                  <a:gd name="T60" fmla="*/ 172 w 388"/>
                  <a:gd name="T61" fmla="*/ 318 h 406"/>
                  <a:gd name="T62" fmla="*/ 172 w 388"/>
                  <a:gd name="T63" fmla="*/ 296 h 406"/>
                  <a:gd name="T64" fmla="*/ 123 w 388"/>
                  <a:gd name="T65" fmla="*/ 279 h 406"/>
                  <a:gd name="T66" fmla="*/ 105 w 388"/>
                  <a:gd name="T67" fmla="*/ 233 h 406"/>
                  <a:gd name="T68" fmla="*/ 152 w 388"/>
                  <a:gd name="T69" fmla="*/ 233 h 406"/>
                  <a:gd name="T70" fmla="*/ 158 w 388"/>
                  <a:gd name="T71" fmla="*/ 254 h 406"/>
                  <a:gd name="T72" fmla="*/ 212 w 388"/>
                  <a:gd name="T73" fmla="*/ 256 h 406"/>
                  <a:gd name="T74" fmla="*/ 213 w 388"/>
                  <a:gd name="T75" fmla="*/ 231 h 406"/>
                  <a:gd name="T76" fmla="*/ 123 w 388"/>
                  <a:gd name="T77" fmla="*/ 197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8" h="406">
                    <a:moveTo>
                      <a:pt x="41" y="59"/>
                    </a:moveTo>
                    <a:cubicBezTo>
                      <a:pt x="78" y="22"/>
                      <a:pt x="129" y="0"/>
                      <a:pt x="185" y="0"/>
                    </a:cubicBezTo>
                    <a:cubicBezTo>
                      <a:pt x="241" y="0"/>
                      <a:pt x="292" y="22"/>
                      <a:pt x="329" y="59"/>
                    </a:cubicBezTo>
                    <a:cubicBezTo>
                      <a:pt x="366" y="96"/>
                      <a:pt x="388" y="147"/>
                      <a:pt x="388" y="203"/>
                    </a:cubicBezTo>
                    <a:cubicBezTo>
                      <a:pt x="388" y="259"/>
                      <a:pt x="366" y="310"/>
                      <a:pt x="329" y="347"/>
                    </a:cubicBezTo>
                    <a:cubicBezTo>
                      <a:pt x="292" y="384"/>
                      <a:pt x="241" y="406"/>
                      <a:pt x="185" y="406"/>
                    </a:cubicBezTo>
                    <a:cubicBezTo>
                      <a:pt x="159" y="406"/>
                      <a:pt x="134" y="401"/>
                      <a:pt x="111" y="393"/>
                    </a:cubicBezTo>
                    <a:cubicBezTo>
                      <a:pt x="114" y="376"/>
                      <a:pt x="116" y="359"/>
                      <a:pt x="116" y="342"/>
                    </a:cubicBezTo>
                    <a:cubicBezTo>
                      <a:pt x="116" y="270"/>
                      <a:pt x="87" y="200"/>
                      <a:pt x="36" y="149"/>
                    </a:cubicBezTo>
                    <a:cubicBezTo>
                      <a:pt x="25" y="138"/>
                      <a:pt x="13" y="128"/>
                      <a:pt x="0" y="119"/>
                    </a:cubicBezTo>
                    <a:cubicBezTo>
                      <a:pt x="10" y="96"/>
                      <a:pt x="24" y="76"/>
                      <a:pt x="41" y="59"/>
                    </a:cubicBezTo>
                    <a:close/>
                    <a:moveTo>
                      <a:pt x="123" y="197"/>
                    </a:moveTo>
                    <a:cubicBezTo>
                      <a:pt x="112" y="188"/>
                      <a:pt x="107" y="176"/>
                      <a:pt x="107" y="161"/>
                    </a:cubicBezTo>
                    <a:cubicBezTo>
                      <a:pt x="107" y="144"/>
                      <a:pt x="113" y="131"/>
                      <a:pt x="126" y="121"/>
                    </a:cubicBezTo>
                    <a:cubicBezTo>
                      <a:pt x="138" y="111"/>
                      <a:pt x="152" y="105"/>
                      <a:pt x="173" y="105"/>
                    </a:cubicBezTo>
                    <a:cubicBezTo>
                      <a:pt x="173" y="88"/>
                      <a:pt x="173" y="88"/>
                      <a:pt x="173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104"/>
                      <a:pt x="200" y="104"/>
                      <a:pt x="200" y="104"/>
                    </a:cubicBezTo>
                    <a:cubicBezTo>
                      <a:pt x="220" y="105"/>
                      <a:pt x="233" y="110"/>
                      <a:pt x="244" y="120"/>
                    </a:cubicBezTo>
                    <a:cubicBezTo>
                      <a:pt x="255" y="130"/>
                      <a:pt x="261" y="143"/>
                      <a:pt x="262" y="161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16" y="154"/>
                      <a:pt x="214" y="148"/>
                      <a:pt x="211" y="144"/>
                    </a:cubicBezTo>
                    <a:cubicBezTo>
                      <a:pt x="203" y="135"/>
                      <a:pt x="168" y="135"/>
                      <a:pt x="160" y="142"/>
                    </a:cubicBezTo>
                    <a:cubicBezTo>
                      <a:pt x="152" y="147"/>
                      <a:pt x="152" y="160"/>
                      <a:pt x="159" y="165"/>
                    </a:cubicBezTo>
                    <a:cubicBezTo>
                      <a:pt x="168" y="172"/>
                      <a:pt x="200" y="177"/>
                      <a:pt x="213" y="181"/>
                    </a:cubicBezTo>
                    <a:cubicBezTo>
                      <a:pt x="229" y="186"/>
                      <a:pt x="242" y="193"/>
                      <a:pt x="250" y="200"/>
                    </a:cubicBezTo>
                    <a:cubicBezTo>
                      <a:pt x="260" y="209"/>
                      <a:pt x="265" y="221"/>
                      <a:pt x="265" y="237"/>
                    </a:cubicBezTo>
                    <a:cubicBezTo>
                      <a:pt x="265" y="256"/>
                      <a:pt x="260" y="270"/>
                      <a:pt x="248" y="279"/>
                    </a:cubicBezTo>
                    <a:cubicBezTo>
                      <a:pt x="236" y="289"/>
                      <a:pt x="222" y="295"/>
                      <a:pt x="198" y="296"/>
                    </a:cubicBezTo>
                    <a:cubicBezTo>
                      <a:pt x="198" y="318"/>
                      <a:pt x="198" y="318"/>
                      <a:pt x="198" y="318"/>
                    </a:cubicBezTo>
                    <a:cubicBezTo>
                      <a:pt x="172" y="318"/>
                      <a:pt x="172" y="318"/>
                      <a:pt x="172" y="318"/>
                    </a:cubicBezTo>
                    <a:cubicBezTo>
                      <a:pt x="172" y="296"/>
                      <a:pt x="172" y="296"/>
                      <a:pt x="172" y="296"/>
                    </a:cubicBezTo>
                    <a:cubicBezTo>
                      <a:pt x="150" y="295"/>
                      <a:pt x="136" y="290"/>
                      <a:pt x="123" y="279"/>
                    </a:cubicBezTo>
                    <a:cubicBezTo>
                      <a:pt x="111" y="268"/>
                      <a:pt x="105" y="252"/>
                      <a:pt x="105" y="233"/>
                    </a:cubicBezTo>
                    <a:cubicBezTo>
                      <a:pt x="152" y="233"/>
                      <a:pt x="152" y="233"/>
                      <a:pt x="152" y="233"/>
                    </a:cubicBezTo>
                    <a:cubicBezTo>
                      <a:pt x="153" y="243"/>
                      <a:pt x="155" y="250"/>
                      <a:pt x="158" y="254"/>
                    </a:cubicBezTo>
                    <a:cubicBezTo>
                      <a:pt x="167" y="265"/>
                      <a:pt x="203" y="263"/>
                      <a:pt x="212" y="256"/>
                    </a:cubicBezTo>
                    <a:cubicBezTo>
                      <a:pt x="220" y="251"/>
                      <a:pt x="221" y="237"/>
                      <a:pt x="213" y="231"/>
                    </a:cubicBezTo>
                    <a:cubicBezTo>
                      <a:pt x="195" y="216"/>
                      <a:pt x="150" y="220"/>
                      <a:pt x="123" y="1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Freeform 38">
                <a:extLst>
                  <a:ext uri="{FF2B5EF4-FFF2-40B4-BE49-F238E27FC236}">
                    <a16:creationId xmlns:a16="http://schemas.microsoft.com/office/drawing/2014/main" id="{D694EE53-D969-4CE7-81CC-DC05EBBE2A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88105" y="2792181"/>
                <a:ext cx="571871" cy="571434"/>
              </a:xfrm>
              <a:custGeom>
                <a:avLst/>
                <a:gdLst>
                  <a:gd name="T0" fmla="*/ 235 w 470"/>
                  <a:gd name="T1" fmla="*/ 57 h 470"/>
                  <a:gd name="T2" fmla="*/ 109 w 470"/>
                  <a:gd name="T3" fmla="*/ 109 h 470"/>
                  <a:gd name="T4" fmla="*/ 57 w 470"/>
                  <a:gd name="T5" fmla="*/ 235 h 470"/>
                  <a:gd name="T6" fmla="*/ 109 w 470"/>
                  <a:gd name="T7" fmla="*/ 361 h 470"/>
                  <a:gd name="T8" fmla="*/ 235 w 470"/>
                  <a:gd name="T9" fmla="*/ 413 h 470"/>
                  <a:gd name="T10" fmla="*/ 361 w 470"/>
                  <a:gd name="T11" fmla="*/ 361 h 470"/>
                  <a:gd name="T12" fmla="*/ 413 w 470"/>
                  <a:gd name="T13" fmla="*/ 235 h 470"/>
                  <a:gd name="T14" fmla="*/ 361 w 470"/>
                  <a:gd name="T15" fmla="*/ 109 h 470"/>
                  <a:gd name="T16" fmla="*/ 235 w 470"/>
                  <a:gd name="T17" fmla="*/ 57 h 470"/>
                  <a:gd name="T18" fmla="*/ 170 w 470"/>
                  <a:gd name="T19" fmla="*/ 228 h 470"/>
                  <a:gd name="T20" fmla="*/ 154 w 470"/>
                  <a:gd name="T21" fmla="*/ 191 h 470"/>
                  <a:gd name="T22" fmla="*/ 173 w 470"/>
                  <a:gd name="T23" fmla="*/ 149 h 470"/>
                  <a:gd name="T24" fmla="*/ 222 w 470"/>
                  <a:gd name="T25" fmla="*/ 132 h 470"/>
                  <a:gd name="T26" fmla="*/ 222 w 470"/>
                  <a:gd name="T27" fmla="*/ 114 h 470"/>
                  <a:gd name="T28" fmla="*/ 251 w 470"/>
                  <a:gd name="T29" fmla="*/ 114 h 470"/>
                  <a:gd name="T30" fmla="*/ 251 w 470"/>
                  <a:gd name="T31" fmla="*/ 132 h 470"/>
                  <a:gd name="T32" fmla="*/ 296 w 470"/>
                  <a:gd name="T33" fmla="*/ 148 h 470"/>
                  <a:gd name="T34" fmla="*/ 314 w 470"/>
                  <a:gd name="T35" fmla="*/ 190 h 470"/>
                  <a:gd name="T36" fmla="*/ 267 w 470"/>
                  <a:gd name="T37" fmla="*/ 190 h 470"/>
                  <a:gd name="T38" fmla="*/ 262 w 470"/>
                  <a:gd name="T39" fmla="*/ 173 h 470"/>
                  <a:gd name="T40" fmla="*/ 208 w 470"/>
                  <a:gd name="T41" fmla="*/ 171 h 470"/>
                  <a:gd name="T42" fmla="*/ 208 w 470"/>
                  <a:gd name="T43" fmla="*/ 196 h 470"/>
                  <a:gd name="T44" fmla="*/ 264 w 470"/>
                  <a:gd name="T45" fmla="*/ 212 h 470"/>
                  <a:gd name="T46" fmla="*/ 302 w 470"/>
                  <a:gd name="T47" fmla="*/ 231 h 470"/>
                  <a:gd name="T48" fmla="*/ 318 w 470"/>
                  <a:gd name="T49" fmla="*/ 271 h 470"/>
                  <a:gd name="T50" fmla="*/ 300 w 470"/>
                  <a:gd name="T51" fmla="*/ 314 h 470"/>
                  <a:gd name="T52" fmla="*/ 248 w 470"/>
                  <a:gd name="T53" fmla="*/ 333 h 470"/>
                  <a:gd name="T54" fmla="*/ 248 w 470"/>
                  <a:gd name="T55" fmla="*/ 355 h 470"/>
                  <a:gd name="T56" fmla="*/ 219 w 470"/>
                  <a:gd name="T57" fmla="*/ 355 h 470"/>
                  <a:gd name="T58" fmla="*/ 219 w 470"/>
                  <a:gd name="T59" fmla="*/ 333 h 470"/>
                  <a:gd name="T60" fmla="*/ 171 w 470"/>
                  <a:gd name="T61" fmla="*/ 313 h 470"/>
                  <a:gd name="T62" fmla="*/ 151 w 470"/>
                  <a:gd name="T63" fmla="*/ 266 h 470"/>
                  <a:gd name="T64" fmla="*/ 201 w 470"/>
                  <a:gd name="T65" fmla="*/ 266 h 470"/>
                  <a:gd name="T66" fmla="*/ 207 w 470"/>
                  <a:gd name="T67" fmla="*/ 288 h 470"/>
                  <a:gd name="T68" fmla="*/ 263 w 470"/>
                  <a:gd name="T69" fmla="*/ 290 h 470"/>
                  <a:gd name="T70" fmla="*/ 264 w 470"/>
                  <a:gd name="T71" fmla="*/ 264 h 470"/>
                  <a:gd name="T72" fmla="*/ 170 w 470"/>
                  <a:gd name="T73" fmla="*/ 228 h 470"/>
                  <a:gd name="T74" fmla="*/ 69 w 470"/>
                  <a:gd name="T75" fmla="*/ 69 h 470"/>
                  <a:gd name="T76" fmla="*/ 235 w 470"/>
                  <a:gd name="T77" fmla="*/ 0 h 470"/>
                  <a:gd name="T78" fmla="*/ 401 w 470"/>
                  <a:gd name="T79" fmla="*/ 69 h 470"/>
                  <a:gd name="T80" fmla="*/ 470 w 470"/>
                  <a:gd name="T81" fmla="*/ 235 h 470"/>
                  <a:gd name="T82" fmla="*/ 401 w 470"/>
                  <a:gd name="T83" fmla="*/ 401 h 470"/>
                  <a:gd name="T84" fmla="*/ 235 w 470"/>
                  <a:gd name="T85" fmla="*/ 470 h 470"/>
                  <a:gd name="T86" fmla="*/ 69 w 470"/>
                  <a:gd name="T87" fmla="*/ 401 h 470"/>
                  <a:gd name="T88" fmla="*/ 0 w 470"/>
                  <a:gd name="T89" fmla="*/ 235 h 470"/>
                  <a:gd name="T90" fmla="*/ 69 w 470"/>
                  <a:gd name="T91" fmla="*/ 69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0" h="470">
                    <a:moveTo>
                      <a:pt x="235" y="57"/>
                    </a:moveTo>
                    <a:cubicBezTo>
                      <a:pt x="186" y="57"/>
                      <a:pt x="141" y="77"/>
                      <a:pt x="109" y="109"/>
                    </a:cubicBezTo>
                    <a:cubicBezTo>
                      <a:pt x="77" y="141"/>
                      <a:pt x="57" y="186"/>
                      <a:pt x="57" y="235"/>
                    </a:cubicBezTo>
                    <a:cubicBezTo>
                      <a:pt x="57" y="284"/>
                      <a:pt x="77" y="328"/>
                      <a:pt x="109" y="361"/>
                    </a:cubicBezTo>
                    <a:cubicBezTo>
                      <a:pt x="141" y="393"/>
                      <a:pt x="186" y="413"/>
                      <a:pt x="235" y="413"/>
                    </a:cubicBezTo>
                    <a:cubicBezTo>
                      <a:pt x="284" y="413"/>
                      <a:pt x="328" y="393"/>
                      <a:pt x="361" y="361"/>
                    </a:cubicBezTo>
                    <a:cubicBezTo>
                      <a:pt x="393" y="328"/>
                      <a:pt x="413" y="284"/>
                      <a:pt x="413" y="235"/>
                    </a:cubicBezTo>
                    <a:cubicBezTo>
                      <a:pt x="413" y="186"/>
                      <a:pt x="393" y="141"/>
                      <a:pt x="361" y="109"/>
                    </a:cubicBezTo>
                    <a:cubicBezTo>
                      <a:pt x="328" y="77"/>
                      <a:pt x="284" y="57"/>
                      <a:pt x="235" y="57"/>
                    </a:cubicBezTo>
                    <a:close/>
                    <a:moveTo>
                      <a:pt x="170" y="228"/>
                    </a:moveTo>
                    <a:cubicBezTo>
                      <a:pt x="159" y="219"/>
                      <a:pt x="154" y="207"/>
                      <a:pt x="154" y="191"/>
                    </a:cubicBezTo>
                    <a:cubicBezTo>
                      <a:pt x="154" y="174"/>
                      <a:pt x="160" y="160"/>
                      <a:pt x="173" y="149"/>
                    </a:cubicBezTo>
                    <a:cubicBezTo>
                      <a:pt x="186" y="139"/>
                      <a:pt x="200" y="133"/>
                      <a:pt x="222" y="132"/>
                    </a:cubicBezTo>
                    <a:cubicBezTo>
                      <a:pt x="222" y="114"/>
                      <a:pt x="222" y="114"/>
                      <a:pt x="222" y="114"/>
                    </a:cubicBezTo>
                    <a:cubicBezTo>
                      <a:pt x="251" y="114"/>
                      <a:pt x="251" y="114"/>
                      <a:pt x="251" y="114"/>
                    </a:cubicBezTo>
                    <a:cubicBezTo>
                      <a:pt x="251" y="132"/>
                      <a:pt x="251" y="132"/>
                      <a:pt x="251" y="132"/>
                    </a:cubicBezTo>
                    <a:cubicBezTo>
                      <a:pt x="272" y="133"/>
                      <a:pt x="284" y="138"/>
                      <a:pt x="296" y="148"/>
                    </a:cubicBezTo>
                    <a:cubicBezTo>
                      <a:pt x="308" y="158"/>
                      <a:pt x="313" y="172"/>
                      <a:pt x="314" y="190"/>
                    </a:cubicBezTo>
                    <a:cubicBezTo>
                      <a:pt x="267" y="190"/>
                      <a:pt x="267" y="190"/>
                      <a:pt x="267" y="190"/>
                    </a:cubicBezTo>
                    <a:cubicBezTo>
                      <a:pt x="266" y="182"/>
                      <a:pt x="265" y="177"/>
                      <a:pt x="262" y="173"/>
                    </a:cubicBezTo>
                    <a:cubicBezTo>
                      <a:pt x="254" y="164"/>
                      <a:pt x="218" y="164"/>
                      <a:pt x="208" y="171"/>
                    </a:cubicBezTo>
                    <a:cubicBezTo>
                      <a:pt x="201" y="177"/>
                      <a:pt x="200" y="190"/>
                      <a:pt x="208" y="196"/>
                    </a:cubicBezTo>
                    <a:cubicBezTo>
                      <a:pt x="217" y="203"/>
                      <a:pt x="250" y="208"/>
                      <a:pt x="264" y="212"/>
                    </a:cubicBezTo>
                    <a:cubicBezTo>
                      <a:pt x="281" y="218"/>
                      <a:pt x="294" y="224"/>
                      <a:pt x="302" y="231"/>
                    </a:cubicBezTo>
                    <a:cubicBezTo>
                      <a:pt x="313" y="241"/>
                      <a:pt x="318" y="254"/>
                      <a:pt x="318" y="271"/>
                    </a:cubicBezTo>
                    <a:cubicBezTo>
                      <a:pt x="319" y="290"/>
                      <a:pt x="312" y="304"/>
                      <a:pt x="300" y="314"/>
                    </a:cubicBezTo>
                    <a:cubicBezTo>
                      <a:pt x="288" y="325"/>
                      <a:pt x="272" y="332"/>
                      <a:pt x="248" y="333"/>
                    </a:cubicBezTo>
                    <a:cubicBezTo>
                      <a:pt x="248" y="355"/>
                      <a:pt x="248" y="355"/>
                      <a:pt x="248" y="355"/>
                    </a:cubicBezTo>
                    <a:cubicBezTo>
                      <a:pt x="219" y="355"/>
                      <a:pt x="219" y="355"/>
                      <a:pt x="219" y="355"/>
                    </a:cubicBezTo>
                    <a:cubicBezTo>
                      <a:pt x="219" y="333"/>
                      <a:pt x="219" y="333"/>
                      <a:pt x="219" y="333"/>
                    </a:cubicBezTo>
                    <a:cubicBezTo>
                      <a:pt x="196" y="333"/>
                      <a:pt x="183" y="325"/>
                      <a:pt x="171" y="313"/>
                    </a:cubicBezTo>
                    <a:cubicBezTo>
                      <a:pt x="158" y="302"/>
                      <a:pt x="151" y="286"/>
                      <a:pt x="151" y="266"/>
                    </a:cubicBezTo>
                    <a:cubicBezTo>
                      <a:pt x="201" y="266"/>
                      <a:pt x="201" y="266"/>
                      <a:pt x="201" y="266"/>
                    </a:cubicBezTo>
                    <a:cubicBezTo>
                      <a:pt x="202" y="276"/>
                      <a:pt x="204" y="283"/>
                      <a:pt x="207" y="288"/>
                    </a:cubicBezTo>
                    <a:cubicBezTo>
                      <a:pt x="216" y="299"/>
                      <a:pt x="254" y="297"/>
                      <a:pt x="263" y="290"/>
                    </a:cubicBezTo>
                    <a:cubicBezTo>
                      <a:pt x="272" y="284"/>
                      <a:pt x="272" y="271"/>
                      <a:pt x="264" y="264"/>
                    </a:cubicBezTo>
                    <a:cubicBezTo>
                      <a:pt x="245" y="249"/>
                      <a:pt x="198" y="252"/>
                      <a:pt x="170" y="228"/>
                    </a:cubicBezTo>
                    <a:close/>
                    <a:moveTo>
                      <a:pt x="69" y="69"/>
                    </a:moveTo>
                    <a:cubicBezTo>
                      <a:pt x="111" y="26"/>
                      <a:pt x="170" y="0"/>
                      <a:pt x="235" y="0"/>
                    </a:cubicBezTo>
                    <a:cubicBezTo>
                      <a:pt x="300" y="0"/>
                      <a:pt x="359" y="26"/>
                      <a:pt x="401" y="69"/>
                    </a:cubicBezTo>
                    <a:cubicBezTo>
                      <a:pt x="444" y="111"/>
                      <a:pt x="470" y="170"/>
                      <a:pt x="470" y="235"/>
                    </a:cubicBezTo>
                    <a:cubicBezTo>
                      <a:pt x="470" y="300"/>
                      <a:pt x="444" y="359"/>
                      <a:pt x="401" y="401"/>
                    </a:cubicBezTo>
                    <a:cubicBezTo>
                      <a:pt x="359" y="444"/>
                      <a:pt x="300" y="470"/>
                      <a:pt x="235" y="470"/>
                    </a:cubicBezTo>
                    <a:cubicBezTo>
                      <a:pt x="170" y="470"/>
                      <a:pt x="111" y="444"/>
                      <a:pt x="69" y="401"/>
                    </a:cubicBezTo>
                    <a:cubicBezTo>
                      <a:pt x="26" y="359"/>
                      <a:pt x="0" y="300"/>
                      <a:pt x="0" y="235"/>
                    </a:cubicBezTo>
                    <a:cubicBezTo>
                      <a:pt x="0" y="170"/>
                      <a:pt x="26" y="111"/>
                      <a:pt x="69" y="6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0DD27D9-7260-4127-A9A4-5156F43FB40F}"/>
                </a:ext>
              </a:extLst>
            </p:cNvPr>
            <p:cNvSpPr>
              <a:spLocks noEditPoints="1"/>
            </p:cNvSpPr>
            <p:nvPr/>
          </p:nvSpPr>
          <p:spPr bwMode="auto">
            <a:xfrm rot="2700000">
              <a:off x="8340690" y="1879325"/>
              <a:ext cx="2044927" cy="2047295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TextBox 45">
              <a:extLst>
                <a:ext uri="{FF2B5EF4-FFF2-40B4-BE49-F238E27FC236}">
                  <a16:creationId xmlns:a16="http://schemas.microsoft.com/office/drawing/2014/main" id="{D4D2A43F-56DB-478F-A6B2-53E37320D791}"/>
                </a:ext>
              </a:extLst>
            </p:cNvPr>
            <p:cNvSpPr txBox="1"/>
            <p:nvPr/>
          </p:nvSpPr>
          <p:spPr>
            <a:xfrm>
              <a:off x="8372553" y="4643755"/>
              <a:ext cx="1981200" cy="421005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rmAutofit/>
            </a:bodyPr>
            <a:lstStyle/>
            <a:p>
              <a:pPr algn="ctr"/>
              <a:r>
                <a:rPr lang="zh-CN" altLang="en-US" sz="2000" b="1" kern="900" dirty="0">
                  <a:cs typeface="+mn-ea"/>
                  <a:sym typeface="+mn-lt"/>
                </a:rPr>
                <a:t>等</a:t>
              </a:r>
              <a:r>
                <a:rPr lang="en-US" altLang="zh-CN" sz="2000" b="1" kern="900" dirty="0">
                  <a:cs typeface="+mn-ea"/>
                  <a:sym typeface="+mn-lt"/>
                </a:rPr>
                <a:t>scaling</a:t>
              </a:r>
              <a:endParaRPr lang="zh-CN" altLang="en-US" sz="2000" b="1" kern="900" dirty="0">
                <a:cs typeface="+mn-ea"/>
                <a:sym typeface="+mn-lt"/>
              </a:endParaRPr>
            </a:p>
          </p:txBody>
        </p:sp>
        <p:sp>
          <p:nvSpPr>
            <p:cNvPr id="29" name="TextBox 46">
              <a:extLst>
                <a:ext uri="{FF2B5EF4-FFF2-40B4-BE49-F238E27FC236}">
                  <a16:creationId xmlns:a16="http://schemas.microsoft.com/office/drawing/2014/main" id="{8AE8A85B-F333-4ED5-8D17-F528D40E515D}"/>
                </a:ext>
              </a:extLst>
            </p:cNvPr>
            <p:cNvSpPr txBox="1"/>
            <p:nvPr/>
          </p:nvSpPr>
          <p:spPr>
            <a:xfrm>
              <a:off x="8241534" y="5111209"/>
              <a:ext cx="2249414" cy="801468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Autofit/>
            </a:bodyPr>
            <a:lstStyle/>
            <a:p>
              <a:pPr lvl="0"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对于所有维度相同的</a:t>
              </a:r>
              <a:r>
                <a:rPr lang="en-US" altLang="zh-CN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scaling</a:t>
              </a: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+mn-ea"/>
                  <a:sym typeface="+mn-lt"/>
                </a:rPr>
                <a:t>的效果是次佳的</a:t>
              </a:r>
            </a:p>
          </p:txBody>
        </p:sp>
      </p:grpSp>
      <p:sp>
        <p:nvSpPr>
          <p:cNvPr id="27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EfficientNet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875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任意多边形 30"/>
          <p:cNvSpPr/>
          <p:nvPr/>
        </p:nvSpPr>
        <p:spPr>
          <a:xfrm>
            <a:off x="0" y="918410"/>
            <a:ext cx="12192000" cy="2233711"/>
          </a:xfrm>
          <a:custGeom>
            <a:avLst/>
            <a:gdLst>
              <a:gd name="connsiteX0" fmla="*/ 0 w 12192000"/>
              <a:gd name="connsiteY0" fmla="*/ 0 h 2233711"/>
              <a:gd name="connsiteX1" fmla="*/ 217524 w 12192000"/>
              <a:gd name="connsiteY1" fmla="*/ 110417 h 2233711"/>
              <a:gd name="connsiteX2" fmla="*/ 6096000 w 12192000"/>
              <a:gd name="connsiteY2" fmla="*/ 1288832 h 2233711"/>
              <a:gd name="connsiteX3" fmla="*/ 11974476 w 12192000"/>
              <a:gd name="connsiteY3" fmla="*/ 110417 h 2233711"/>
              <a:gd name="connsiteX4" fmla="*/ 12192000 w 12192000"/>
              <a:gd name="connsiteY4" fmla="*/ 0 h 2233711"/>
              <a:gd name="connsiteX5" fmla="*/ 12192000 w 12192000"/>
              <a:gd name="connsiteY5" fmla="*/ 2233711 h 2233711"/>
              <a:gd name="connsiteX6" fmla="*/ 0 w 12192000"/>
              <a:gd name="connsiteY6" fmla="*/ 2233711 h 2233711"/>
              <a:gd name="connsiteX7" fmla="*/ 0 w 12192000"/>
              <a:gd name="connsiteY7" fmla="*/ 0 h 223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233711">
                <a:moveTo>
                  <a:pt x="0" y="0"/>
                </a:moveTo>
                <a:lnTo>
                  <a:pt x="217524" y="110417"/>
                </a:lnTo>
                <a:cubicBezTo>
                  <a:pt x="1721958" y="838502"/>
                  <a:pt x="3800313" y="1288832"/>
                  <a:pt x="6096000" y="1288832"/>
                </a:cubicBezTo>
                <a:cubicBezTo>
                  <a:pt x="8391688" y="1288832"/>
                  <a:pt x="10470042" y="838502"/>
                  <a:pt x="11974476" y="110417"/>
                </a:cubicBezTo>
                <a:lnTo>
                  <a:pt x="12192000" y="0"/>
                </a:lnTo>
                <a:lnTo>
                  <a:pt x="12192000" y="2233711"/>
                </a:lnTo>
                <a:lnTo>
                  <a:pt x="0" y="22337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9800000">
            <a:off x="-109209" y="200953"/>
            <a:ext cx="12410420" cy="9303477"/>
          </a:xfrm>
          <a:custGeom>
            <a:avLst/>
            <a:gdLst>
              <a:gd name="connsiteX0" fmla="*/ 3615696 w 12410420"/>
              <a:gd name="connsiteY0" fmla="*/ 250216 h 9303477"/>
              <a:gd name="connsiteX1" fmla="*/ 3615696 w 12410420"/>
              <a:gd name="connsiteY1" fmla="*/ 4029067 h 9303477"/>
              <a:gd name="connsiteX2" fmla="*/ 3246989 w 12410420"/>
              <a:gd name="connsiteY2" fmla="*/ 3891964 h 9303477"/>
              <a:gd name="connsiteX3" fmla="*/ 88895 w 12410420"/>
              <a:gd name="connsiteY3" fmla="*/ 3209860 h 9303477"/>
              <a:gd name="connsiteX4" fmla="*/ 0 w 12410420"/>
              <a:gd name="connsiteY4" fmla="*/ 3207477 h 9303477"/>
              <a:gd name="connsiteX5" fmla="*/ 1851838 w 12410420"/>
              <a:gd name="connsiteY5" fmla="*/ 0 h 9303477"/>
              <a:gd name="connsiteX6" fmla="*/ 2095428 w 12410420"/>
              <a:gd name="connsiteY6" fmla="*/ 13138 h 9303477"/>
              <a:gd name="connsiteX7" fmla="*/ 3406598 w 12410420"/>
              <a:gd name="connsiteY7" fmla="*/ 202852 h 9303477"/>
              <a:gd name="connsiteX8" fmla="*/ 11311031 w 12410420"/>
              <a:gd name="connsiteY8" fmla="*/ 4692734 h 9303477"/>
              <a:gd name="connsiteX9" fmla="*/ 11457364 w 12410420"/>
              <a:gd name="connsiteY9" fmla="*/ 4850964 h 9303477"/>
              <a:gd name="connsiteX10" fmla="*/ 12277246 w 12410420"/>
              <a:gd name="connsiteY10" fmla="*/ 5891614 h 9303477"/>
              <a:gd name="connsiteX11" fmla="*/ 12410420 w 12410420"/>
              <a:gd name="connsiteY11" fmla="*/ 6096000 h 9303477"/>
              <a:gd name="connsiteX12" fmla="*/ 10558581 w 12410420"/>
              <a:gd name="connsiteY12" fmla="*/ 9303477 h 9303477"/>
              <a:gd name="connsiteX13" fmla="*/ 10512071 w 12410420"/>
              <a:gd name="connsiteY13" fmla="*/ 9227684 h 9303477"/>
              <a:gd name="connsiteX14" fmla="*/ 8342304 w 12410420"/>
              <a:gd name="connsiteY14" fmla="*/ 6833747 h 9303477"/>
              <a:gd name="connsiteX15" fmla="*/ 8038313 w 12410420"/>
              <a:gd name="connsiteY15" fmla="*/ 6582239 h 930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410420" h="9303477">
                <a:moveTo>
                  <a:pt x="3615696" y="250216"/>
                </a:moveTo>
                <a:lnTo>
                  <a:pt x="3615696" y="4029067"/>
                </a:lnTo>
                <a:lnTo>
                  <a:pt x="3246989" y="3891964"/>
                </a:lnTo>
                <a:cubicBezTo>
                  <a:pt x="2121034" y="3490546"/>
                  <a:pt x="1042629" y="3261302"/>
                  <a:pt x="88895" y="3209860"/>
                </a:cubicBezTo>
                <a:lnTo>
                  <a:pt x="0" y="3207477"/>
                </a:lnTo>
                <a:lnTo>
                  <a:pt x="1851838" y="0"/>
                </a:lnTo>
                <a:lnTo>
                  <a:pt x="2095428" y="13138"/>
                </a:lnTo>
                <a:cubicBezTo>
                  <a:pt x="2512158" y="43557"/>
                  <a:pt x="2951273" y="106946"/>
                  <a:pt x="3406598" y="202852"/>
                </a:cubicBezTo>
                <a:close/>
                <a:moveTo>
                  <a:pt x="11311031" y="4692734"/>
                </a:moveTo>
                <a:lnTo>
                  <a:pt x="11457364" y="4850964"/>
                </a:lnTo>
                <a:cubicBezTo>
                  <a:pt x="11768085" y="5197335"/>
                  <a:pt x="12042537" y="5545925"/>
                  <a:pt x="12277246" y="5891614"/>
                </a:cubicBezTo>
                <a:lnTo>
                  <a:pt x="12410420" y="6096000"/>
                </a:lnTo>
                <a:lnTo>
                  <a:pt x="10558581" y="9303477"/>
                </a:lnTo>
                <a:lnTo>
                  <a:pt x="10512071" y="9227684"/>
                </a:lnTo>
                <a:cubicBezTo>
                  <a:pt x="9990653" y="8427446"/>
                  <a:pt x="9252919" y="7608142"/>
                  <a:pt x="8342304" y="6833747"/>
                </a:cubicBezTo>
                <a:lnTo>
                  <a:pt x="8038313" y="6582239"/>
                </a:lnTo>
                <a:close/>
              </a:path>
            </a:pathLst>
          </a:custGeom>
          <a:blipFill dpi="0" rotWithShape="1">
            <a:blip r:embed="rId3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rot="19800000">
            <a:off x="2720170" y="-12381"/>
            <a:ext cx="7695335" cy="6332023"/>
          </a:xfrm>
          <a:custGeom>
            <a:avLst/>
            <a:gdLst>
              <a:gd name="connsiteX0" fmla="*/ 4159848 w 7695335"/>
              <a:gd name="connsiteY0" fmla="*/ 1681623 h 6332023"/>
              <a:gd name="connsiteX1" fmla="*/ 7601881 w 7695335"/>
              <a:gd name="connsiteY1" fmla="*/ 4341467 h 6332023"/>
              <a:gd name="connsiteX2" fmla="*/ 7695335 w 7695335"/>
              <a:gd name="connsiteY2" fmla="*/ 4442518 h 6332023"/>
              <a:gd name="connsiteX3" fmla="*/ 4422617 w 7695335"/>
              <a:gd name="connsiteY3" fmla="*/ 6332023 h 6332023"/>
              <a:gd name="connsiteX4" fmla="*/ 4416726 w 7695335"/>
              <a:gd name="connsiteY4" fmla="*/ 6327149 h 6332023"/>
              <a:gd name="connsiteX5" fmla="*/ 2308527 w 7695335"/>
              <a:gd name="connsiteY5" fmla="*/ 4888207 h 6332023"/>
              <a:gd name="connsiteX6" fmla="*/ 8265 w 7695335"/>
              <a:gd name="connsiteY6" fmla="*/ 3781924 h 6332023"/>
              <a:gd name="connsiteX7" fmla="*/ 0 w 7695335"/>
              <a:gd name="connsiteY7" fmla="*/ 3778851 h 6332023"/>
              <a:gd name="connsiteX8" fmla="*/ 1 w 7695335"/>
              <a:gd name="connsiteY8" fmla="*/ 0 h 6332023"/>
              <a:gd name="connsiteX9" fmla="*/ 135339 w 7695335"/>
              <a:gd name="connsiteY9" fmla="*/ 30657 h 6332023"/>
              <a:gd name="connsiteX10" fmla="*/ 4159848 w 7695335"/>
              <a:gd name="connsiteY10" fmla="*/ 1681623 h 633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95335" h="6332023">
                <a:moveTo>
                  <a:pt x="4159848" y="1681623"/>
                </a:moveTo>
                <a:cubicBezTo>
                  <a:pt x="5526683" y="2470766"/>
                  <a:pt x="6698131" y="3392881"/>
                  <a:pt x="7601881" y="4341467"/>
                </a:cubicBezTo>
                <a:lnTo>
                  <a:pt x="7695335" y="4442518"/>
                </a:lnTo>
                <a:lnTo>
                  <a:pt x="4422617" y="6332023"/>
                </a:lnTo>
                <a:lnTo>
                  <a:pt x="4416726" y="6327149"/>
                </a:lnTo>
                <a:cubicBezTo>
                  <a:pt x="3784395" y="5818066"/>
                  <a:pt x="3077372" y="5332100"/>
                  <a:pt x="2308527" y="4888207"/>
                </a:cubicBezTo>
                <a:cubicBezTo>
                  <a:pt x="1539682" y="4444313"/>
                  <a:pt x="765312" y="4074997"/>
                  <a:pt x="8265" y="3781924"/>
                </a:cubicBezTo>
                <a:lnTo>
                  <a:pt x="0" y="3778851"/>
                </a:lnTo>
                <a:lnTo>
                  <a:pt x="1" y="0"/>
                </a:lnTo>
                <a:lnTo>
                  <a:pt x="135339" y="30657"/>
                </a:lnTo>
                <a:cubicBezTo>
                  <a:pt x="1408715" y="339034"/>
                  <a:pt x="2793013" y="892480"/>
                  <a:pt x="4159848" y="1681623"/>
                </a:cubicBezTo>
                <a:close/>
              </a:path>
            </a:pathLst>
          </a:custGeom>
          <a:solidFill>
            <a:srgbClr val="546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243500" y="3303679"/>
            <a:ext cx="5703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Architecture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585009" y="192525"/>
            <a:ext cx="328808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900" dirty="0">
                <a:solidFill>
                  <a:srgbClr val="F2F2F2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  <a:cs typeface="Microsoft Sans Serif" panose="020B0604020202020204" pitchFamily="34" charset="0"/>
                <a:sym typeface="+mn-lt"/>
              </a:rPr>
              <a:t>03</a:t>
            </a:r>
            <a:endParaRPr lang="zh-CN" altLang="en-US" sz="19900" dirty="0">
              <a:solidFill>
                <a:srgbClr val="F2F2F2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  <a:cs typeface="Microsoft Sans Serif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599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65">
            <a:extLst>
              <a:ext uri="{FF2B5EF4-FFF2-40B4-BE49-F238E27FC236}">
                <a16:creationId xmlns:a16="http://schemas.microsoft.com/office/drawing/2014/main" id="{364D1C76-21EC-4D99-AEB3-3A071CF10937}"/>
              </a:ext>
            </a:extLst>
          </p:cNvPr>
          <p:cNvGrpSpPr/>
          <p:nvPr/>
        </p:nvGrpSpPr>
        <p:grpSpPr>
          <a:xfrm>
            <a:off x="4899699" y="1363475"/>
            <a:ext cx="1982980" cy="2387366"/>
            <a:chOff x="5875620" y="2147646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12" name="Freeform 66">
              <a:extLst>
                <a:ext uri="{FF2B5EF4-FFF2-40B4-BE49-F238E27FC236}">
                  <a16:creationId xmlns:a16="http://schemas.microsoft.com/office/drawing/2014/main" id="{F60211CE-A4FB-428F-8CF3-8236BF9C5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851" y="2486710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 dirty="0">
                <a:cs typeface="+mn-ea"/>
                <a:sym typeface="+mn-lt"/>
              </a:endParaRPr>
            </a:p>
          </p:txBody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5E1BBE7D-A825-4210-A4B8-4EF2471AF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5620" y="2147646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</p:grpSp>
      <p:grpSp>
        <p:nvGrpSpPr>
          <p:cNvPr id="15" name="Group 129">
            <a:extLst>
              <a:ext uri="{FF2B5EF4-FFF2-40B4-BE49-F238E27FC236}">
                <a16:creationId xmlns:a16="http://schemas.microsoft.com/office/drawing/2014/main" id="{D67427C8-A5E5-4B78-B831-1ED1213CD4F6}"/>
              </a:ext>
            </a:extLst>
          </p:cNvPr>
          <p:cNvGrpSpPr/>
          <p:nvPr/>
        </p:nvGrpSpPr>
        <p:grpSpPr>
          <a:xfrm>
            <a:off x="832380" y="1927907"/>
            <a:ext cx="1982980" cy="2387366"/>
            <a:chOff x="7146332" y="2245342"/>
            <a:chExt cx="1880262" cy="2278603"/>
          </a:xfrm>
          <a:effectLst>
            <a:outerShdw blurRad="368300" dir="13500000" sy="23000" kx="1200000" algn="br" rotWithShape="0">
              <a:prstClr val="black">
                <a:alpha val="25000"/>
              </a:prstClr>
            </a:outerShdw>
          </a:effectLst>
        </p:grpSpPr>
        <p:sp>
          <p:nvSpPr>
            <p:cNvPr id="16" name="Freeform 130">
              <a:extLst>
                <a:ext uri="{FF2B5EF4-FFF2-40B4-BE49-F238E27FC236}">
                  <a16:creationId xmlns:a16="http://schemas.microsoft.com/office/drawing/2014/main" id="{C081B5DE-18AC-41C9-8EAF-600796C55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0558" y="2584406"/>
              <a:ext cx="1851810" cy="1939539"/>
            </a:xfrm>
            <a:custGeom>
              <a:avLst/>
              <a:gdLst>
                <a:gd name="T0" fmla="*/ 1516 w 1562"/>
                <a:gd name="T1" fmla="*/ 0 h 1636"/>
                <a:gd name="T2" fmla="*/ 1562 w 1562"/>
                <a:gd name="T3" fmla="*/ 11 h 1636"/>
                <a:gd name="T4" fmla="*/ 781 w 1562"/>
                <a:gd name="T5" fmla="*/ 1636 h 1636"/>
                <a:gd name="T6" fmla="*/ 0 w 1562"/>
                <a:gd name="T7" fmla="*/ 11 h 1636"/>
                <a:gd name="T8" fmla="*/ 57 w 1562"/>
                <a:gd name="T9" fmla="*/ 0 h 1636"/>
                <a:gd name="T10" fmla="*/ 1516 w 1562"/>
                <a:gd name="T11" fmla="*/ 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1636">
                  <a:moveTo>
                    <a:pt x="1516" y="0"/>
                  </a:moveTo>
                  <a:lnTo>
                    <a:pt x="1562" y="11"/>
                  </a:lnTo>
                  <a:lnTo>
                    <a:pt x="781" y="1636"/>
                  </a:lnTo>
                  <a:lnTo>
                    <a:pt x="0" y="11"/>
                  </a:lnTo>
                  <a:lnTo>
                    <a:pt x="57" y="0"/>
                  </a:lnTo>
                  <a:lnTo>
                    <a:pt x="1516" y="0"/>
                  </a:lnTo>
                  <a:close/>
                </a:path>
              </a:pathLst>
            </a:custGeom>
            <a:solidFill>
              <a:srgbClr val="5465FF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 dirty="0">
                <a:cs typeface="+mn-ea"/>
                <a:sym typeface="+mn-lt"/>
              </a:endParaRP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C568AC90-1DCD-46FF-AD55-2C483F2CD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6332" y="2245342"/>
              <a:ext cx="1880262" cy="61055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6800000" scaled="0"/>
            </a:gra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</p:grpSp>
      <p:sp>
        <p:nvSpPr>
          <p:cNvPr id="18" name="TextBox 132">
            <a:extLst>
              <a:ext uri="{FF2B5EF4-FFF2-40B4-BE49-F238E27FC236}">
                <a16:creationId xmlns:a16="http://schemas.microsoft.com/office/drawing/2014/main" id="{5E9A5263-67B7-4ECC-8239-BCB78209005A}"/>
              </a:ext>
            </a:extLst>
          </p:cNvPr>
          <p:cNvSpPr txBox="1"/>
          <p:nvPr/>
        </p:nvSpPr>
        <p:spPr>
          <a:xfrm>
            <a:off x="1521543" y="1859179"/>
            <a:ext cx="604653" cy="5320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b="1" spc="300" dirty="0">
                <a:cs typeface="+mn-ea"/>
                <a:sym typeface="+mn-lt"/>
              </a:rPr>
              <a:t>01</a:t>
            </a:r>
          </a:p>
        </p:txBody>
      </p:sp>
      <p:sp>
        <p:nvSpPr>
          <p:cNvPr id="19" name="TextBox 133">
            <a:extLst>
              <a:ext uri="{FF2B5EF4-FFF2-40B4-BE49-F238E27FC236}">
                <a16:creationId xmlns:a16="http://schemas.microsoft.com/office/drawing/2014/main" id="{AB488AA0-F47A-4F84-A149-1C16E186D433}"/>
              </a:ext>
            </a:extLst>
          </p:cNvPr>
          <p:cNvSpPr txBox="1"/>
          <p:nvPr/>
        </p:nvSpPr>
        <p:spPr>
          <a:xfrm>
            <a:off x="5588846" y="1295145"/>
            <a:ext cx="604653" cy="49151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2400" b="1" spc="3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02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3B02CB5-61E4-4342-8BCD-828716588648}"/>
              </a:ext>
            </a:extLst>
          </p:cNvPr>
          <p:cNvGrpSpPr/>
          <p:nvPr/>
        </p:nvGrpSpPr>
        <p:grpSpPr>
          <a:xfrm>
            <a:off x="9376640" y="203389"/>
            <a:ext cx="1982980" cy="2411623"/>
            <a:chOff x="9386776" y="925345"/>
            <a:chExt cx="1982980" cy="2411623"/>
          </a:xfrm>
        </p:grpSpPr>
        <p:grpSp>
          <p:nvGrpSpPr>
            <p:cNvPr id="6" name="Group 62">
              <a:extLst>
                <a:ext uri="{FF2B5EF4-FFF2-40B4-BE49-F238E27FC236}">
                  <a16:creationId xmlns:a16="http://schemas.microsoft.com/office/drawing/2014/main" id="{2D8282CE-CAC6-445A-A2BD-4A3AC4DA96A7}"/>
                </a:ext>
              </a:extLst>
            </p:cNvPr>
            <p:cNvGrpSpPr/>
            <p:nvPr/>
          </p:nvGrpSpPr>
          <p:grpSpPr>
            <a:xfrm>
              <a:off x="9386776" y="949602"/>
              <a:ext cx="1982980" cy="2387366"/>
              <a:chOff x="12565132" y="2159858"/>
              <a:chExt cx="1880262" cy="2278603"/>
            </a:xfrm>
            <a:effectLst>
              <a:outerShdw blurRad="368300" dir="13500000" sy="23000" kx="1200000" algn="br" rotWithShape="0">
                <a:prstClr val="black">
                  <a:alpha val="25000"/>
                </a:prstClr>
              </a:outerShdw>
            </a:effectLst>
          </p:grpSpPr>
          <p:sp>
            <p:nvSpPr>
              <p:cNvPr id="7" name="Freeform 63">
                <a:extLst>
                  <a:ext uri="{FF2B5EF4-FFF2-40B4-BE49-F238E27FC236}">
                    <a16:creationId xmlns:a16="http://schemas.microsoft.com/office/drawing/2014/main" id="{2B809BDD-0A53-4282-B2B4-FB636CA27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79386" y="2498922"/>
                <a:ext cx="1851810" cy="1939539"/>
              </a:xfrm>
              <a:custGeom>
                <a:avLst/>
                <a:gdLst>
                  <a:gd name="T0" fmla="*/ 1516 w 1562"/>
                  <a:gd name="T1" fmla="*/ 0 h 1636"/>
                  <a:gd name="T2" fmla="*/ 1562 w 1562"/>
                  <a:gd name="T3" fmla="*/ 11 h 1636"/>
                  <a:gd name="T4" fmla="*/ 781 w 1562"/>
                  <a:gd name="T5" fmla="*/ 1636 h 1636"/>
                  <a:gd name="T6" fmla="*/ 0 w 1562"/>
                  <a:gd name="T7" fmla="*/ 11 h 1636"/>
                  <a:gd name="T8" fmla="*/ 57 w 1562"/>
                  <a:gd name="T9" fmla="*/ 0 h 1636"/>
                  <a:gd name="T10" fmla="*/ 1516 w 1562"/>
                  <a:gd name="T11" fmla="*/ 0 h 1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62" h="1636">
                    <a:moveTo>
                      <a:pt x="1516" y="0"/>
                    </a:moveTo>
                    <a:lnTo>
                      <a:pt x="1562" y="11"/>
                    </a:lnTo>
                    <a:lnTo>
                      <a:pt x="781" y="1636"/>
                    </a:lnTo>
                    <a:lnTo>
                      <a:pt x="0" y="11"/>
                    </a:lnTo>
                    <a:lnTo>
                      <a:pt x="57" y="0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rgbClr val="5465FF"/>
              </a:soli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800" dirty="0">
                  <a:cs typeface="+mn-ea"/>
                  <a:sym typeface="+mn-lt"/>
                </a:endParaRPr>
              </a:p>
            </p:txBody>
          </p:sp>
          <p:sp>
            <p:nvSpPr>
              <p:cNvPr id="10" name="Oval 6">
                <a:extLst>
                  <a:ext uri="{FF2B5EF4-FFF2-40B4-BE49-F238E27FC236}">
                    <a16:creationId xmlns:a16="http://schemas.microsoft.com/office/drawing/2014/main" id="{2BC5CF15-4ECA-44E6-8C8B-347706EA3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5132" y="2159858"/>
                <a:ext cx="1880262" cy="61055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3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800000" scaled="0"/>
              </a:gradFill>
              <a:ln>
                <a:noFill/>
              </a:ln>
            </p:spPr>
            <p:txBody>
              <a:bodyPr vert="horz" wrap="square" lIns="96435" tIns="48218" rIns="96435" bIns="48218" numCol="1" anchor="t" anchorCtr="0" compatLnSpc="1">
                <a:prstTxWarp prst="textNoShape">
                  <a:avLst/>
                </a:prstTxWarp>
              </a:bodyPr>
              <a:lstStyle/>
              <a:p>
                <a:pPr algn="just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id-ID" sz="800">
                  <a:cs typeface="+mn-ea"/>
                  <a:sym typeface="+mn-lt"/>
                </a:endParaRPr>
              </a:p>
            </p:txBody>
          </p:sp>
        </p:grpSp>
        <p:sp>
          <p:nvSpPr>
            <p:cNvPr id="20" name="TextBox 134">
              <a:extLst>
                <a:ext uri="{FF2B5EF4-FFF2-40B4-BE49-F238E27FC236}">
                  <a16:creationId xmlns:a16="http://schemas.microsoft.com/office/drawing/2014/main" id="{92FDA860-4049-4F00-83A2-DCD8ACFBBB35}"/>
                </a:ext>
              </a:extLst>
            </p:cNvPr>
            <p:cNvSpPr txBox="1"/>
            <p:nvPr/>
          </p:nvSpPr>
          <p:spPr>
            <a:xfrm>
              <a:off x="10065797" y="925345"/>
              <a:ext cx="604653" cy="49151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id-ID" sz="2400" b="1" spc="300" dirty="0"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1" name="Freeform 135">
              <a:extLst>
                <a:ext uri="{FF2B5EF4-FFF2-40B4-BE49-F238E27FC236}">
                  <a16:creationId xmlns:a16="http://schemas.microsoft.com/office/drawing/2014/main" id="{A94ED521-2ED0-41CD-B592-0AF72959E2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05766" y="2143285"/>
              <a:ext cx="345000" cy="241214"/>
            </a:xfrm>
            <a:custGeom>
              <a:avLst/>
              <a:gdLst>
                <a:gd name="T0" fmla="*/ 0 w 530"/>
                <a:gd name="T1" fmla="*/ 373 h 373"/>
                <a:gd name="T2" fmla="*/ 530 w 530"/>
                <a:gd name="T3" fmla="*/ 373 h 373"/>
                <a:gd name="T4" fmla="*/ 530 w 530"/>
                <a:gd name="T5" fmla="*/ 0 h 373"/>
                <a:gd name="T6" fmla="*/ 0 w 530"/>
                <a:gd name="T7" fmla="*/ 0 h 373"/>
                <a:gd name="T8" fmla="*/ 0 w 530"/>
                <a:gd name="T9" fmla="*/ 373 h 373"/>
                <a:gd name="T10" fmla="*/ 510 w 530"/>
                <a:gd name="T11" fmla="*/ 36 h 373"/>
                <a:gd name="T12" fmla="*/ 343 w 530"/>
                <a:gd name="T13" fmla="*/ 183 h 373"/>
                <a:gd name="T14" fmla="*/ 510 w 530"/>
                <a:gd name="T15" fmla="*/ 337 h 373"/>
                <a:gd name="T16" fmla="*/ 510 w 530"/>
                <a:gd name="T17" fmla="*/ 354 h 373"/>
                <a:gd name="T18" fmla="*/ 321 w 530"/>
                <a:gd name="T19" fmla="*/ 200 h 373"/>
                <a:gd name="T20" fmla="*/ 264 w 530"/>
                <a:gd name="T21" fmla="*/ 248 h 373"/>
                <a:gd name="T22" fmla="*/ 206 w 530"/>
                <a:gd name="T23" fmla="*/ 200 h 373"/>
                <a:gd name="T24" fmla="*/ 17 w 530"/>
                <a:gd name="T25" fmla="*/ 354 h 373"/>
                <a:gd name="T26" fmla="*/ 17 w 530"/>
                <a:gd name="T27" fmla="*/ 337 h 373"/>
                <a:gd name="T28" fmla="*/ 187 w 530"/>
                <a:gd name="T29" fmla="*/ 183 h 373"/>
                <a:gd name="T30" fmla="*/ 17 w 530"/>
                <a:gd name="T31" fmla="*/ 36 h 373"/>
                <a:gd name="T32" fmla="*/ 17 w 530"/>
                <a:gd name="T33" fmla="*/ 19 h 373"/>
                <a:gd name="T34" fmla="*/ 264 w 530"/>
                <a:gd name="T35" fmla="*/ 195 h 373"/>
                <a:gd name="T36" fmla="*/ 510 w 530"/>
                <a:gd name="T37" fmla="*/ 19 h 373"/>
                <a:gd name="T38" fmla="*/ 510 w 530"/>
                <a:gd name="T39" fmla="*/ 3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0" h="373">
                  <a:moveTo>
                    <a:pt x="0" y="373"/>
                  </a:moveTo>
                  <a:lnTo>
                    <a:pt x="530" y="373"/>
                  </a:lnTo>
                  <a:lnTo>
                    <a:pt x="530" y="0"/>
                  </a:lnTo>
                  <a:lnTo>
                    <a:pt x="0" y="0"/>
                  </a:lnTo>
                  <a:lnTo>
                    <a:pt x="0" y="373"/>
                  </a:lnTo>
                  <a:close/>
                  <a:moveTo>
                    <a:pt x="510" y="36"/>
                  </a:moveTo>
                  <a:lnTo>
                    <a:pt x="343" y="183"/>
                  </a:lnTo>
                  <a:lnTo>
                    <a:pt x="510" y="337"/>
                  </a:lnTo>
                  <a:lnTo>
                    <a:pt x="510" y="354"/>
                  </a:lnTo>
                  <a:lnTo>
                    <a:pt x="321" y="200"/>
                  </a:lnTo>
                  <a:lnTo>
                    <a:pt x="264" y="248"/>
                  </a:lnTo>
                  <a:lnTo>
                    <a:pt x="206" y="200"/>
                  </a:lnTo>
                  <a:lnTo>
                    <a:pt x="17" y="354"/>
                  </a:lnTo>
                  <a:lnTo>
                    <a:pt x="17" y="337"/>
                  </a:lnTo>
                  <a:lnTo>
                    <a:pt x="187" y="183"/>
                  </a:lnTo>
                  <a:lnTo>
                    <a:pt x="17" y="36"/>
                  </a:lnTo>
                  <a:lnTo>
                    <a:pt x="17" y="19"/>
                  </a:lnTo>
                  <a:lnTo>
                    <a:pt x="264" y="195"/>
                  </a:lnTo>
                  <a:lnTo>
                    <a:pt x="510" y="19"/>
                  </a:lnTo>
                  <a:lnTo>
                    <a:pt x="510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</p:grpSp>
      <p:sp>
        <p:nvSpPr>
          <p:cNvPr id="22" name="Freeform 136">
            <a:extLst>
              <a:ext uri="{FF2B5EF4-FFF2-40B4-BE49-F238E27FC236}">
                <a16:creationId xmlns:a16="http://schemas.microsoft.com/office/drawing/2014/main" id="{B6E72E8C-475C-493F-B171-D4F87774319A}"/>
              </a:ext>
            </a:extLst>
          </p:cNvPr>
          <p:cNvSpPr>
            <a:spLocks noEditPoints="1"/>
          </p:cNvSpPr>
          <p:nvPr/>
        </p:nvSpPr>
        <p:spPr bwMode="auto">
          <a:xfrm>
            <a:off x="5749389" y="2382390"/>
            <a:ext cx="327095" cy="324350"/>
          </a:xfrm>
          <a:custGeom>
            <a:avLst/>
            <a:gdLst>
              <a:gd name="T0" fmla="*/ 120 w 223"/>
              <a:gd name="T1" fmla="*/ 86 h 223"/>
              <a:gd name="T2" fmla="*/ 120 w 223"/>
              <a:gd name="T3" fmla="*/ 69 h 223"/>
              <a:gd name="T4" fmla="*/ 163 w 223"/>
              <a:gd name="T5" fmla="*/ 69 h 223"/>
              <a:gd name="T6" fmla="*/ 163 w 223"/>
              <a:gd name="T7" fmla="*/ 0 h 223"/>
              <a:gd name="T8" fmla="*/ 60 w 223"/>
              <a:gd name="T9" fmla="*/ 0 h 223"/>
              <a:gd name="T10" fmla="*/ 60 w 223"/>
              <a:gd name="T11" fmla="*/ 69 h 223"/>
              <a:gd name="T12" fmla="*/ 103 w 223"/>
              <a:gd name="T13" fmla="*/ 69 h 223"/>
              <a:gd name="T14" fmla="*/ 103 w 223"/>
              <a:gd name="T15" fmla="*/ 86 h 223"/>
              <a:gd name="T16" fmla="*/ 43 w 223"/>
              <a:gd name="T17" fmla="*/ 86 h 223"/>
              <a:gd name="T18" fmla="*/ 43 w 223"/>
              <a:gd name="T19" fmla="*/ 78 h 223"/>
              <a:gd name="T20" fmla="*/ 18 w 223"/>
              <a:gd name="T21" fmla="*/ 78 h 223"/>
              <a:gd name="T22" fmla="*/ 18 w 223"/>
              <a:gd name="T23" fmla="*/ 86 h 223"/>
              <a:gd name="T24" fmla="*/ 0 w 223"/>
              <a:gd name="T25" fmla="*/ 86 h 223"/>
              <a:gd name="T26" fmla="*/ 0 w 223"/>
              <a:gd name="T27" fmla="*/ 223 h 223"/>
              <a:gd name="T28" fmla="*/ 223 w 223"/>
              <a:gd name="T29" fmla="*/ 223 h 223"/>
              <a:gd name="T30" fmla="*/ 223 w 223"/>
              <a:gd name="T31" fmla="*/ 86 h 223"/>
              <a:gd name="T32" fmla="*/ 120 w 223"/>
              <a:gd name="T33" fmla="*/ 86 h 223"/>
              <a:gd name="T34" fmla="*/ 69 w 223"/>
              <a:gd name="T35" fmla="*/ 9 h 223"/>
              <a:gd name="T36" fmla="*/ 155 w 223"/>
              <a:gd name="T37" fmla="*/ 9 h 223"/>
              <a:gd name="T38" fmla="*/ 155 w 223"/>
              <a:gd name="T39" fmla="*/ 60 h 223"/>
              <a:gd name="T40" fmla="*/ 69 w 223"/>
              <a:gd name="T41" fmla="*/ 60 h 223"/>
              <a:gd name="T42" fmla="*/ 69 w 223"/>
              <a:gd name="T43" fmla="*/ 9 h 223"/>
              <a:gd name="T44" fmla="*/ 112 w 223"/>
              <a:gd name="T45" fmla="*/ 198 h 223"/>
              <a:gd name="T46" fmla="*/ 69 w 223"/>
              <a:gd name="T47" fmla="*/ 155 h 223"/>
              <a:gd name="T48" fmla="*/ 112 w 223"/>
              <a:gd name="T49" fmla="*/ 112 h 223"/>
              <a:gd name="T50" fmla="*/ 155 w 223"/>
              <a:gd name="T51" fmla="*/ 155 h 223"/>
              <a:gd name="T52" fmla="*/ 112 w 223"/>
              <a:gd name="T53" fmla="*/ 198 h 223"/>
              <a:gd name="T54" fmla="*/ 206 w 223"/>
              <a:gd name="T55" fmla="*/ 112 h 223"/>
              <a:gd name="T56" fmla="*/ 180 w 223"/>
              <a:gd name="T57" fmla="*/ 112 h 223"/>
              <a:gd name="T58" fmla="*/ 180 w 223"/>
              <a:gd name="T59" fmla="*/ 103 h 223"/>
              <a:gd name="T60" fmla="*/ 206 w 223"/>
              <a:gd name="T61" fmla="*/ 103 h 223"/>
              <a:gd name="T62" fmla="*/ 206 w 223"/>
              <a:gd name="T63" fmla="*/ 11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23" h="223">
                <a:moveTo>
                  <a:pt x="120" y="86"/>
                </a:moveTo>
                <a:cubicBezTo>
                  <a:pt x="120" y="69"/>
                  <a:pt x="120" y="69"/>
                  <a:pt x="120" y="69"/>
                </a:cubicBezTo>
                <a:cubicBezTo>
                  <a:pt x="163" y="69"/>
                  <a:pt x="163" y="69"/>
                  <a:pt x="163" y="69"/>
                </a:cubicBezTo>
                <a:cubicBezTo>
                  <a:pt x="163" y="0"/>
                  <a:pt x="163" y="0"/>
                  <a:pt x="16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69"/>
                  <a:pt x="60" y="69"/>
                  <a:pt x="60" y="69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3" y="86"/>
                  <a:pt x="103" y="86"/>
                  <a:pt x="103" y="86"/>
                </a:cubicBezTo>
                <a:cubicBezTo>
                  <a:pt x="43" y="86"/>
                  <a:pt x="43" y="86"/>
                  <a:pt x="43" y="86"/>
                </a:cubicBezTo>
                <a:cubicBezTo>
                  <a:pt x="43" y="78"/>
                  <a:pt x="43" y="78"/>
                  <a:pt x="43" y="78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86"/>
                  <a:pt x="18" y="86"/>
                  <a:pt x="18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223"/>
                  <a:pt x="0" y="223"/>
                  <a:pt x="0" y="223"/>
                </a:cubicBezTo>
                <a:cubicBezTo>
                  <a:pt x="223" y="223"/>
                  <a:pt x="223" y="223"/>
                  <a:pt x="223" y="223"/>
                </a:cubicBezTo>
                <a:cubicBezTo>
                  <a:pt x="223" y="86"/>
                  <a:pt x="223" y="86"/>
                  <a:pt x="223" y="86"/>
                </a:cubicBezTo>
                <a:cubicBezTo>
                  <a:pt x="120" y="86"/>
                  <a:pt x="120" y="86"/>
                  <a:pt x="120" y="86"/>
                </a:cubicBezTo>
                <a:moveTo>
                  <a:pt x="69" y="9"/>
                </a:moveTo>
                <a:cubicBezTo>
                  <a:pt x="155" y="9"/>
                  <a:pt x="155" y="9"/>
                  <a:pt x="155" y="9"/>
                </a:cubicBezTo>
                <a:cubicBezTo>
                  <a:pt x="155" y="60"/>
                  <a:pt x="155" y="60"/>
                  <a:pt x="155" y="60"/>
                </a:cubicBezTo>
                <a:cubicBezTo>
                  <a:pt x="69" y="60"/>
                  <a:pt x="69" y="60"/>
                  <a:pt x="69" y="60"/>
                </a:cubicBezTo>
                <a:lnTo>
                  <a:pt x="69" y="9"/>
                </a:lnTo>
                <a:close/>
                <a:moveTo>
                  <a:pt x="112" y="198"/>
                </a:moveTo>
                <a:cubicBezTo>
                  <a:pt x="88" y="198"/>
                  <a:pt x="69" y="178"/>
                  <a:pt x="69" y="155"/>
                </a:cubicBezTo>
                <a:cubicBezTo>
                  <a:pt x="69" y="131"/>
                  <a:pt x="88" y="112"/>
                  <a:pt x="112" y="112"/>
                </a:cubicBezTo>
                <a:cubicBezTo>
                  <a:pt x="136" y="112"/>
                  <a:pt x="155" y="131"/>
                  <a:pt x="155" y="155"/>
                </a:cubicBezTo>
                <a:cubicBezTo>
                  <a:pt x="155" y="178"/>
                  <a:pt x="136" y="198"/>
                  <a:pt x="112" y="198"/>
                </a:cubicBezTo>
                <a:moveTo>
                  <a:pt x="206" y="112"/>
                </a:moveTo>
                <a:cubicBezTo>
                  <a:pt x="180" y="112"/>
                  <a:pt x="180" y="112"/>
                  <a:pt x="180" y="112"/>
                </a:cubicBezTo>
                <a:cubicBezTo>
                  <a:pt x="180" y="103"/>
                  <a:pt x="180" y="103"/>
                  <a:pt x="180" y="103"/>
                </a:cubicBezTo>
                <a:cubicBezTo>
                  <a:pt x="206" y="103"/>
                  <a:pt x="206" y="103"/>
                  <a:pt x="206" y="103"/>
                </a:cubicBezTo>
                <a:lnTo>
                  <a:pt x="206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id-ID" sz="800">
              <a:cs typeface="+mn-ea"/>
              <a:sym typeface="+mn-lt"/>
            </a:endParaRPr>
          </a:p>
        </p:txBody>
      </p:sp>
      <p:grpSp>
        <p:nvGrpSpPr>
          <p:cNvPr id="23" name="Group 137">
            <a:extLst>
              <a:ext uri="{FF2B5EF4-FFF2-40B4-BE49-F238E27FC236}">
                <a16:creationId xmlns:a16="http://schemas.microsoft.com/office/drawing/2014/main" id="{46EF4075-459B-4E40-A8C9-41C6CEE115E9}"/>
              </a:ext>
            </a:extLst>
          </p:cNvPr>
          <p:cNvGrpSpPr/>
          <p:nvPr/>
        </p:nvGrpSpPr>
        <p:grpSpPr>
          <a:xfrm flipH="1">
            <a:off x="1591816" y="3023443"/>
            <a:ext cx="414854" cy="417994"/>
            <a:chOff x="1909763" y="950913"/>
            <a:chExt cx="782637" cy="793750"/>
          </a:xfrm>
          <a:solidFill>
            <a:schemeClr val="bg1"/>
          </a:solidFill>
        </p:grpSpPr>
        <p:sp>
          <p:nvSpPr>
            <p:cNvPr id="24" name="Freeform 59">
              <a:extLst>
                <a:ext uri="{FF2B5EF4-FFF2-40B4-BE49-F238E27FC236}">
                  <a16:creationId xmlns:a16="http://schemas.microsoft.com/office/drawing/2014/main" id="{4FECB0F3-98CD-43EE-9A33-32E70A243B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9763" y="1204913"/>
              <a:ext cx="539750" cy="539750"/>
            </a:xfrm>
            <a:custGeom>
              <a:avLst/>
              <a:gdLst>
                <a:gd name="T0" fmla="*/ 0 w 340"/>
                <a:gd name="T1" fmla="*/ 340 h 340"/>
                <a:gd name="T2" fmla="*/ 340 w 340"/>
                <a:gd name="T3" fmla="*/ 340 h 340"/>
                <a:gd name="T4" fmla="*/ 340 w 340"/>
                <a:gd name="T5" fmla="*/ 0 h 340"/>
                <a:gd name="T6" fmla="*/ 0 w 340"/>
                <a:gd name="T7" fmla="*/ 0 h 340"/>
                <a:gd name="T8" fmla="*/ 0 w 340"/>
                <a:gd name="T9" fmla="*/ 340 h 340"/>
                <a:gd name="T10" fmla="*/ 304 w 340"/>
                <a:gd name="T11" fmla="*/ 251 h 340"/>
                <a:gd name="T12" fmla="*/ 35 w 340"/>
                <a:gd name="T13" fmla="*/ 251 h 340"/>
                <a:gd name="T14" fmla="*/ 35 w 340"/>
                <a:gd name="T15" fmla="*/ 36 h 340"/>
                <a:gd name="T16" fmla="*/ 304 w 340"/>
                <a:gd name="T17" fmla="*/ 36 h 340"/>
                <a:gd name="T18" fmla="*/ 304 w 340"/>
                <a:gd name="T19" fmla="*/ 25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340">
                  <a:moveTo>
                    <a:pt x="0" y="340"/>
                  </a:moveTo>
                  <a:lnTo>
                    <a:pt x="340" y="340"/>
                  </a:lnTo>
                  <a:lnTo>
                    <a:pt x="340" y="0"/>
                  </a:lnTo>
                  <a:lnTo>
                    <a:pt x="0" y="0"/>
                  </a:lnTo>
                  <a:lnTo>
                    <a:pt x="0" y="340"/>
                  </a:lnTo>
                  <a:close/>
                  <a:moveTo>
                    <a:pt x="304" y="251"/>
                  </a:moveTo>
                  <a:lnTo>
                    <a:pt x="35" y="251"/>
                  </a:lnTo>
                  <a:lnTo>
                    <a:pt x="35" y="36"/>
                  </a:lnTo>
                  <a:lnTo>
                    <a:pt x="304" y="36"/>
                  </a:lnTo>
                  <a:lnTo>
                    <a:pt x="304" y="2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id="{145BAAE4-9EB3-4CA7-A4BC-D0E34F3F0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0575" y="950913"/>
              <a:ext cx="631825" cy="569913"/>
            </a:xfrm>
            <a:custGeom>
              <a:avLst/>
              <a:gdLst>
                <a:gd name="T0" fmla="*/ 334 w 398"/>
                <a:gd name="T1" fmla="*/ 0 h 359"/>
                <a:gd name="T2" fmla="*/ 0 w 398"/>
                <a:gd name="T3" fmla="*/ 64 h 359"/>
                <a:gd name="T4" fmla="*/ 15 w 398"/>
                <a:gd name="T5" fmla="*/ 143 h 359"/>
                <a:gd name="T6" fmla="*/ 51 w 398"/>
                <a:gd name="T7" fmla="*/ 143 h 359"/>
                <a:gd name="T8" fmla="*/ 41 w 398"/>
                <a:gd name="T9" fmla="*/ 93 h 359"/>
                <a:gd name="T10" fmla="*/ 305 w 398"/>
                <a:gd name="T11" fmla="*/ 40 h 359"/>
                <a:gd name="T12" fmla="*/ 346 w 398"/>
                <a:gd name="T13" fmla="*/ 251 h 359"/>
                <a:gd name="T14" fmla="*/ 262 w 398"/>
                <a:gd name="T15" fmla="*/ 268 h 359"/>
                <a:gd name="T16" fmla="*/ 262 w 398"/>
                <a:gd name="T17" fmla="*/ 359 h 359"/>
                <a:gd name="T18" fmla="*/ 398 w 398"/>
                <a:gd name="T19" fmla="*/ 332 h 359"/>
                <a:gd name="T20" fmla="*/ 334 w 398"/>
                <a:gd name="T21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8" h="359">
                  <a:moveTo>
                    <a:pt x="334" y="0"/>
                  </a:moveTo>
                  <a:lnTo>
                    <a:pt x="0" y="64"/>
                  </a:lnTo>
                  <a:lnTo>
                    <a:pt x="15" y="143"/>
                  </a:lnTo>
                  <a:lnTo>
                    <a:pt x="51" y="143"/>
                  </a:lnTo>
                  <a:lnTo>
                    <a:pt x="41" y="93"/>
                  </a:lnTo>
                  <a:lnTo>
                    <a:pt x="305" y="40"/>
                  </a:lnTo>
                  <a:lnTo>
                    <a:pt x="346" y="251"/>
                  </a:lnTo>
                  <a:lnTo>
                    <a:pt x="262" y="268"/>
                  </a:lnTo>
                  <a:lnTo>
                    <a:pt x="262" y="359"/>
                  </a:lnTo>
                  <a:lnTo>
                    <a:pt x="398" y="332"/>
                  </a:lnTo>
                  <a:lnTo>
                    <a:pt x="33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6435" tIns="48218" rIns="96435" bIns="48218" numCol="1" anchor="t" anchorCtr="0" compatLnSpc="1">
              <a:prstTxWarp prst="textNoShape">
                <a:avLst/>
              </a:prstTxWarp>
            </a:bodyPr>
            <a:lstStyle/>
            <a:p>
              <a:pPr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endParaRPr lang="id-ID" sz="800">
                <a:cs typeface="+mn-ea"/>
                <a:sym typeface="+mn-lt"/>
              </a:endParaRPr>
            </a:p>
          </p:txBody>
        </p:sp>
      </p:grpSp>
      <p:cxnSp>
        <p:nvCxnSpPr>
          <p:cNvPr id="27" name="Straight Connector 143">
            <a:extLst>
              <a:ext uri="{FF2B5EF4-FFF2-40B4-BE49-F238E27FC236}">
                <a16:creationId xmlns:a16="http://schemas.microsoft.com/office/drawing/2014/main" id="{6E72D1A5-EDCD-40FA-9DCE-8B9BAE22CE9E}"/>
              </a:ext>
            </a:extLst>
          </p:cNvPr>
          <p:cNvCxnSpPr/>
          <p:nvPr/>
        </p:nvCxnSpPr>
        <p:spPr>
          <a:xfrm>
            <a:off x="611513" y="6478388"/>
            <a:ext cx="17829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44">
            <a:extLst>
              <a:ext uri="{FF2B5EF4-FFF2-40B4-BE49-F238E27FC236}">
                <a16:creationId xmlns:a16="http://schemas.microsoft.com/office/drawing/2014/main" id="{79A2B72B-1C4B-4357-8891-A1C8F94573E2}"/>
              </a:ext>
            </a:extLst>
          </p:cNvPr>
          <p:cNvSpPr txBox="1"/>
          <p:nvPr/>
        </p:nvSpPr>
        <p:spPr>
          <a:xfrm>
            <a:off x="611513" y="4324384"/>
            <a:ext cx="1904539" cy="43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大图</a:t>
            </a:r>
            <a:endParaRPr lang="id-ID" sz="2000" b="1" dirty="0">
              <a:cs typeface="+mn-ea"/>
              <a:sym typeface="+mn-lt"/>
            </a:endParaRPr>
          </a:p>
        </p:txBody>
      </p:sp>
      <p:sp>
        <p:nvSpPr>
          <p:cNvPr id="29" name="TextBox 145">
            <a:extLst>
              <a:ext uri="{FF2B5EF4-FFF2-40B4-BE49-F238E27FC236}">
                <a16:creationId xmlns:a16="http://schemas.microsoft.com/office/drawing/2014/main" id="{6005529D-3DEF-453A-9D9F-72F3E7F6F41F}"/>
              </a:ext>
            </a:extLst>
          </p:cNvPr>
          <p:cNvSpPr txBox="1"/>
          <p:nvPr/>
        </p:nvSpPr>
        <p:spPr>
          <a:xfrm>
            <a:off x="746320" y="4847809"/>
            <a:ext cx="2759751" cy="1624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Efficient-Net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的大图像尺寸导致了显著的内存使用。由于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GPU/TPU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上的总内存是固定的，我们不得不用更小的批处理大小来训练这些模型，这大大降低了训练的速度。但使用较小的图像大小进行训练也会导致稍微更好的准确性。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0" name="Straight Connector 146">
            <a:extLst>
              <a:ext uri="{FF2B5EF4-FFF2-40B4-BE49-F238E27FC236}">
                <a16:creationId xmlns:a16="http://schemas.microsoft.com/office/drawing/2014/main" id="{237720F1-68D4-481A-A09D-F2B25C602074}"/>
              </a:ext>
            </a:extLst>
          </p:cNvPr>
          <p:cNvCxnSpPr/>
          <p:nvPr/>
        </p:nvCxnSpPr>
        <p:spPr>
          <a:xfrm flipH="1" flipV="1">
            <a:off x="611513" y="5257604"/>
            <a:ext cx="0" cy="12184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47">
            <a:extLst>
              <a:ext uri="{FF2B5EF4-FFF2-40B4-BE49-F238E27FC236}">
                <a16:creationId xmlns:a16="http://schemas.microsoft.com/office/drawing/2014/main" id="{15B14F3D-F053-4B11-A9A6-D970555FEF2E}"/>
              </a:ext>
            </a:extLst>
          </p:cNvPr>
          <p:cNvCxnSpPr/>
          <p:nvPr/>
        </p:nvCxnSpPr>
        <p:spPr>
          <a:xfrm>
            <a:off x="4479394" y="6153978"/>
            <a:ext cx="17829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48">
            <a:extLst>
              <a:ext uri="{FF2B5EF4-FFF2-40B4-BE49-F238E27FC236}">
                <a16:creationId xmlns:a16="http://schemas.microsoft.com/office/drawing/2014/main" id="{B84A3386-B162-4B7B-9342-6E28DA1766F2}"/>
              </a:ext>
            </a:extLst>
          </p:cNvPr>
          <p:cNvSpPr txBox="1"/>
          <p:nvPr/>
        </p:nvSpPr>
        <p:spPr>
          <a:xfrm>
            <a:off x="4479393" y="3581105"/>
            <a:ext cx="1915147" cy="43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7F7F7F"/>
                </a:solidFill>
                <a:cs typeface="+mn-ea"/>
                <a:sym typeface="+mn-lt"/>
              </a:rPr>
              <a:t>等</a:t>
            </a:r>
            <a:r>
              <a:rPr lang="en-US" altLang="zh-CN" sz="2000" b="1" dirty="0">
                <a:solidFill>
                  <a:srgbClr val="7F7F7F"/>
                </a:solidFill>
                <a:cs typeface="+mn-ea"/>
                <a:sym typeface="+mn-lt"/>
              </a:rPr>
              <a:t>scaling</a:t>
            </a:r>
            <a:endParaRPr lang="id-ID" sz="2000" b="1" dirty="0">
              <a:solidFill>
                <a:srgbClr val="7F7F7F"/>
              </a:solidFill>
              <a:cs typeface="+mn-ea"/>
              <a:sym typeface="+mn-lt"/>
            </a:endParaRPr>
          </a:p>
        </p:txBody>
      </p:sp>
      <p:sp>
        <p:nvSpPr>
          <p:cNvPr id="33" name="TextBox 149">
            <a:extLst>
              <a:ext uri="{FF2B5EF4-FFF2-40B4-BE49-F238E27FC236}">
                <a16:creationId xmlns:a16="http://schemas.microsoft.com/office/drawing/2014/main" id="{C73B70ED-65A8-4CB6-A897-A7B5DFD7A10A}"/>
              </a:ext>
            </a:extLst>
          </p:cNvPr>
          <p:cNvSpPr txBox="1"/>
          <p:nvPr/>
        </p:nvSpPr>
        <p:spPr>
          <a:xfrm>
            <a:off x="4651244" y="4186868"/>
            <a:ext cx="2523383" cy="1846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efficiency - net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使用一个简单的复合缩放规则将所有阶段同样地扩展。例如，当深度系数为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2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时，网络中所有阶段的层数都会增加一倍。然而，这些阶段对训练速度和参数效率的贡献并不均等。在本文中，我们将使用非均匀缩放策略来逐步增加更多的层到后面的阶段。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4" name="Straight Connector 150">
            <a:extLst>
              <a:ext uri="{FF2B5EF4-FFF2-40B4-BE49-F238E27FC236}">
                <a16:creationId xmlns:a16="http://schemas.microsoft.com/office/drawing/2014/main" id="{9FEFA7D2-AC33-4007-9DAB-86875B6D9B45}"/>
              </a:ext>
            </a:extLst>
          </p:cNvPr>
          <p:cNvCxnSpPr/>
          <p:nvPr/>
        </p:nvCxnSpPr>
        <p:spPr>
          <a:xfrm flipH="1" flipV="1">
            <a:off x="4479393" y="4933195"/>
            <a:ext cx="0" cy="12184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51">
            <a:extLst>
              <a:ext uri="{FF2B5EF4-FFF2-40B4-BE49-F238E27FC236}">
                <a16:creationId xmlns:a16="http://schemas.microsoft.com/office/drawing/2014/main" id="{F29F3FFA-67F4-40F7-BDF0-7382124EA273}"/>
              </a:ext>
            </a:extLst>
          </p:cNvPr>
          <p:cNvCxnSpPr/>
          <p:nvPr/>
        </p:nvCxnSpPr>
        <p:spPr>
          <a:xfrm>
            <a:off x="9185443" y="6478388"/>
            <a:ext cx="1782933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52">
            <a:extLst>
              <a:ext uri="{FF2B5EF4-FFF2-40B4-BE49-F238E27FC236}">
                <a16:creationId xmlns:a16="http://schemas.microsoft.com/office/drawing/2014/main" id="{7E1D602B-EB03-4703-8010-9EE8761B3DAF}"/>
              </a:ext>
            </a:extLst>
          </p:cNvPr>
          <p:cNvSpPr txBox="1"/>
          <p:nvPr/>
        </p:nvSpPr>
        <p:spPr>
          <a:xfrm>
            <a:off x="8985403" y="2628255"/>
            <a:ext cx="1982973" cy="43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cs typeface="+mn-ea"/>
                <a:sym typeface="+mn-lt"/>
              </a:rPr>
              <a:t>低层</a:t>
            </a:r>
            <a:r>
              <a:rPr lang="en-US" altLang="zh-CN" sz="2000" b="1" dirty="0">
                <a:cs typeface="+mn-ea"/>
                <a:sym typeface="+mn-lt"/>
              </a:rPr>
              <a:t>conv</a:t>
            </a:r>
            <a:endParaRPr lang="id-ID" sz="2000" b="1" dirty="0">
              <a:cs typeface="+mn-ea"/>
              <a:sym typeface="+mn-lt"/>
            </a:endParaRPr>
          </a:p>
        </p:txBody>
      </p:sp>
      <p:cxnSp>
        <p:nvCxnSpPr>
          <p:cNvPr id="38" name="Straight Connector 154">
            <a:extLst>
              <a:ext uri="{FF2B5EF4-FFF2-40B4-BE49-F238E27FC236}">
                <a16:creationId xmlns:a16="http://schemas.microsoft.com/office/drawing/2014/main" id="{56A944DB-65B4-4BF0-A948-F7168DAD94CE}"/>
              </a:ext>
            </a:extLst>
          </p:cNvPr>
          <p:cNvCxnSpPr/>
          <p:nvPr/>
        </p:nvCxnSpPr>
        <p:spPr>
          <a:xfrm flipH="1" flipV="1">
            <a:off x="9185443" y="5257604"/>
            <a:ext cx="0" cy="121849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/>
          <p:cNvSpPr txBox="1"/>
          <p:nvPr/>
        </p:nvSpPr>
        <p:spPr>
          <a:xfrm>
            <a:off x="1448972" y="383793"/>
            <a:ext cx="430256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3600" b="1" dirty="0"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Architecture</a:t>
            </a:r>
            <a:endParaRPr lang="zh-CN" altLang="en-US" sz="3600" b="1" dirty="0">
              <a:solidFill>
                <a:schemeClr val="tx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A018C8-DB58-4C09-AE2F-9BAAF558E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444" y="3089717"/>
            <a:ext cx="1762371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446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厦门大学论文答辩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1dmt2mv">
      <a:majorFont>
        <a:latin typeface="" panose="020F0302020204030204"/>
        <a:ea typeface="阿里巴巴普惠体 R"/>
        <a:cs typeface=""/>
      </a:majorFont>
      <a:minorFont>
        <a:latin typeface="" panose="020F0502020204030204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708</Words>
  <Application>Microsoft Office PowerPoint</Application>
  <PresentationFormat>宽屏</PresentationFormat>
  <Paragraphs>97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阿里巴巴普惠体 L</vt:lpstr>
      <vt:lpstr>阿里巴巴普惠体 R</vt:lpstr>
      <vt:lpstr>等线</vt:lpstr>
      <vt:lpstr>思源宋体 CN Heavy</vt:lpstr>
      <vt:lpstr>Arial</vt:lpstr>
      <vt:lpstr>Microsoft Sans Serif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论文答辩</dc:title>
  <dc:creator>51PPT模板网</dc:creator>
  <cp:keywords>www.51pptmoban.com</cp:keywords>
  <dc:description>www.51pptmoban.com</dc:description>
  <cp:lastModifiedBy>AutoBVT</cp:lastModifiedBy>
  <cp:revision>221</cp:revision>
  <dcterms:created xsi:type="dcterms:W3CDTF">2018-03-09T23:56:55Z</dcterms:created>
  <dcterms:modified xsi:type="dcterms:W3CDTF">2021-04-19T06:17:50Z</dcterms:modified>
</cp:coreProperties>
</file>