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8" r:id="rId2"/>
    <p:sldId id="256" r:id="rId3"/>
    <p:sldId id="259" r:id="rId4"/>
    <p:sldId id="277" r:id="rId5"/>
    <p:sldId id="325" r:id="rId6"/>
    <p:sldId id="326" r:id="rId7"/>
    <p:sldId id="273" r:id="rId8"/>
    <p:sldId id="328" r:id="rId9"/>
    <p:sldId id="334" r:id="rId10"/>
    <p:sldId id="331" r:id="rId11"/>
    <p:sldId id="329" r:id="rId12"/>
    <p:sldId id="330" r:id="rId13"/>
    <p:sldId id="332" r:id="rId14"/>
    <p:sldId id="333" r:id="rId15"/>
    <p:sldId id="362" r:id="rId16"/>
    <p:sldId id="364" r:id="rId17"/>
    <p:sldId id="363" r:id="rId18"/>
    <p:sldId id="367" r:id="rId19"/>
    <p:sldId id="365" r:id="rId20"/>
    <p:sldId id="366" r:id="rId21"/>
    <p:sldId id="368" r:id="rId22"/>
    <p:sldId id="369" r:id="rId23"/>
    <p:sldId id="3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85C"/>
    <a:srgbClr val="262626"/>
    <a:srgbClr val="FF9966"/>
    <a:srgbClr val="282B4E"/>
    <a:srgbClr val="2C49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71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D2706-E675-409D-97F3-10E5FBEEFD48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4A905-A552-49D0-854B-8F0B830E7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2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者分别对着5个局部区域分别进行了预测一个0到1的遮挡的score，用来表示着5个区域是否被遮挡，可以把这个部分认为是一个简单的mask信号，最后作者使用这5个score和其对应区域的feature相乘后相加，得到最终的RoI feature。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但是在这里将不通part的feature和全局feature直接相加不知带代表什么意思，但是直观上说不通，感觉不是很合理。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所以作者提出FRCNN中的loss如下：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22385C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1.Conv layers。作为一种CNN网络目标检测方法，Faster RCNN首先使用一组基础的conv+relu+pooling层提取image的feature maps。该feature maps被共享用于后续RPN层和全连接层。</a:t>
            </a:r>
            <a:endParaRPr lang="en-US" altLang="zh-CN" dirty="0">
              <a:solidFill>
                <a:srgbClr val="22385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2.Region Proposal Networks。RPN网络用于生成region proposals。该层通过softmax判断anchors属于positive或者negative，再利用bounding box regression修正anchors获得精确的proposals。</a:t>
            </a:r>
            <a:endParaRPr lang="en-US" altLang="zh-CN" dirty="0">
              <a:solidFill>
                <a:srgbClr val="22385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3.Roi Pooling。该层收集输入的feature maps和proposals，综合这些信息后提取proposal feature maps，送入后续全连接层判定目标类别。</a:t>
            </a:r>
            <a:endParaRPr lang="en-US" altLang="zh-CN" dirty="0">
              <a:solidFill>
                <a:srgbClr val="22385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4.Classification。利用proposal feature maps计算proposal的类别，同时再次bounding box regression获得检测框最终的精确位置。</a:t>
            </a:r>
            <a:endParaRPr lang="en-US" altLang="zh-CN" dirty="0">
              <a:solidFill>
                <a:srgbClr val="22385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者分别对着5个局部区域分别进行了预测一个0到1的遮挡的score，用来表示着5个区域是否被遮挡，可以把这个部分认为是一个简单的mask信号，最后作者使用这5个score和其对应区域的feature相乘后相加，得到最终的RoI feature。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但是在这里将不通part的feature和全局feature直接相加不知带代表什么意思，但是直观上说不通，感觉不是很合理。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所以作者提出FRCNN中的loss如下：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22385C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者分别对着5个局部区域分别进行了预测一个0到1的遮挡的score，用来表示着5个区域是否被遮挡，可以把这个部分认为是一个简单的mask信号，最后作者使用这5个score和其对应区域的feature相乘后相加，得到最终的RoI feature。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但是在这里将不通part的feature和全局feature直接相加不知带代表什么意思，但是直观上说不通，感觉不是很合理。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所以作者提出FRCNN中的loss如下：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22385C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者分别对着5个局部区域分别进行了预测一个0到1的遮挡的score，用来表示着5个区域是否被遮挡，可以把这个部分认为是一个简单的mask信号，最后作者使用这5个score和其对应区域的feature相乘后相加，得到最终的RoI feature。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但是在这里将不通part的feature和全局feature直接相加不知带代表什么意思，但是直观上说不通，感觉不是很合理。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所以作者提出FRCNN中的loss如下：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22385C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作者分别对着5个局部区域分别进行了预测一个0到1的遮挡的score，用来表示着5个区域是否被遮挡，可以把这个部分认为是一个简单的mask信号，最后作者使用这5个score和其对应区域的feature相乘后相加，得到最终的RoI feature。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但是在这里将不通part的feature和全局feature直接相加不知带代表什么意思，但是直观上说不通，感觉不是很合理。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所以作者提出FRCNN中的loss如下：</a:t>
            </a:r>
          </a:p>
          <a:p>
            <a:pPr algn="just">
              <a:lnSpc>
                <a:spcPct val="21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22385C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4D-2C76-4ACD-96E3-8BED2D8C173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71D-BB60-4C97-A8B8-9C3AF316A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4D-2C76-4ACD-96E3-8BED2D8C173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71D-BB60-4C97-A8B8-9C3AF316A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4D-2C76-4ACD-96E3-8BED2D8C173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71D-BB60-4C97-A8B8-9C3AF316A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704203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65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917164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65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156203" y="1675161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65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394127" y="1683019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65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9630932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65"/>
            </a:lvl1pPr>
          </a:lstStyle>
          <a:p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A079F21-3BE8-4E0A-A2CF-C18BDEAD91D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t>2021/4/28</a:t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0336DA7-0B35-4766-B3FA-87CC82BF78C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4D-2C76-4ACD-96E3-8BED2D8C173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71D-BB60-4C97-A8B8-9C3AF316A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4D-2C76-4ACD-96E3-8BED2D8C173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71D-BB60-4C97-A8B8-9C3AF316A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4D-2C76-4ACD-96E3-8BED2D8C173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71D-BB60-4C97-A8B8-9C3AF316A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4D-2C76-4ACD-96E3-8BED2D8C173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71D-BB60-4C97-A8B8-9C3AF316A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4D-2C76-4ACD-96E3-8BED2D8C173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71D-BB60-4C97-A8B8-9C3AF316A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4D-2C76-4ACD-96E3-8BED2D8C173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71D-BB60-4C97-A8B8-9C3AF316A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4D-2C76-4ACD-96E3-8BED2D8C173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71D-BB60-4C97-A8B8-9C3AF316A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D4D-2C76-4ACD-96E3-8BED2D8C173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871D-BB60-4C97-A8B8-9C3AF316A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2D4D-2C76-4ACD-96E3-8BED2D8C173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3871D-BB60-4C97-A8B8-9C3AF316AC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csdn.net/weixin_41940752/article/details/93159710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8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397510"/>
            <a:ext cx="108705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 smtClean="0">
                <a:solidFill>
                  <a:schemeClr val="bg1"/>
                </a:solidFill>
              </a:rPr>
              <a:t>Occlusion-aware R-CNN:</a:t>
            </a:r>
          </a:p>
          <a:p>
            <a:pPr algn="dist"/>
            <a:r>
              <a:rPr lang="zh-CN" altLang="en-US" sz="4800" dirty="0" smtClean="0">
                <a:solidFill>
                  <a:schemeClr val="bg1"/>
                </a:solidFill>
              </a:rPr>
              <a:t>Detecting Pedestrians in a Crowd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60400" y="3239770"/>
            <a:ext cx="7803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 smtClean="0">
                <a:solidFill>
                  <a:schemeClr val="bg1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Shifeng Zhang, Longyin Wen, Xiao Bian, Zhen Lei, Stan Z. Li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61035" y="2259965"/>
            <a:ext cx="10870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遮挡感知下的</a:t>
            </a:r>
            <a:r>
              <a:rPr lang="en-US" altLang="en-US" sz="3600" b="1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R-CNN:</a:t>
            </a:r>
            <a:r>
              <a:rPr lang="zh-CN" altLang="en-US" sz="3600" b="1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人群行人检测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679450" y="2063115"/>
            <a:ext cx="10801350" cy="0"/>
          </a:xfrm>
          <a:prstGeom prst="line">
            <a:avLst/>
          </a:prstGeom>
          <a:ln w="539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" y="5304790"/>
            <a:ext cx="4142105" cy="8648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矩形 1566"/>
          <p:cNvSpPr/>
          <p:nvPr/>
        </p:nvSpPr>
        <p:spPr>
          <a:xfrm>
            <a:off x="1216025" y="740410"/>
            <a:ext cx="4981575" cy="883920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55" y="1794510"/>
            <a:ext cx="3785870" cy="3487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285" y="1624965"/>
            <a:ext cx="3848100" cy="3827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08455" y="740410"/>
            <a:ext cx="4458970" cy="67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10000"/>
              </a:lnSpc>
              <a:buClrTx/>
              <a:buSzTx/>
              <a:buFontTx/>
            </a:pP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对于两种遮挡的情况采用两种策略：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87627" y="-224"/>
            <a:ext cx="1729838" cy="4009491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49855" y="2896093"/>
            <a:ext cx="1009934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22385C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69840" y="3087370"/>
            <a:ext cx="7536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rgbClr val="22385C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Aggregation Loss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12442" y="4271913"/>
            <a:ext cx="5147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 smtClean="0">
                <a:solidFill>
                  <a:srgbClr val="22385C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对于目标遮挡</a:t>
            </a:r>
            <a:r>
              <a:rPr lang="en-US" altLang="en-US" sz="3200" dirty="0" smtClean="0">
                <a:solidFill>
                  <a:srgbClr val="22385C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:</a:t>
            </a:r>
            <a:r>
              <a:rPr lang="zh-CN" altLang="en-US" sz="3200" dirty="0" smtClean="0">
                <a:solidFill>
                  <a:srgbClr val="22385C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聚合损失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4477385" y="4009390"/>
            <a:ext cx="6817995" cy="0"/>
          </a:xfrm>
          <a:prstGeom prst="line">
            <a:avLst/>
          </a:prstGeom>
          <a:ln w="539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矩形 1566"/>
          <p:cNvSpPr/>
          <p:nvPr/>
        </p:nvSpPr>
        <p:spPr>
          <a:xfrm>
            <a:off x="74930" y="1179830"/>
            <a:ext cx="3695065" cy="4912995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70" name="矩形 1569"/>
          <p:cNvSpPr/>
          <p:nvPr/>
        </p:nvSpPr>
        <p:spPr>
          <a:xfrm>
            <a:off x="196850" y="1179830"/>
            <a:ext cx="3394710" cy="481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为了减少对相邻重叠行人的</a:t>
            </a: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错误</a:t>
            </a: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检测，我们强制</a:t>
            </a: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使</a:t>
            </a: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proposal接近并紧凑地定位到相应的ground ture</a:t>
            </a: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目标</a:t>
            </a: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。为此，我们为两者设计了新的聚合损失（AggLoss）</a:t>
            </a:r>
          </a:p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区域建议网络 （RPN）和FAST R-CNN 模块在Fater R-CNN 算法</a:t>
            </a:r>
            <a:r>
              <a:rPr lang="zh-CN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中</a:t>
            </a: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，这是一个多任务损失推动proposal接近</a:t>
            </a:r>
          </a:p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相应的ground ture</a:t>
            </a:r>
            <a:r>
              <a:rPr lang="zh-CN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目标</a:t>
            </a: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，同时最大限度地减少内部区域与相同对象相关联的proposal的距离</a:t>
            </a:r>
          </a:p>
        </p:txBody>
      </p:sp>
      <p:sp>
        <p:nvSpPr>
          <p:cNvPr id="6" name="矩形 5"/>
          <p:cNvSpPr/>
          <p:nvPr/>
        </p:nvSpPr>
        <p:spPr>
          <a:xfrm>
            <a:off x="1972310" y="109855"/>
            <a:ext cx="6071870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Aggregation Loss (</a:t>
            </a:r>
            <a:r>
              <a:rPr lang="zh-CN" altLang="zh-CN" sz="2400" b="1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聚合损失</a:t>
            </a:r>
            <a:r>
              <a:rPr lang="en-US" altLang="zh-CN" sz="2400" b="1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230" y="4084955"/>
            <a:ext cx="7814945" cy="346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365" y="1179830"/>
            <a:ext cx="8029575" cy="2705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279265" y="4798060"/>
            <a:ext cx="6223635" cy="166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（3）式中第一项是regression loss，目的是让每个proposal能够更接近其真实的GT，采用smooth L1损失</a:t>
            </a:r>
          </a:p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第二项是compactness loss，目的是让属于同一GT的proposals能够分布紧致。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矩形 1566"/>
          <p:cNvSpPr/>
          <p:nvPr/>
        </p:nvSpPr>
        <p:spPr>
          <a:xfrm>
            <a:off x="120650" y="975995"/>
            <a:ext cx="3695065" cy="2247265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70" name="矩形 1569"/>
          <p:cNvSpPr/>
          <p:nvPr/>
        </p:nvSpPr>
        <p:spPr>
          <a:xfrm>
            <a:off x="196850" y="1179830"/>
            <a:ext cx="3394710" cy="166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类似于</a:t>
            </a:r>
            <a:r>
              <a:rPr 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FAST </a:t>
            </a:r>
            <a:r>
              <a:rPr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R-CNN，我们使用</a:t>
            </a:r>
          </a:p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smooth L1 loss </a:t>
            </a:r>
            <a:r>
              <a:rPr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作为回归损失</a:t>
            </a:r>
          </a:p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Lreg（[p∗i]，[ti]，[t∗i]）以</a:t>
            </a:r>
            <a:r>
              <a:rPr 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度</a:t>
            </a:r>
            <a:r>
              <a:rPr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量预测边界框的准确性</a:t>
            </a:r>
          </a:p>
        </p:txBody>
      </p:sp>
      <p:sp>
        <p:nvSpPr>
          <p:cNvPr id="6" name="矩形 5"/>
          <p:cNvSpPr/>
          <p:nvPr/>
        </p:nvSpPr>
        <p:spPr>
          <a:xfrm>
            <a:off x="2014220" y="-26670"/>
            <a:ext cx="6071870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regression Loss (</a:t>
            </a:r>
            <a:r>
              <a:rPr lang="zh-CN" altLang="zh-CN" sz="2400" b="1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回归损失</a:t>
            </a:r>
            <a:r>
              <a:rPr lang="en-US" altLang="zh-CN" sz="2400" b="1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770" y="1179830"/>
            <a:ext cx="7734300" cy="342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50130" y="3435985"/>
            <a:ext cx="7012940" cy="485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Nreg</a:t>
            </a:r>
            <a:r>
              <a:rPr 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是回归中的</a:t>
            </a:r>
            <a:r>
              <a:rPr 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anchor</a:t>
            </a:r>
            <a:r>
              <a:rPr 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的总数</a:t>
            </a:r>
            <a:r>
              <a:rPr lang="en-US" alt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Δ(ti  - t*i) </a:t>
            </a:r>
            <a:r>
              <a:rPr lang="zh-CN" alt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</a:t>
            </a:r>
            <a:r>
              <a:rPr lang="en-US" alt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smooth L1 Loss</a:t>
            </a:r>
          </a:p>
        </p:txBody>
      </p:sp>
      <p:cxnSp>
        <p:nvCxnSpPr>
          <p:cNvPr id="2" name="直接箭头连接符 1"/>
          <p:cNvCxnSpPr/>
          <p:nvPr/>
        </p:nvCxnSpPr>
        <p:spPr>
          <a:xfrm>
            <a:off x="7509510" y="1623695"/>
            <a:ext cx="0" cy="777875"/>
          </a:xfrm>
          <a:prstGeom prst="straightConnector1">
            <a:avLst/>
          </a:prstGeom>
          <a:ln w="44450">
            <a:solidFill>
              <a:srgbClr val="2C49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765" y="2397125"/>
            <a:ext cx="9747885" cy="10166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415" y="4893945"/>
            <a:ext cx="5076825" cy="1000125"/>
          </a:xfrm>
          <a:prstGeom prst="rect">
            <a:avLst/>
          </a:prstGeom>
        </p:spPr>
      </p:pic>
      <p:pic>
        <p:nvPicPr>
          <p:cNvPr id="10" name="图片 9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70" y="3413760"/>
            <a:ext cx="3886200" cy="3049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矩形 1566"/>
          <p:cNvSpPr/>
          <p:nvPr/>
        </p:nvSpPr>
        <p:spPr>
          <a:xfrm>
            <a:off x="120650" y="975995"/>
            <a:ext cx="3587750" cy="2915285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70" name="矩形 1569"/>
          <p:cNvSpPr/>
          <p:nvPr/>
        </p:nvSpPr>
        <p:spPr>
          <a:xfrm>
            <a:off x="196850" y="1179830"/>
            <a:ext cx="3489960" cy="2453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对于compactness term </a:t>
            </a:r>
          </a:p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endParaRPr sz="1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Lcom </a:t>
            </a:r>
            <a:r>
              <a:rPr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目的是让属于同一GT的proposals之间能够尽可能的分布紧致，使得可以减少对于临近的两个人之间的错检问题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2014220" y="-26670"/>
            <a:ext cx="6071870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sz="24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compactnesscompactness term </a:t>
            </a:r>
            <a:endParaRPr lang="en-US" altLang="zh-CN" sz="2400" b="1" dirty="0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770" y="1179830"/>
            <a:ext cx="7734300" cy="342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89170" y="3446145"/>
            <a:ext cx="7012940" cy="166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t*i  </a:t>
            </a:r>
            <a:r>
              <a: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是所有关联了一个以上的</a:t>
            </a:r>
            <a:r>
              <a:rPr lang="en-US" alt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anchor</a:t>
            </a:r>
            <a:r>
              <a: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GT set</a:t>
            </a:r>
            <a:endParaRPr lang="en-US" sz="16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ρ , Ncom</a:t>
            </a:r>
            <a:r>
              <a: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是所有</a:t>
            </a:r>
            <a:r>
              <a:rPr lang="zh-CN" altLang="en-US" sz="1600" dirty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关联了一个以上的</a:t>
            </a:r>
            <a:r>
              <a:rPr lang="en-US" alt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anchor</a:t>
            </a:r>
            <a:r>
              <a: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GT</a:t>
            </a:r>
            <a:r>
              <a: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的总数</a:t>
            </a:r>
            <a:r>
              <a:rPr lang="en-US" alt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(ρ=Ncom) </a:t>
            </a:r>
            <a:endParaRPr lang="zh-CN" altLang="en-US" sz="16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Φi </a:t>
            </a:r>
            <a:r>
              <a: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是每个</a:t>
            </a:r>
            <a:r>
              <a:rPr lang="en-US" alt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GT</a:t>
            </a:r>
            <a:r>
              <a: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关联的</a:t>
            </a:r>
            <a:r>
              <a:rPr lang="en-US" alt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anchor</a:t>
            </a:r>
            <a:r>
              <a:rPr lang="zh-CN" altLang="en-US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index sets</a:t>
            </a:r>
          </a:p>
          <a:p>
            <a:pPr algn="l">
              <a:lnSpc>
                <a:spcPct val="160000"/>
              </a:lnSpc>
              <a:spcBef>
                <a:spcPct val="0"/>
              </a:spcBef>
              <a:buNone/>
            </a:pPr>
            <a:endParaRPr lang="en-US" altLang="zh-CN" sz="16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9742805" y="1525270"/>
            <a:ext cx="0" cy="777875"/>
          </a:xfrm>
          <a:prstGeom prst="straightConnector1">
            <a:avLst/>
          </a:prstGeom>
          <a:ln w="44450">
            <a:solidFill>
              <a:srgbClr val="2C49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170" y="5280025"/>
            <a:ext cx="5076825" cy="1000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035" y="2364105"/>
            <a:ext cx="8573770" cy="821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87627" y="-224"/>
            <a:ext cx="1729838" cy="4009491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49855" y="2896093"/>
            <a:ext cx="1009934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22385C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259580" y="3286760"/>
            <a:ext cx="7997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22385C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Part Occlusion RoI Pooling Unit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195830" y="4606290"/>
            <a:ext cx="9655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 smtClean="0">
                <a:solidFill>
                  <a:srgbClr val="22385C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对于非目标遮挡</a:t>
            </a:r>
            <a:r>
              <a:rPr lang="en-US" altLang="en-US" sz="3200" dirty="0" smtClean="0">
                <a:solidFill>
                  <a:srgbClr val="22385C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:</a:t>
            </a:r>
            <a:r>
              <a:rPr lang="en-US" altLang="zh-CN" sz="32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局部遮挡感知感兴趣区域池化单元</a:t>
            </a:r>
            <a:endParaRPr lang="zh-CN" altLang="en-US" sz="3200" dirty="0" smtClean="0">
              <a:solidFill>
                <a:srgbClr val="22385C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477385" y="4009390"/>
            <a:ext cx="6817995" cy="0"/>
          </a:xfrm>
          <a:prstGeom prst="line">
            <a:avLst/>
          </a:prstGeom>
          <a:ln w="539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77510" y="2194560"/>
            <a:ext cx="38874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rgbClr val="22385C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P O R o I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矩形 1566"/>
          <p:cNvSpPr/>
          <p:nvPr/>
        </p:nvSpPr>
        <p:spPr>
          <a:xfrm>
            <a:off x="99060" y="1073150"/>
            <a:ext cx="3207385" cy="4790440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70" name="矩形 1569"/>
          <p:cNvSpPr/>
          <p:nvPr/>
        </p:nvSpPr>
        <p:spPr>
          <a:xfrm>
            <a:off x="196850" y="1179830"/>
            <a:ext cx="3109595" cy="358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我们设计了一个新的POROI 单元，将人体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先验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的结构信息与可见性预测集成在一起</a:t>
            </a:r>
          </a:p>
          <a:p>
            <a:pPr algn="l">
              <a:lnSpc>
                <a:spcPct val="21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进入</a:t>
            </a: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FAST RCNNdetector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模块组成一个微神经网络去预测遮挡</a:t>
            </a:r>
          </a:p>
        </p:txBody>
      </p:sp>
      <p:sp>
        <p:nvSpPr>
          <p:cNvPr id="6" name="矩形 5"/>
          <p:cNvSpPr/>
          <p:nvPr/>
        </p:nvSpPr>
        <p:spPr>
          <a:xfrm>
            <a:off x="1923415" y="85725"/>
            <a:ext cx="8609330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Occlusion-aware RoI Pooling Unit(PORoI)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05" y="1468755"/>
            <a:ext cx="8193405" cy="3999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矩形 1566"/>
          <p:cNvSpPr/>
          <p:nvPr/>
        </p:nvSpPr>
        <p:spPr>
          <a:xfrm>
            <a:off x="95885" y="1083945"/>
            <a:ext cx="3305175" cy="5452745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70" name="矩形 1569"/>
          <p:cNvSpPr/>
          <p:nvPr/>
        </p:nvSpPr>
        <p:spPr>
          <a:xfrm>
            <a:off x="196850" y="1179830"/>
            <a:ext cx="3109595" cy="474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作者将新人分为5个区域，用RoI pooling层把feature map固定在HxW的尺寸</a:t>
            </a:r>
          </a:p>
          <a:p>
            <a:pPr algn="l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将feature分为5个部分，分别做roi pooling (7*7),经过一个二分类网络做一个可见性预测，分类网络采用的是交叉熵损失。</a:t>
            </a:r>
          </a:p>
        </p:txBody>
      </p:sp>
      <p:sp>
        <p:nvSpPr>
          <p:cNvPr id="6" name="矩形 5"/>
          <p:cNvSpPr/>
          <p:nvPr/>
        </p:nvSpPr>
        <p:spPr>
          <a:xfrm>
            <a:off x="1923415" y="85725"/>
            <a:ext cx="8609330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Occlusion-aware RoI Pooling Unit(PORoI)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85" y="795020"/>
            <a:ext cx="8334375" cy="526859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7521575" y="1722755"/>
            <a:ext cx="1817370" cy="243840"/>
          </a:xfrm>
          <a:prstGeom prst="straightConnector1">
            <a:avLst/>
          </a:prstGeom>
          <a:ln w="34925" cmpd="sng">
            <a:solidFill>
              <a:srgbClr val="2C4978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矩形 1566"/>
          <p:cNvSpPr/>
          <p:nvPr/>
        </p:nvSpPr>
        <p:spPr>
          <a:xfrm>
            <a:off x="95885" y="1083945"/>
            <a:ext cx="3305175" cy="5452745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70" name="矩形 1569"/>
          <p:cNvSpPr/>
          <p:nvPr/>
        </p:nvSpPr>
        <p:spPr>
          <a:xfrm>
            <a:off x="196850" y="1179830"/>
            <a:ext cx="3109595" cy="474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作者将新人分为5个区域，用RoI pooling层把feature map固定在HxW的尺寸</a:t>
            </a:r>
          </a:p>
          <a:p>
            <a:pPr algn="l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将feature分为5个部分，分别做roi pooling (7*7),经过一个二分类网络做一个可见性预测，分类网络采用的是交叉熵损失。</a:t>
            </a:r>
          </a:p>
        </p:txBody>
      </p:sp>
      <p:sp>
        <p:nvSpPr>
          <p:cNvPr id="6" name="矩形 5"/>
          <p:cNvSpPr/>
          <p:nvPr/>
        </p:nvSpPr>
        <p:spPr>
          <a:xfrm>
            <a:off x="1923415" y="85725"/>
            <a:ext cx="8609330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Occlusion-aware RoI Pooling Unit(PORoI)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055" y="3596640"/>
            <a:ext cx="7703820" cy="427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452880"/>
            <a:ext cx="5511800" cy="76390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7762240" y="2203450"/>
            <a:ext cx="0" cy="1187450"/>
          </a:xfrm>
          <a:prstGeom prst="straightConnector1">
            <a:avLst/>
          </a:prstGeom>
          <a:ln w="41275">
            <a:solidFill>
              <a:srgbClr val="2C49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873625" y="468566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矩形 1566"/>
          <p:cNvSpPr/>
          <p:nvPr/>
        </p:nvSpPr>
        <p:spPr>
          <a:xfrm>
            <a:off x="95885" y="1083945"/>
            <a:ext cx="3305175" cy="5452745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70" name="矩形 1569"/>
          <p:cNvSpPr/>
          <p:nvPr/>
        </p:nvSpPr>
        <p:spPr>
          <a:xfrm>
            <a:off x="193675" y="1027430"/>
            <a:ext cx="3109595" cy="532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者分别对着5个局部区域分别进行了预测一个0到1的遮挡的score，用来表示着5个区域是否被遮挡，可以把这个部分认为是一个简单的mask信号，最后作者使用这5个score和其对应区域的feature相乘后相加，得到最终的RoI feature。</a:t>
            </a:r>
          </a:p>
        </p:txBody>
      </p:sp>
      <p:sp>
        <p:nvSpPr>
          <p:cNvPr id="6" name="矩形 5"/>
          <p:cNvSpPr/>
          <p:nvPr/>
        </p:nvSpPr>
        <p:spPr>
          <a:xfrm>
            <a:off x="1923415" y="85725"/>
            <a:ext cx="8609330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Occlusion-aware RoI Pooling Unit(PORoI)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35" y="1083945"/>
            <a:ext cx="7404100" cy="338455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0714990" y="3901440"/>
            <a:ext cx="0" cy="963295"/>
          </a:xfrm>
          <a:prstGeom prst="straightConnector1">
            <a:avLst/>
          </a:prstGeom>
          <a:ln w="38100">
            <a:solidFill>
              <a:srgbClr val="2C49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580" y="4628515"/>
            <a:ext cx="6048375" cy="17240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75100" y="6386830"/>
            <a:ext cx="7175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其中当可见部分面积大于part region面积的0.5时 ，值位1，否则为0.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822588" y="2767358"/>
            <a:ext cx="2366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 smtClean="0">
                <a:solidFill>
                  <a:srgbClr val="22385C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目录</a:t>
            </a:r>
            <a:endParaRPr lang="zh-CN" altLang="en-US" sz="8000" dirty="0">
              <a:solidFill>
                <a:srgbClr val="22385C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41258" y="3874813"/>
            <a:ext cx="214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solidFill>
                  <a:srgbClr val="22385C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CONTENTS</a:t>
            </a:r>
            <a:endParaRPr lang="zh-CN" altLang="en-US" sz="2800" dirty="0">
              <a:solidFill>
                <a:srgbClr val="22385C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264324" y="1487602"/>
            <a:ext cx="4462818" cy="720000"/>
            <a:chOff x="6100549" y="1719617"/>
            <a:chExt cx="4462818" cy="720000"/>
          </a:xfrm>
        </p:grpSpPr>
        <p:sp>
          <p:nvSpPr>
            <p:cNvPr id="18" name="圆角矩形 17"/>
            <p:cNvSpPr/>
            <p:nvPr/>
          </p:nvSpPr>
          <p:spPr>
            <a:xfrm>
              <a:off x="6100549" y="1719617"/>
              <a:ext cx="4462818" cy="720000"/>
            </a:xfrm>
            <a:prstGeom prst="roundRect">
              <a:avLst/>
            </a:prstGeom>
            <a:solidFill>
              <a:srgbClr val="223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028598" y="1785002"/>
              <a:ext cx="3370997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32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6264275" y="2580005"/>
            <a:ext cx="4462780" cy="720090"/>
          </a:xfrm>
          <a:prstGeom prst="round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6267450" y="3685540"/>
            <a:ext cx="4462780" cy="720090"/>
          </a:xfrm>
          <a:prstGeom prst="round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267444" y="1503833"/>
            <a:ext cx="4462818" cy="3994715"/>
            <a:chOff x="6100549" y="-1555098"/>
            <a:chExt cx="4462818" cy="3994715"/>
          </a:xfrm>
        </p:grpSpPr>
        <p:sp>
          <p:nvSpPr>
            <p:cNvPr id="39" name="圆角矩形 38"/>
            <p:cNvSpPr/>
            <p:nvPr/>
          </p:nvSpPr>
          <p:spPr>
            <a:xfrm>
              <a:off x="6100549" y="1719617"/>
              <a:ext cx="4462818" cy="720000"/>
            </a:xfrm>
            <a:prstGeom prst="roundRect">
              <a:avLst/>
            </a:prstGeom>
            <a:solidFill>
              <a:srgbClr val="223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251679" y="-1555098"/>
              <a:ext cx="4307840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000" i="1" dirty="0" smtClean="0">
                  <a:solidFill>
                    <a:schemeClr val="accent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01</a:t>
              </a:r>
              <a:r>
                <a:rPr lang="en-US" altLang="zh-CN" sz="4000" dirty="0" smtClean="0">
                  <a:solidFill>
                    <a:schemeClr val="accent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 </a:t>
              </a:r>
              <a:r>
                <a:rPr lang="zh-CN" altLang="en-US" sz="4000" dirty="0" smtClean="0">
                  <a:solidFill>
                    <a:schemeClr val="accent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Introduction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341739" y="2606828"/>
            <a:ext cx="4307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000" i="1" dirty="0" smtClean="0">
                <a:solidFill>
                  <a:schemeClr val="accent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02</a:t>
            </a:r>
            <a:r>
              <a:rPr lang="en-US" altLang="zh-CN" sz="4000" dirty="0" smtClean="0">
                <a:solidFill>
                  <a:schemeClr val="accent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O R - C N N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344914" y="3692678"/>
            <a:ext cx="4307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000" i="1" dirty="0" smtClean="0">
                <a:solidFill>
                  <a:schemeClr val="accent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03</a:t>
            </a:r>
            <a:r>
              <a:rPr lang="en-US" altLang="zh-CN" sz="4000" dirty="0" smtClean="0">
                <a:solidFill>
                  <a:schemeClr val="accent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AggLoss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341739" y="4777893"/>
            <a:ext cx="4307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000" i="1" dirty="0" smtClean="0">
                <a:solidFill>
                  <a:schemeClr val="accent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04</a:t>
            </a:r>
            <a:r>
              <a:rPr lang="en-US" altLang="zh-CN" sz="4000" dirty="0" smtClean="0">
                <a:solidFill>
                  <a:schemeClr val="accent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 PORoI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3764280"/>
            <a:ext cx="6048375" cy="1724025"/>
          </a:xfrm>
          <a:prstGeom prst="rect">
            <a:avLst/>
          </a:prstGeom>
        </p:spPr>
      </p:pic>
      <p:sp>
        <p:nvSpPr>
          <p:cNvPr id="1567" name="矩形 1566"/>
          <p:cNvSpPr/>
          <p:nvPr/>
        </p:nvSpPr>
        <p:spPr>
          <a:xfrm>
            <a:off x="95885" y="1083945"/>
            <a:ext cx="3305175" cy="5452745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70" name="矩形 1569"/>
          <p:cNvSpPr/>
          <p:nvPr/>
        </p:nvSpPr>
        <p:spPr>
          <a:xfrm>
            <a:off x="193675" y="1027430"/>
            <a:ext cx="3109595" cy="532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作者分别对着5个局部区域分别进行了预测一个0到1的遮挡的score，用来表示着5个区域是否被遮挡，可以把这个部分认为是一个简单的mask信号，最后作者使用这5个score和其对应区域的feature相乘后相加，得到最终的RoI feature。</a:t>
            </a:r>
          </a:p>
        </p:txBody>
      </p:sp>
      <p:sp>
        <p:nvSpPr>
          <p:cNvPr id="6" name="矩形 5"/>
          <p:cNvSpPr/>
          <p:nvPr/>
        </p:nvSpPr>
        <p:spPr>
          <a:xfrm>
            <a:off x="1923415" y="85725"/>
            <a:ext cx="8609330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Occlusion-aware RoI Pooling Unit(PORoI)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655" y="844550"/>
            <a:ext cx="6387465" cy="291973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9377680" y="3328670"/>
            <a:ext cx="0" cy="963295"/>
          </a:xfrm>
          <a:prstGeom prst="straightConnector1">
            <a:avLst/>
          </a:prstGeom>
          <a:ln w="38100">
            <a:solidFill>
              <a:srgbClr val="2C49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210050" y="4814570"/>
            <a:ext cx="71755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  <a:p>
            <a:r>
              <a:rPr lang="zh-CN" altLang="en-US"/>
              <a:t>其中</a:t>
            </a:r>
          </a:p>
          <a:p>
            <a:r>
              <a:rPr lang="en-US" altLang="zh-CN"/>
              <a:t>oi,j    </a:t>
            </a:r>
            <a:r>
              <a:rPr lang="zh-CN" altLang="zh-CN"/>
              <a:t>是预测可见分数</a:t>
            </a:r>
            <a:endParaRPr lang="en-US" altLang="zh-CN"/>
          </a:p>
          <a:p>
            <a:r>
              <a:rPr lang="en-US" altLang="zh-CN"/>
              <a:t>o*i,j</a:t>
            </a:r>
            <a:r>
              <a:rPr lang="zh-CN" altLang="zh-CN"/>
              <a:t> 是</a:t>
            </a:r>
            <a:r>
              <a:rPr lang="en-US" altLang="zh-CN"/>
              <a:t> </a:t>
            </a:r>
            <a:r>
              <a:rPr lang="zh-CN" altLang="en-US"/>
              <a:t>真实可见分数</a:t>
            </a:r>
            <a:r>
              <a:rPr lang="en-US" altLang="zh-CN"/>
              <a:t>GT score</a:t>
            </a:r>
          </a:p>
          <a:p>
            <a:r>
              <a:rPr lang="en-US" altLang="zh-CN"/>
              <a:t>ci,j     </a:t>
            </a:r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</a:t>
            </a:r>
            <a:r>
              <a:rPr lang="en-US" altLang="zh-CN"/>
              <a:t>proposal</a:t>
            </a:r>
            <a:r>
              <a:rPr lang="zh-CN" altLang="en-US"/>
              <a:t>的第</a:t>
            </a:r>
            <a:r>
              <a:rPr lang="en-US" altLang="zh-CN"/>
              <a:t>j</a:t>
            </a:r>
            <a:r>
              <a:rPr lang="zh-CN" altLang="en-US"/>
              <a:t>部分，</a:t>
            </a:r>
            <a:r>
              <a:rPr lang="en-US" altLang="zh-CN"/>
              <a:t>(j ∈[0,5])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当可见部分面积大于part region面积的0.5时 ，值位1，否则为0.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82" y="2401496"/>
            <a:ext cx="9570720" cy="9207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5" y="318527"/>
            <a:ext cx="5610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" y="2965917"/>
            <a:ext cx="6215762" cy="3607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10" y="0"/>
            <a:ext cx="5897563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722" y="4193569"/>
            <a:ext cx="5697537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134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92" y="3180229"/>
            <a:ext cx="5716587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752" y="484094"/>
            <a:ext cx="5840413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97" y="188259"/>
            <a:ext cx="5120978" cy="299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52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050592" y="2951"/>
            <a:ext cx="1729838" cy="4009491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11625" y="2926573"/>
            <a:ext cx="10099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22385C"/>
                </a:solidFill>
                <a:latin typeface="Impact" panose="020B0806030902050204" pitchFamily="34" charset="0"/>
              </a:rPr>
              <a:t>1</a:t>
            </a:r>
            <a:endParaRPr lang="zh-CN" altLang="en-US" sz="11500" dirty="0">
              <a:solidFill>
                <a:srgbClr val="22385C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21587" y="3083810"/>
            <a:ext cx="5415012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solidFill>
                  <a:srgbClr val="22385C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introduction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538502" y="4162058"/>
            <a:ext cx="5147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 smtClean="0">
                <a:solidFill>
                  <a:srgbClr val="22385C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YOU CAN ADD YOUR TITLE HERE</a:t>
            </a:r>
            <a:endParaRPr lang="zh-CN" altLang="en-US" sz="1600" dirty="0">
              <a:solidFill>
                <a:srgbClr val="22385C"/>
              </a:solidFill>
              <a:latin typeface="造字工房悦黑体验版纤细体" pitchFamily="50" charset="-122"/>
              <a:ea typeface="造字工房悦黑体验版纤细体" pitchFamily="5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87760" y="1776730"/>
            <a:ext cx="5970905" cy="3830320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95" name="文本框 3"/>
          <p:cNvSpPr>
            <a:spLocks noChangeArrowheads="1"/>
          </p:cNvSpPr>
          <p:nvPr/>
        </p:nvSpPr>
        <p:spPr bwMode="auto">
          <a:xfrm>
            <a:off x="1218696" y="759909"/>
            <a:ext cx="3104156" cy="646331"/>
          </a:xfrm>
          <a:prstGeom prst="rect">
            <a:avLst/>
          </a:prstGeom>
          <a:solidFill>
            <a:srgbClr val="22385C"/>
          </a:solidFill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Segoe UI" panose="020B0502040204020203" pitchFamily="34" charset="0"/>
              </a:rPr>
              <a:t>论文背景研究</a:t>
            </a:r>
            <a:endParaRPr lang="zh-CN" altLang="en-US" sz="3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  <a:sym typeface="Segoe UI" panose="020B0502040204020203" pitchFamily="34" charset="0"/>
            </a:endParaRPr>
          </a:p>
        </p:txBody>
      </p:sp>
      <p:sp>
        <p:nvSpPr>
          <p:cNvPr id="23596" name="矩形 4"/>
          <p:cNvSpPr>
            <a:spLocks noChangeArrowheads="1"/>
          </p:cNvSpPr>
          <p:nvPr/>
        </p:nvSpPr>
        <p:spPr bwMode="auto">
          <a:xfrm>
            <a:off x="469357" y="1957705"/>
            <a:ext cx="5807710" cy="32975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拥挤场景中的行人检测是一个具有挑战性的问题，因为行人经常聚集在一起，互相遮挡。在本文中，我们提出了一种新的感知遮挡的</a:t>
            </a:r>
            <a:r>
              <a:rPr lang="en-US" altLang="zh-CN" sz="16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R-CNN (OR-CNN)</a:t>
            </a: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来提高人群中的检测精度。具体地说，我们设计了一个</a:t>
            </a:r>
            <a:r>
              <a:rPr lang="en-US" altLang="zh-CN" sz="16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新的聚合损失</a:t>
            </a: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来强制建议靠近并紧凑地定位到相应的对象。同时，我们采用一种新的</a:t>
            </a:r>
            <a:r>
              <a:rPr lang="en-US" altLang="zh-CN" sz="1600" dirty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局部遮挡感知感兴趣区域(PORol)池化单元</a:t>
            </a: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代替Rol池化层，将具有可见性预测的人体先验结构信息集成到网络中处理遮挡。我们的检测器采用端到端的方式进行训练，在三个行人检测数据集(City Persons、ETH和INRIA)上实现了最先进的结果，并与加州理工学院的最先进数据集进行配对。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565" y="1800225"/>
            <a:ext cx="4772025" cy="32575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87627" y="-224"/>
            <a:ext cx="1729838" cy="4009491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49855" y="2896093"/>
            <a:ext cx="1009934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22385C"/>
                </a:solidFill>
                <a:latin typeface="Impact" panose="020B0806030902050204" pitchFamily="34" charset="0"/>
              </a:rPr>
              <a:t>2</a:t>
            </a:r>
            <a:endParaRPr lang="zh-CN" altLang="en-US" sz="11500" dirty="0">
              <a:solidFill>
                <a:srgbClr val="22385C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44035" y="3087370"/>
            <a:ext cx="7536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rgbClr val="22385C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Occlusion-aware R-CNN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47467" y="4324618"/>
            <a:ext cx="5147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 smtClean="0">
                <a:solidFill>
                  <a:srgbClr val="22385C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遮挡感知</a:t>
            </a:r>
            <a:r>
              <a:rPr lang="en-US" altLang="zh-CN" sz="3200" dirty="0" smtClean="0">
                <a:solidFill>
                  <a:srgbClr val="22385C"/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R_CNN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4477385" y="4009390"/>
            <a:ext cx="6817995" cy="0"/>
          </a:xfrm>
          <a:prstGeom prst="line">
            <a:avLst/>
          </a:prstGeom>
          <a:ln w="539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矩形 1566"/>
          <p:cNvSpPr/>
          <p:nvPr/>
        </p:nvSpPr>
        <p:spPr>
          <a:xfrm>
            <a:off x="95885" y="1083945"/>
            <a:ext cx="3305175" cy="4565650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057" t="2642" r="429" b="1167"/>
          <a:stretch>
            <a:fillRect/>
          </a:stretch>
        </p:blipFill>
        <p:spPr>
          <a:xfrm>
            <a:off x="3401695" y="768985"/>
            <a:ext cx="8977630" cy="5320030"/>
          </a:xfrm>
          <a:prstGeom prst="rect">
            <a:avLst/>
          </a:prstGeom>
        </p:spPr>
      </p:pic>
      <p:sp>
        <p:nvSpPr>
          <p:cNvPr id="1570" name="矩形 1569"/>
          <p:cNvSpPr/>
          <p:nvPr/>
        </p:nvSpPr>
        <p:spPr>
          <a:xfrm>
            <a:off x="196850" y="1179830"/>
            <a:ext cx="3109595" cy="474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经典的检测方法生成检测框都非常耗时，Faster-RCNN 直接使用 RPN 生成检测框，能极大提升检测框的生成速度。RPN (Region Proposal Network) 用于生成候选区域(Region Proposal)。</a:t>
            </a:r>
          </a:p>
          <a:p>
            <a:pPr algn="dist">
              <a:lnSpc>
                <a:spcPct val="21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72310" y="109855"/>
            <a:ext cx="6071870" cy="866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22385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Region Proposal Network(RPN)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矩形 1566"/>
          <p:cNvSpPr/>
          <p:nvPr/>
        </p:nvSpPr>
        <p:spPr>
          <a:xfrm>
            <a:off x="316230" y="379095"/>
            <a:ext cx="6349365" cy="2587625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70" name="矩形 1569"/>
          <p:cNvSpPr/>
          <p:nvPr/>
        </p:nvSpPr>
        <p:spPr>
          <a:xfrm>
            <a:off x="454660" y="396240"/>
            <a:ext cx="6071870" cy="2417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为了让RPN module能够更好地、更精确地提取到proposal，作者设计了一种AggLoss来限制proposals能够更接近GT并且同一个object的proposals之间能够尽可能的靠的紧致。所以整体的RPN的Loss函数如下：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15" y="396240"/>
            <a:ext cx="5457825" cy="2552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12385" y="3884930"/>
            <a:ext cx="560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classfication loss                              aggregation loss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8480" y="4062095"/>
            <a:ext cx="6901180" cy="23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pi   是第i个anchor是行人的预测概率；</a:t>
            </a:r>
          </a:p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​ti    是第i个anchor的行人的预测坐标；</a:t>
            </a:r>
          </a:p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pi* 是第i个anchor处于某个行人的真实label，即class label；</a:t>
            </a:r>
          </a:p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ti*  是第i个anchor属于某个行人的bbox的GT；</a:t>
            </a:r>
          </a:p>
          <a:p>
            <a:pPr algn="l">
              <a:lnSpc>
                <a:spcPct val="160000"/>
              </a:lnSpc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α   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是平衡两个</a:t>
            </a:r>
            <a:r>
              <a:rPr lang="en-US" altLang="zh-CN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loss</a:t>
            </a:r>
            <a:r>
              <a:rPr lang="zh-CN" altLang="en-US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的超参数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65" y="3065145"/>
            <a:ext cx="10498455" cy="89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2"/>
    </mc:Choice>
    <mc:Fallback xmlns="">
      <p:transition spd="slow" advTm="53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矩形 1566"/>
          <p:cNvSpPr/>
          <p:nvPr/>
        </p:nvSpPr>
        <p:spPr>
          <a:xfrm>
            <a:off x="326390" y="687705"/>
            <a:ext cx="3246120" cy="841375"/>
          </a:xfrm>
          <a:prstGeom prst="rect">
            <a:avLst/>
          </a:prstGeom>
          <a:solidFill>
            <a:srgbClr val="22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70" name="矩形 1569"/>
          <p:cNvSpPr/>
          <p:nvPr/>
        </p:nvSpPr>
        <p:spPr>
          <a:xfrm>
            <a:off x="464820" y="722630"/>
            <a:ext cx="6071870" cy="672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1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classfication loss </a:t>
            </a:r>
            <a:r>
              <a:rPr lang="zh-CN" altLang="en-US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函数如下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80" y="259715"/>
            <a:ext cx="5457825" cy="2552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68265" y="4173855"/>
            <a:ext cx="6343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classfication loss              aggregation loss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4700270"/>
            <a:ext cx="9168765" cy="7410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65" y="3065145"/>
            <a:ext cx="10498455" cy="898525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>
            <a:off x="5008880" y="3963670"/>
            <a:ext cx="0" cy="788670"/>
          </a:xfrm>
          <a:prstGeom prst="straightConnector1">
            <a:avLst/>
          </a:prstGeom>
          <a:ln w="47625">
            <a:solidFill>
              <a:srgbClr val="2C497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11300" y="6177915"/>
            <a:ext cx="959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其中</a:t>
            </a:r>
            <a:r>
              <a:rPr lang="en-US" altLang="zh-CN"/>
              <a:t> Ncls </a:t>
            </a:r>
            <a:r>
              <a:rPr lang="zh-CN" altLang="en-US"/>
              <a:t>是当前分类的</a:t>
            </a:r>
            <a:r>
              <a:rPr lang="en-US" altLang="en-US"/>
              <a:t>anchor</a:t>
            </a:r>
            <a:r>
              <a:rPr lang="zh-CN" altLang="en-US"/>
              <a:t>总数</a:t>
            </a:r>
            <a:r>
              <a:rPr lang="en-US" altLang="en-US"/>
              <a:t>   </a:t>
            </a:r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/>
              <a:t>后面是一个</a:t>
            </a:r>
            <a:r>
              <a:rPr lang="en-US" altLang="zh-CN"/>
              <a:t>pi</a:t>
            </a:r>
            <a:r>
              <a:rPr lang="zh-CN" altLang="en-US"/>
              <a:t>、</a:t>
            </a:r>
            <a:r>
              <a:rPr lang="en-US" altLang="zh-CN"/>
              <a:t>pi*</a:t>
            </a:r>
            <a:r>
              <a:rPr lang="zh-CN" altLang="en-US"/>
              <a:t>的交叉熵损失函数</a:t>
            </a:r>
            <a:r>
              <a:rPr lang="en-US" altLang="en-US"/>
              <a:t>(log loss 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500" y="5507355"/>
            <a:ext cx="4171950" cy="333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8665" y="5534025"/>
            <a:ext cx="514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我们利用对数损失将</a:t>
            </a:r>
            <a:r>
              <a:rPr lang="en-US" altLang="zh-CN"/>
              <a:t>pi*</a:t>
            </a:r>
            <a:r>
              <a:rPr lang="zh-CN" altLang="en-US"/>
              <a:t>分为两类计算分类损失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2"/>
    </mc:Choice>
    <mc:Fallback xmlns="">
      <p:transition spd="slow" advTm="53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85775"/>
            <a:ext cx="11582400" cy="5886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1016</Words>
  <Application>Microsoft Office PowerPoint</Application>
  <PresentationFormat>自定义</PresentationFormat>
  <Paragraphs>98</Paragraphs>
  <Slides>23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AutoBVT</cp:lastModifiedBy>
  <cp:revision>36</cp:revision>
  <dcterms:created xsi:type="dcterms:W3CDTF">2016-03-13T07:47:00Z</dcterms:created>
  <dcterms:modified xsi:type="dcterms:W3CDTF">2021-04-28T13:24:33Z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718C7F3A07DD4D0498AB891FBA8E3E04</vt:lpwstr>
  </property>
</Properties>
</file>