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73" r:id="rId2"/>
    <p:sldId id="374" r:id="rId3"/>
    <p:sldId id="394" r:id="rId4"/>
    <p:sldId id="695" r:id="rId5"/>
    <p:sldId id="694" r:id="rId6"/>
    <p:sldId id="376" r:id="rId7"/>
    <p:sldId id="385" r:id="rId8"/>
    <p:sldId id="696" r:id="rId9"/>
    <p:sldId id="395" r:id="rId10"/>
    <p:sldId id="383" r:id="rId11"/>
    <p:sldId id="377" r:id="rId12"/>
    <p:sldId id="378" r:id="rId13"/>
    <p:sldId id="697" r:id="rId14"/>
    <p:sldId id="698" r:id="rId15"/>
    <p:sldId id="699" r:id="rId16"/>
    <p:sldId id="700" r:id="rId17"/>
    <p:sldId id="396" r:id="rId18"/>
    <p:sldId id="387" r:id="rId19"/>
    <p:sldId id="393" r:id="rId20"/>
    <p:sldId id="388" r:id="rId21"/>
    <p:sldId id="389" r:id="rId22"/>
    <p:sldId id="701" r:id="rId23"/>
    <p:sldId id="37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E8803B28-550D-4C1E-B354-6D010D6E4372}">
          <p14:sldIdLst>
            <p14:sldId id="373"/>
            <p14:sldId id="374"/>
            <p14:sldId id="394"/>
            <p14:sldId id="695"/>
            <p14:sldId id="694"/>
            <p14:sldId id="376"/>
            <p14:sldId id="385"/>
            <p14:sldId id="696"/>
            <p14:sldId id="395"/>
            <p14:sldId id="383"/>
            <p14:sldId id="377"/>
            <p14:sldId id="378"/>
            <p14:sldId id="697"/>
            <p14:sldId id="698"/>
            <p14:sldId id="699"/>
            <p14:sldId id="700"/>
            <p14:sldId id="396"/>
            <p14:sldId id="387"/>
            <p14:sldId id="393"/>
            <p14:sldId id="388"/>
            <p14:sldId id="389"/>
            <p14:sldId id="701"/>
            <p14:sldId id="375"/>
          </p14:sldIdLst>
        </p14:section>
      </p14:sectionLst>
    </p:ext>
    <p:ext uri="{EFAFB233-063F-42B5-8137-9DF3F51BA10A}">
      <p15:sldGuideLst xmlns:p15="http://schemas.microsoft.com/office/powerpoint/2012/main">
        <p15:guide id="1" orient="horz" pos="1207" userDrawn="1">
          <p15:clr>
            <a:srgbClr val="A4A3A4"/>
          </p15:clr>
        </p15:guide>
        <p15:guide id="2" pos="7446" userDrawn="1">
          <p15:clr>
            <a:srgbClr val="A4A3A4"/>
          </p15:clr>
        </p15:guide>
        <p15:guide id="4" pos="5223" userDrawn="1">
          <p15:clr>
            <a:srgbClr val="A4A3A4"/>
          </p15:clr>
        </p15:guide>
        <p15:guide id="6" pos="438" userDrawn="1">
          <p15:clr>
            <a:srgbClr val="A4A3A4"/>
          </p15:clr>
        </p15:guide>
        <p15:guide id="8" orient="horz" pos="2024" userDrawn="1">
          <p15:clr>
            <a:srgbClr val="A4A3A4"/>
          </p15:clr>
        </p15:guide>
        <p15:guide id="10" orient="horz" pos="9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extLst>
      <p:ext uri="{19B8F6BF-5375-455C-9EA6-DF929625EA0E}">
        <p15:presenceInfo xmlns:p15="http://schemas.microsoft.com/office/powerpoint/2012/main" userId="ec0e78dabb8a41b6" providerId="Windows Live"/>
      </p:ext>
    </p:extLst>
  </p:cmAuthor>
  <p:cmAuthor id="2" name="zzq" initials="z" lastIdx="1" clrIdx="1">
    <p:extLst>
      <p:ext uri="{19B8F6BF-5375-455C-9EA6-DF929625EA0E}">
        <p15:presenceInfo xmlns:p15="http://schemas.microsoft.com/office/powerpoint/2012/main" userId="85d938f68bf0e6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55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73" autoAdjust="0"/>
    <p:restoredTop sz="94660"/>
  </p:normalViewPr>
  <p:slideViewPr>
    <p:cSldViewPr snapToGrid="0" showGuides="1">
      <p:cViewPr varScale="1">
        <p:scale>
          <a:sx n="63" d="100"/>
          <a:sy n="63" d="100"/>
        </p:scale>
        <p:origin x="72" y="1382"/>
      </p:cViewPr>
      <p:guideLst>
        <p:guide orient="horz" pos="1207"/>
        <p:guide pos="7446"/>
        <p:guide pos="5223"/>
        <p:guide pos="438"/>
        <p:guide orient="horz" pos="2024"/>
        <p:guide orient="horz" pos="958"/>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DE2C3-6FD4-43F1-ABFB-1EBAB2E3D916}" type="datetimeFigureOut">
              <a:rPr lang="zh-CN" altLang="en-US" smtClean="0"/>
              <a:t>2021/4/20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957B0-4ADC-4592-BD5D-AA68EEBB3A7B}" type="slidenum">
              <a:rPr lang="zh-CN" altLang="en-US" smtClean="0"/>
              <a:t>‹#›</a:t>
            </a:fld>
            <a:endParaRPr lang="zh-CN" altLang="en-US"/>
          </a:p>
        </p:txBody>
      </p:sp>
    </p:spTree>
    <p:extLst>
      <p:ext uri="{BB962C8B-B14F-4D97-AF65-F5344CB8AC3E}">
        <p14:creationId xmlns:p14="http://schemas.microsoft.com/office/powerpoint/2010/main" val="387101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6" name="任意多边形: 形状 15">
            <a:extLst>
              <a:ext uri="{FF2B5EF4-FFF2-40B4-BE49-F238E27FC236}">
                <a16:creationId xmlns:a16="http://schemas.microsoft.com/office/drawing/2014/main" id="{78233B7C-53D0-42ED-9EDF-0A169BECA2AB}"/>
              </a:ext>
            </a:extLst>
          </p:cNvPr>
          <p:cNvSpPr/>
          <p:nvPr userDrawn="1"/>
        </p:nvSpPr>
        <p:spPr>
          <a:xfrm>
            <a:off x="8428186" y="0"/>
            <a:ext cx="3763815" cy="6858000"/>
          </a:xfrm>
          <a:custGeom>
            <a:avLst/>
            <a:gdLst>
              <a:gd name="connsiteX0" fmla="*/ 0 w 3763815"/>
              <a:gd name="connsiteY0" fmla="*/ 0 h 6858000"/>
              <a:gd name="connsiteX1" fmla="*/ 3763815 w 3763815"/>
              <a:gd name="connsiteY1" fmla="*/ 0 h 6858000"/>
              <a:gd name="connsiteX2" fmla="*/ 3763815 w 3763815"/>
              <a:gd name="connsiteY2" fmla="*/ 6858000 h 6858000"/>
              <a:gd name="connsiteX3" fmla="*/ 0 w 376381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63815" h="6858000">
                <a:moveTo>
                  <a:pt x="0" y="0"/>
                </a:moveTo>
                <a:lnTo>
                  <a:pt x="3763815" y="0"/>
                </a:lnTo>
                <a:lnTo>
                  <a:pt x="376381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7" name="任意多边形: 形状 16">
            <a:extLst>
              <a:ext uri="{FF2B5EF4-FFF2-40B4-BE49-F238E27FC236}">
                <a16:creationId xmlns:a16="http://schemas.microsoft.com/office/drawing/2014/main" id="{29BA6A8F-3374-4370-89C8-1E129CA6D35E}"/>
              </a:ext>
            </a:extLst>
          </p:cNvPr>
          <p:cNvSpPr/>
          <p:nvPr userDrawn="1"/>
        </p:nvSpPr>
        <p:spPr>
          <a:xfrm>
            <a:off x="8056895" y="0"/>
            <a:ext cx="231157" cy="6858000"/>
          </a:xfrm>
          <a:custGeom>
            <a:avLst/>
            <a:gdLst>
              <a:gd name="connsiteX0" fmla="*/ 0 w 231157"/>
              <a:gd name="connsiteY0" fmla="*/ 0 h 6858000"/>
              <a:gd name="connsiteX1" fmla="*/ 231157 w 231157"/>
              <a:gd name="connsiteY1" fmla="*/ 0 h 6858000"/>
              <a:gd name="connsiteX2" fmla="*/ 231157 w 231157"/>
              <a:gd name="connsiteY2" fmla="*/ 6858000 h 6858000"/>
              <a:gd name="connsiteX3" fmla="*/ 0 w 2311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31157" h="6858000">
                <a:moveTo>
                  <a:pt x="0" y="0"/>
                </a:moveTo>
                <a:lnTo>
                  <a:pt x="231157" y="0"/>
                </a:lnTo>
                <a:lnTo>
                  <a:pt x="231157"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schemeClr val="accent1"/>
              </a:solidFill>
              <a:latin typeface="+mj-lt"/>
            </a:endParaRPr>
          </a:p>
        </p:txBody>
      </p:sp>
      <p:sp>
        <p:nvSpPr>
          <p:cNvPr id="18" name="标题 17">
            <a:extLst>
              <a:ext uri="{FF2B5EF4-FFF2-40B4-BE49-F238E27FC236}">
                <a16:creationId xmlns:a16="http://schemas.microsoft.com/office/drawing/2014/main" id="{23C82B13-DCA0-473D-AB89-9E86C6286DDD}"/>
              </a:ext>
            </a:extLst>
          </p:cNvPr>
          <p:cNvSpPr>
            <a:spLocks noGrp="1"/>
          </p:cNvSpPr>
          <p:nvPr>
            <p:ph type="title" hasCustomPrompt="1"/>
          </p:nvPr>
        </p:nvSpPr>
        <p:spPr>
          <a:xfrm>
            <a:off x="597853" y="2642217"/>
            <a:ext cx="6603543" cy="840230"/>
          </a:xfrm>
          <a:noFill/>
        </p:spPr>
        <p:txBody>
          <a:bodyPr wrap="square" rtlCol="0">
            <a:spAutoFit/>
          </a:bodyPr>
          <a:lstStyle>
            <a:lvl1pPr>
              <a:defRPr lang="zh-CN" altLang="en-US" sz="5400" b="1" spc="300">
                <a:solidFill>
                  <a:schemeClr val="accent1"/>
                </a:solidFill>
                <a:latin typeface="+mj-ea"/>
                <a:cs typeface="+mn-cs"/>
              </a:defRPr>
            </a:lvl1pPr>
          </a:lstStyle>
          <a:p>
            <a:pPr marL="0" lvl="0"/>
            <a:r>
              <a:rPr lang="zh-CN" altLang="en-US" dirty="0"/>
              <a:t>单击编辑母版标题</a:t>
            </a:r>
          </a:p>
        </p:txBody>
      </p:sp>
    </p:spTree>
    <p:extLst>
      <p:ext uri="{BB962C8B-B14F-4D97-AF65-F5344CB8AC3E}">
        <p14:creationId xmlns:p14="http://schemas.microsoft.com/office/powerpoint/2010/main" val="36187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íṩľíḍè-TextBox 25">
            <a:extLst>
              <a:ext uri="{FF2B5EF4-FFF2-40B4-BE49-F238E27FC236}">
                <a16:creationId xmlns:a16="http://schemas.microsoft.com/office/drawing/2014/main" id="{4A422E1B-B126-48D1-80DB-9A44D2231A46}"/>
              </a:ext>
            </a:extLst>
          </p:cNvPr>
          <p:cNvSpPr txBox="1"/>
          <p:nvPr userDrawn="1"/>
        </p:nvSpPr>
        <p:spPr>
          <a:xfrm>
            <a:off x="6224184" y="1399303"/>
            <a:ext cx="655949"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01</a:t>
            </a:r>
          </a:p>
        </p:txBody>
      </p:sp>
      <p:sp>
        <p:nvSpPr>
          <p:cNvPr id="7" name="íṩľíḍè-TextBox 30">
            <a:extLst>
              <a:ext uri="{FF2B5EF4-FFF2-40B4-BE49-F238E27FC236}">
                <a16:creationId xmlns:a16="http://schemas.microsoft.com/office/drawing/2014/main" id="{162DEA8F-1195-4495-8677-E31B62F42018}"/>
              </a:ext>
            </a:extLst>
          </p:cNvPr>
          <p:cNvSpPr txBox="1"/>
          <p:nvPr userDrawn="1"/>
        </p:nvSpPr>
        <p:spPr>
          <a:xfrm>
            <a:off x="6224184" y="2516472"/>
            <a:ext cx="718466"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02</a:t>
            </a:r>
          </a:p>
        </p:txBody>
      </p:sp>
      <p:sp>
        <p:nvSpPr>
          <p:cNvPr id="8" name="íṩľíḍè-TextBox 35">
            <a:extLst>
              <a:ext uri="{FF2B5EF4-FFF2-40B4-BE49-F238E27FC236}">
                <a16:creationId xmlns:a16="http://schemas.microsoft.com/office/drawing/2014/main" id="{1091C5ED-809C-4A3A-9AD8-BFBA15803270}"/>
              </a:ext>
            </a:extLst>
          </p:cNvPr>
          <p:cNvSpPr txBox="1"/>
          <p:nvPr userDrawn="1"/>
        </p:nvSpPr>
        <p:spPr>
          <a:xfrm>
            <a:off x="6224184" y="3633641"/>
            <a:ext cx="73289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03</a:t>
            </a:r>
          </a:p>
        </p:txBody>
      </p:sp>
      <p:sp>
        <p:nvSpPr>
          <p:cNvPr id="9" name="íṩľíḍè-TextBox 40">
            <a:extLst>
              <a:ext uri="{FF2B5EF4-FFF2-40B4-BE49-F238E27FC236}">
                <a16:creationId xmlns:a16="http://schemas.microsoft.com/office/drawing/2014/main" id="{5B54BB8A-F261-4F9F-AE6B-667FC085845C}"/>
              </a:ext>
            </a:extLst>
          </p:cNvPr>
          <p:cNvSpPr txBox="1"/>
          <p:nvPr userDrawn="1"/>
        </p:nvSpPr>
        <p:spPr>
          <a:xfrm>
            <a:off x="6224184" y="4750811"/>
            <a:ext cx="716863" cy="707886"/>
          </a:xfrm>
          <a:prstGeom prst="rect">
            <a:avLst/>
          </a:prstGeom>
          <a:noFill/>
        </p:spPr>
        <p:txBody>
          <a:bodyPr wrap="none"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a:ln>
                  <a:noFill/>
                </a:ln>
                <a:solidFill>
                  <a:schemeClr val="accent1"/>
                </a:solidFill>
                <a:effectLst/>
                <a:uLnTx/>
                <a:uFillTx/>
                <a:latin typeface="Impact" panose="020B0806030902050204" pitchFamily="34" charset="0"/>
                <a:ea typeface="苹方 常规"/>
                <a:cs typeface="+mn-cs"/>
              </a:rPr>
              <a:t>04</a:t>
            </a:r>
          </a:p>
        </p:txBody>
      </p:sp>
      <p:sp>
        <p:nvSpPr>
          <p:cNvPr id="10" name="íṩľíḍè-Oval 2">
            <a:extLst>
              <a:ext uri="{FF2B5EF4-FFF2-40B4-BE49-F238E27FC236}">
                <a16:creationId xmlns:a16="http://schemas.microsoft.com/office/drawing/2014/main" id="{DC160B93-880A-4057-97E6-AAE14653EAC6}"/>
              </a:ext>
            </a:extLst>
          </p:cNvPr>
          <p:cNvSpPr/>
          <p:nvPr userDrawn="1"/>
        </p:nvSpPr>
        <p:spPr bwMode="auto">
          <a:xfrm>
            <a:off x="1130710" y="1484784"/>
            <a:ext cx="3888432" cy="3888432"/>
          </a:xfrm>
          <a:prstGeom prst="ellipse">
            <a:avLst/>
          </a:prstGeom>
          <a:noFill/>
          <a:ln w="9525">
            <a:solidFill>
              <a:schemeClr val="bg1">
                <a:lumMod val="75000"/>
              </a:schemeClr>
            </a:solid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1" name="íṩľíḍè-Isosceles Triangle 3">
            <a:extLst>
              <a:ext uri="{FF2B5EF4-FFF2-40B4-BE49-F238E27FC236}">
                <a16:creationId xmlns:a16="http://schemas.microsoft.com/office/drawing/2014/main" id="{C812A971-AA58-4689-819C-C2F2B4A097BE}"/>
              </a:ext>
            </a:extLst>
          </p:cNvPr>
          <p:cNvSpPr/>
          <p:nvPr userDrawn="1"/>
        </p:nvSpPr>
        <p:spPr bwMode="auto">
          <a:xfrm rot="13206116">
            <a:off x="2534746" y="1395379"/>
            <a:ext cx="2661528" cy="1476164"/>
          </a:xfrm>
          <a:prstGeom prst="triangle">
            <a:avLst/>
          </a:prstGeom>
          <a:solidFill>
            <a:schemeClr val="bg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2" name="íṩľíḍè-Isosceles Triangle 4">
            <a:extLst>
              <a:ext uri="{FF2B5EF4-FFF2-40B4-BE49-F238E27FC236}">
                <a16:creationId xmlns:a16="http://schemas.microsoft.com/office/drawing/2014/main" id="{50A9297C-FA32-47A6-9373-ED9D047C8882}"/>
              </a:ext>
            </a:extLst>
          </p:cNvPr>
          <p:cNvSpPr/>
          <p:nvPr userDrawn="1"/>
        </p:nvSpPr>
        <p:spPr bwMode="auto">
          <a:xfrm rot="18830594">
            <a:off x="3595173" y="3593598"/>
            <a:ext cx="1712350" cy="1476164"/>
          </a:xfrm>
          <a:prstGeom prst="triangle">
            <a:avLst/>
          </a:prstGeom>
          <a:solidFill>
            <a:schemeClr val="bg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3" name="íṩľíḍè-Isosceles Triangle 5">
            <a:extLst>
              <a:ext uri="{FF2B5EF4-FFF2-40B4-BE49-F238E27FC236}">
                <a16:creationId xmlns:a16="http://schemas.microsoft.com/office/drawing/2014/main" id="{13FC5742-221D-4F8C-B71A-5745F0E29BAD}"/>
              </a:ext>
            </a:extLst>
          </p:cNvPr>
          <p:cNvSpPr/>
          <p:nvPr userDrawn="1"/>
        </p:nvSpPr>
        <p:spPr bwMode="auto">
          <a:xfrm rot="5400000">
            <a:off x="423513" y="2169529"/>
            <a:ext cx="2845654" cy="1476164"/>
          </a:xfrm>
          <a:prstGeom prst="triangle">
            <a:avLst/>
          </a:prstGeom>
          <a:solidFill>
            <a:schemeClr val="bg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sp>
        <p:nvSpPr>
          <p:cNvPr id="14" name="íṩľíḍè-Isosceles Triangle 6">
            <a:extLst>
              <a:ext uri="{FF2B5EF4-FFF2-40B4-BE49-F238E27FC236}">
                <a16:creationId xmlns:a16="http://schemas.microsoft.com/office/drawing/2014/main" id="{5BF9222B-4416-40AE-B594-C1351ACF9DEA}"/>
              </a:ext>
            </a:extLst>
          </p:cNvPr>
          <p:cNvSpPr/>
          <p:nvPr userDrawn="1"/>
        </p:nvSpPr>
        <p:spPr bwMode="auto">
          <a:xfrm rot="902836">
            <a:off x="949346" y="4251629"/>
            <a:ext cx="2845654" cy="1476164"/>
          </a:xfrm>
          <a:prstGeom prst="triangle">
            <a:avLst/>
          </a:prstGeom>
          <a:solidFill>
            <a:schemeClr val="bg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苹方 常规"/>
              <a:ea typeface="苹方 常规"/>
              <a:cs typeface="+mn-cs"/>
            </a:endParaRPr>
          </a:p>
        </p:txBody>
      </p:sp>
      <p:cxnSp>
        <p:nvCxnSpPr>
          <p:cNvPr id="15" name="íṩľíḍè-Straight Connector 10">
            <a:extLst>
              <a:ext uri="{FF2B5EF4-FFF2-40B4-BE49-F238E27FC236}">
                <a16:creationId xmlns:a16="http://schemas.microsoft.com/office/drawing/2014/main" id="{FFC13857-389B-4E80-A983-C93150EFB724}"/>
              </a:ext>
            </a:extLst>
          </p:cNvPr>
          <p:cNvCxnSpPr/>
          <p:nvPr userDrawn="1"/>
        </p:nvCxnSpPr>
        <p:spPr>
          <a:xfrm flipV="1">
            <a:off x="4055304" y="1299733"/>
            <a:ext cx="792088" cy="792088"/>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íṩľíḍè-Straight Connector 11">
            <a:extLst>
              <a:ext uri="{FF2B5EF4-FFF2-40B4-BE49-F238E27FC236}">
                <a16:creationId xmlns:a16="http://schemas.microsoft.com/office/drawing/2014/main" id="{421F9992-2F97-42D9-B50D-0CE338004415}"/>
              </a:ext>
            </a:extLst>
          </p:cNvPr>
          <p:cNvCxnSpPr/>
          <p:nvPr userDrawn="1"/>
        </p:nvCxnSpPr>
        <p:spPr>
          <a:xfrm flipV="1">
            <a:off x="4479082" y="1166710"/>
            <a:ext cx="792088" cy="792088"/>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2">
            <a:extLst>
              <a:ext uri="{FF2B5EF4-FFF2-40B4-BE49-F238E27FC236}">
                <a16:creationId xmlns:a16="http://schemas.microsoft.com/office/drawing/2014/main" id="{57A97BE0-4353-4587-9879-7B350449CD4E}"/>
              </a:ext>
            </a:extLst>
          </p:cNvPr>
          <p:cNvCxnSpPr>
            <a:cxnSpLocks/>
          </p:cNvCxnSpPr>
          <p:nvPr userDrawn="1"/>
        </p:nvCxnSpPr>
        <p:spPr>
          <a:xfrm flipV="1">
            <a:off x="1851497" y="4812367"/>
            <a:ext cx="695537" cy="695537"/>
          </a:xfrm>
          <a:prstGeom prst="line">
            <a:avLst/>
          </a:prstGeom>
          <a:ln>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 name="íṩľíḍè-Straight Connector 14">
            <a:extLst>
              <a:ext uri="{FF2B5EF4-FFF2-40B4-BE49-F238E27FC236}">
                <a16:creationId xmlns:a16="http://schemas.microsoft.com/office/drawing/2014/main" id="{594FC695-6B68-49FA-8810-E660598D3EEE}"/>
              </a:ext>
            </a:extLst>
          </p:cNvPr>
          <p:cNvCxnSpPr>
            <a:cxnSpLocks/>
          </p:cNvCxnSpPr>
          <p:nvPr userDrawn="1"/>
        </p:nvCxnSpPr>
        <p:spPr>
          <a:xfrm flipV="1">
            <a:off x="1563465" y="5037580"/>
            <a:ext cx="520676" cy="520676"/>
          </a:xfrm>
          <a:prstGeom prst="line">
            <a:avLst/>
          </a:prstGeom>
          <a:ln>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íṩľíḍè-Oval 1">
            <a:extLst>
              <a:ext uri="{FF2B5EF4-FFF2-40B4-BE49-F238E27FC236}">
                <a16:creationId xmlns:a16="http://schemas.microsoft.com/office/drawing/2014/main" id="{F7922DBF-2A4A-4181-92EB-0CBE32CC7451}"/>
              </a:ext>
            </a:extLst>
          </p:cNvPr>
          <p:cNvSpPr/>
          <p:nvPr userDrawn="1"/>
        </p:nvSpPr>
        <p:spPr bwMode="auto">
          <a:xfrm>
            <a:off x="1418742" y="1772816"/>
            <a:ext cx="3312368" cy="3312368"/>
          </a:xfrm>
          <a:prstGeom prst="ellipse">
            <a:avLst/>
          </a:prstGeom>
          <a:solidFill>
            <a:schemeClr val="accent1"/>
          </a:solidFill>
          <a:ln w="19050">
            <a:noFill/>
            <a:round/>
            <a:headEnd/>
            <a:tailEnd/>
          </a:ln>
        </p:spPr>
        <p:txBody>
          <a:bodyPr rot="0" spcFirstLastPara="0" vert="horz" wrap="square" lIns="91440" tIns="45720" rIns="91440" bIns="45720" anchor="ctr" anchorCtr="1"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rPr>
            </a:br>
            <a:endParaRPr kumimoji="0" lang="zh-CN" altLang="en-US" sz="40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0" name="íṩľíḍè-Rectangle 9">
            <a:extLst>
              <a:ext uri="{FF2B5EF4-FFF2-40B4-BE49-F238E27FC236}">
                <a16:creationId xmlns:a16="http://schemas.microsoft.com/office/drawing/2014/main" id="{F05AF555-ED69-4385-BCB9-0037AC0D59F7}"/>
              </a:ext>
            </a:extLst>
          </p:cNvPr>
          <p:cNvSpPr/>
          <p:nvPr userDrawn="1"/>
        </p:nvSpPr>
        <p:spPr>
          <a:xfrm>
            <a:off x="2295850" y="3557355"/>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苹方 常规"/>
                <a:ea typeface="苹方 常规"/>
                <a:cs typeface="+mn-cs"/>
              </a:rPr>
              <a:t>CONTENTS</a:t>
            </a:r>
          </a:p>
        </p:txBody>
      </p:sp>
      <p:sp>
        <p:nvSpPr>
          <p:cNvPr id="25" name="íṩľíḍè-Rectangle 9">
            <a:extLst>
              <a:ext uri="{FF2B5EF4-FFF2-40B4-BE49-F238E27FC236}">
                <a16:creationId xmlns:a16="http://schemas.microsoft.com/office/drawing/2014/main" id="{63F148F2-3C6C-4C97-BF3E-747951BD74B2}"/>
              </a:ext>
            </a:extLst>
          </p:cNvPr>
          <p:cNvSpPr/>
          <p:nvPr userDrawn="1"/>
        </p:nvSpPr>
        <p:spPr>
          <a:xfrm>
            <a:off x="2295850" y="2916157"/>
            <a:ext cx="1569660" cy="369332"/>
          </a:xfrm>
          <a:prstGeom prst="rect">
            <a:avLst/>
          </a:prstGeom>
        </p:spPr>
        <p:txBody>
          <a:bodyPr wrap="none">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300" normalizeH="0" baseline="0" noProof="0" dirty="0">
              <a:ln>
                <a:noFill/>
              </a:ln>
              <a:solidFill>
                <a:prstClr val="white"/>
              </a:solidFill>
              <a:effectLst/>
              <a:uLnTx/>
              <a:uFillTx/>
              <a:latin typeface="苹方 常规"/>
              <a:ea typeface="苹方 常规"/>
              <a:cs typeface="+mn-cs"/>
            </a:endParaRPr>
          </a:p>
        </p:txBody>
      </p:sp>
      <p:sp>
        <p:nvSpPr>
          <p:cNvPr id="26" name="íṩľíḍè-Rectangle 9">
            <a:extLst>
              <a:ext uri="{FF2B5EF4-FFF2-40B4-BE49-F238E27FC236}">
                <a16:creationId xmlns:a16="http://schemas.microsoft.com/office/drawing/2014/main" id="{1A94264B-333E-4E3D-B313-E12AB954666F}"/>
              </a:ext>
            </a:extLst>
          </p:cNvPr>
          <p:cNvSpPr/>
          <p:nvPr userDrawn="1"/>
        </p:nvSpPr>
        <p:spPr>
          <a:xfrm>
            <a:off x="2485292" y="2903231"/>
            <a:ext cx="1052561" cy="730410"/>
          </a:xfrm>
          <a:prstGeom prst="rect">
            <a:avLst/>
          </a:prstGeom>
        </p:spPr>
        <p:txBody>
          <a:bodyPr wrap="none">
            <a:no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3600" i="0" u="none" strike="noStrike" kern="1200" cap="none" spc="300" normalizeH="0" baseline="0" noProof="0" dirty="0">
                <a:ln>
                  <a:noFill/>
                </a:ln>
                <a:solidFill>
                  <a:prstClr val="white"/>
                </a:solidFill>
                <a:effectLst/>
                <a:uLnTx/>
                <a:uFillTx/>
                <a:latin typeface="+mj-ea"/>
                <a:ea typeface="+mj-ea"/>
                <a:cs typeface="+mn-cs"/>
              </a:rPr>
              <a:t>目录</a:t>
            </a:r>
            <a:endParaRPr kumimoji="0" lang="en-US" altLang="zh-CN" sz="3600" i="0" u="none" strike="noStrike" kern="1200" cap="none" spc="300" normalizeH="0" baseline="0" noProof="0" dirty="0">
              <a:ln>
                <a:noFill/>
              </a:ln>
              <a:solidFill>
                <a:prstClr val="white"/>
              </a:solidFill>
              <a:effectLst/>
              <a:uLnTx/>
              <a:uFillTx/>
              <a:latin typeface="+mj-ea"/>
              <a:ea typeface="+mj-ea"/>
              <a:cs typeface="+mn-cs"/>
            </a:endParaRPr>
          </a:p>
        </p:txBody>
      </p:sp>
      <p:sp>
        <p:nvSpPr>
          <p:cNvPr id="31" name="文本占位符 30">
            <a:extLst>
              <a:ext uri="{FF2B5EF4-FFF2-40B4-BE49-F238E27FC236}">
                <a16:creationId xmlns:a16="http://schemas.microsoft.com/office/drawing/2014/main" id="{3662C035-0379-4808-915F-967795B776B8}"/>
              </a:ext>
            </a:extLst>
          </p:cNvPr>
          <p:cNvSpPr>
            <a:spLocks noGrp="1"/>
          </p:cNvSpPr>
          <p:nvPr>
            <p:ph type="body" sz="quarter" idx="11" hasCustomPrompt="1"/>
          </p:nvPr>
        </p:nvSpPr>
        <p:spPr>
          <a:xfrm>
            <a:off x="7134528" y="1539976"/>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p>
        </p:txBody>
      </p:sp>
      <p:sp>
        <p:nvSpPr>
          <p:cNvPr id="32" name="文本占位符 30">
            <a:extLst>
              <a:ext uri="{FF2B5EF4-FFF2-40B4-BE49-F238E27FC236}">
                <a16:creationId xmlns:a16="http://schemas.microsoft.com/office/drawing/2014/main" id="{612CAEF0-E562-4AD9-8476-8D5FDF24DE78}"/>
              </a:ext>
            </a:extLst>
          </p:cNvPr>
          <p:cNvSpPr>
            <a:spLocks noGrp="1"/>
          </p:cNvSpPr>
          <p:nvPr>
            <p:ph type="body" sz="quarter" idx="12" hasCustomPrompt="1"/>
          </p:nvPr>
        </p:nvSpPr>
        <p:spPr>
          <a:xfrm>
            <a:off x="7134528" y="2654289"/>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p>
        </p:txBody>
      </p:sp>
      <p:sp>
        <p:nvSpPr>
          <p:cNvPr id="33" name="文本占位符 30">
            <a:extLst>
              <a:ext uri="{FF2B5EF4-FFF2-40B4-BE49-F238E27FC236}">
                <a16:creationId xmlns:a16="http://schemas.microsoft.com/office/drawing/2014/main" id="{3B9F16B2-FB74-43A8-BBD4-8B1D942D4603}"/>
              </a:ext>
            </a:extLst>
          </p:cNvPr>
          <p:cNvSpPr>
            <a:spLocks noGrp="1"/>
          </p:cNvSpPr>
          <p:nvPr>
            <p:ph type="body" sz="quarter" idx="13" hasCustomPrompt="1"/>
          </p:nvPr>
        </p:nvSpPr>
        <p:spPr>
          <a:xfrm>
            <a:off x="7134528" y="3759801"/>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p>
        </p:txBody>
      </p:sp>
      <p:sp>
        <p:nvSpPr>
          <p:cNvPr id="34" name="文本占位符 30">
            <a:extLst>
              <a:ext uri="{FF2B5EF4-FFF2-40B4-BE49-F238E27FC236}">
                <a16:creationId xmlns:a16="http://schemas.microsoft.com/office/drawing/2014/main" id="{2031D5AF-3083-4CC5-AEDA-FEF307EC5FF3}"/>
              </a:ext>
            </a:extLst>
          </p:cNvPr>
          <p:cNvSpPr>
            <a:spLocks noGrp="1"/>
          </p:cNvSpPr>
          <p:nvPr>
            <p:ph type="body" sz="quarter" idx="14" hasCustomPrompt="1"/>
          </p:nvPr>
        </p:nvSpPr>
        <p:spPr>
          <a:xfrm>
            <a:off x="7134528" y="4871914"/>
            <a:ext cx="3664100" cy="465679"/>
          </a:xfrm>
          <a:noFill/>
        </p:spPr>
        <p:txBody>
          <a:bodyPr vert="horz" wrap="square" lIns="0" tIns="0" rIns="0" bIns="0" rtlCol="0">
            <a:spAutoFit/>
          </a:bodyPr>
          <a:lstStyle>
            <a:lvl1pPr>
              <a:defRPr lang="zh-CN" altLang="en-US" sz="3200" dirty="0" smtClean="0">
                <a:solidFill>
                  <a:schemeClr val="accent1"/>
                </a:solidFill>
                <a:latin typeface="+mj-ea"/>
                <a:ea typeface="+mj-ea"/>
              </a:defRPr>
            </a:lvl1pPr>
          </a:lstStyle>
          <a:p>
            <a:pPr marL="0" lvl="0" indent="0">
              <a:buNone/>
            </a:pPr>
            <a:r>
              <a:rPr lang="zh-CN" altLang="en-US" dirty="0"/>
              <a:t>单击编辑母版文本</a:t>
            </a:r>
          </a:p>
        </p:txBody>
      </p:sp>
    </p:spTree>
    <p:extLst>
      <p:ext uri="{BB962C8B-B14F-4D97-AF65-F5344CB8AC3E}">
        <p14:creationId xmlns:p14="http://schemas.microsoft.com/office/powerpoint/2010/main" val="270675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sp>
        <p:nvSpPr>
          <p:cNvPr id="68" name="矩形 67">
            <a:extLst>
              <a:ext uri="{FF2B5EF4-FFF2-40B4-BE49-F238E27FC236}">
                <a16:creationId xmlns:a16="http://schemas.microsoft.com/office/drawing/2014/main" id="{EEDA0F50-9A00-47DA-8C4C-37463E8871A8}"/>
              </a:ext>
            </a:extLst>
          </p:cNvPr>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a:extLst>
              <a:ext uri="{FF2B5EF4-FFF2-40B4-BE49-F238E27FC236}">
                <a16:creationId xmlns:a16="http://schemas.microsoft.com/office/drawing/2014/main" id="{E69D89F7-4876-4285-A745-6EEF37B5E992}"/>
              </a:ext>
            </a:extLst>
          </p:cNvPr>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a:extLst>
              <a:ext uri="{FF2B5EF4-FFF2-40B4-BE49-F238E27FC236}">
                <a16:creationId xmlns:a16="http://schemas.microsoft.com/office/drawing/2014/main" id="{B9A0A2AF-93AF-4424-AC06-D908FF1F3BFC}"/>
              </a:ext>
            </a:extLst>
          </p:cNvPr>
          <p:cNvCxnSpPr>
            <a:cxnSpLocks/>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34D57FE-557D-4971-B41A-3312B4176581}"/>
              </a:ext>
            </a:extLst>
          </p:cNvPr>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第一部分</a:t>
            </a:r>
          </a:p>
        </p:txBody>
      </p:sp>
      <p:cxnSp>
        <p:nvCxnSpPr>
          <p:cNvPr id="64" name="直线连接符 5">
            <a:extLst>
              <a:ext uri="{FF2B5EF4-FFF2-40B4-BE49-F238E27FC236}">
                <a16:creationId xmlns:a16="http://schemas.microsoft.com/office/drawing/2014/main" id="{B6D737A0-F645-45A8-A3E9-283C81B72BAE}"/>
              </a:ext>
            </a:extLst>
          </p:cNvPr>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a:extLst>
              <a:ext uri="{FF2B5EF4-FFF2-40B4-BE49-F238E27FC236}">
                <a16:creationId xmlns:a16="http://schemas.microsoft.com/office/drawing/2014/main" id="{7F690A17-8D90-45EF-B282-20EF15EA8EC9}"/>
              </a:ext>
            </a:extLst>
          </p:cNvPr>
          <p:cNvCxnSpPr>
            <a:cxnSpLocks/>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a:extLst>
              <a:ext uri="{FF2B5EF4-FFF2-40B4-BE49-F238E27FC236}">
                <a16:creationId xmlns:a16="http://schemas.microsoft.com/office/drawing/2014/main" id="{A4E75E09-9C59-452F-9029-82A53C29D748}"/>
              </a:ext>
            </a:extLst>
          </p:cNvPr>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1"/>
          </a:p>
        </p:txBody>
      </p:sp>
      <p:sp>
        <p:nvSpPr>
          <p:cNvPr id="70" name="标题 69">
            <a:extLst>
              <a:ext uri="{FF2B5EF4-FFF2-40B4-BE49-F238E27FC236}">
                <a16:creationId xmlns:a16="http://schemas.microsoft.com/office/drawing/2014/main" id="{A210FC31-F92E-4139-850E-E36926454496}"/>
              </a:ext>
            </a:extLst>
          </p:cNvPr>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mj-ea"/>
                <a:ea typeface="+mj-ea"/>
                <a:cs typeface="+mn-cs"/>
              </a:defRPr>
            </a:lvl1pPr>
          </a:lstStyle>
          <a:p>
            <a:pPr marL="0" lvl="0"/>
            <a:r>
              <a:rPr lang="zh-CN" altLang="en-US" dirty="0"/>
              <a:t>编辑标题样式</a:t>
            </a:r>
          </a:p>
        </p:txBody>
      </p:sp>
      <p:cxnSp>
        <p:nvCxnSpPr>
          <p:cNvPr id="72" name="直线连接符 37">
            <a:extLst>
              <a:ext uri="{FF2B5EF4-FFF2-40B4-BE49-F238E27FC236}">
                <a16:creationId xmlns:a16="http://schemas.microsoft.com/office/drawing/2014/main" id="{80048A3E-1B6A-4CFD-887F-133A38261019}"/>
              </a:ext>
            </a:extLst>
          </p:cNvPr>
          <p:cNvCxnSpPr>
            <a:cxnSpLocks/>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线连接符 38">
            <a:extLst>
              <a:ext uri="{FF2B5EF4-FFF2-40B4-BE49-F238E27FC236}">
                <a16:creationId xmlns:a16="http://schemas.microsoft.com/office/drawing/2014/main" id="{8F3B601A-F127-4556-BD88-E09CDE047BF2}"/>
              </a:ext>
            </a:extLst>
          </p:cNvPr>
          <p:cNvCxnSpPr>
            <a:cxnSpLocks/>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4" name="直线连接符 93">
            <a:extLst>
              <a:ext uri="{FF2B5EF4-FFF2-40B4-BE49-F238E27FC236}">
                <a16:creationId xmlns:a16="http://schemas.microsoft.com/office/drawing/2014/main" id="{8363F553-7303-4BA9-93DC-E79966AE0C80}"/>
              </a:ext>
            </a:extLst>
          </p:cNvPr>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95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sp>
        <p:nvSpPr>
          <p:cNvPr id="68" name="矩形 67">
            <a:extLst>
              <a:ext uri="{FF2B5EF4-FFF2-40B4-BE49-F238E27FC236}">
                <a16:creationId xmlns:a16="http://schemas.microsoft.com/office/drawing/2014/main" id="{EEDA0F50-9A00-47DA-8C4C-37463E8871A8}"/>
              </a:ext>
            </a:extLst>
          </p:cNvPr>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a:extLst>
              <a:ext uri="{FF2B5EF4-FFF2-40B4-BE49-F238E27FC236}">
                <a16:creationId xmlns:a16="http://schemas.microsoft.com/office/drawing/2014/main" id="{E69D89F7-4876-4285-A745-6EEF37B5E992}"/>
              </a:ext>
            </a:extLst>
          </p:cNvPr>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a:extLst>
              <a:ext uri="{FF2B5EF4-FFF2-40B4-BE49-F238E27FC236}">
                <a16:creationId xmlns:a16="http://schemas.microsoft.com/office/drawing/2014/main" id="{B9A0A2AF-93AF-4424-AC06-D908FF1F3BFC}"/>
              </a:ext>
            </a:extLst>
          </p:cNvPr>
          <p:cNvCxnSpPr>
            <a:cxnSpLocks/>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线连接符 37">
            <a:extLst>
              <a:ext uri="{FF2B5EF4-FFF2-40B4-BE49-F238E27FC236}">
                <a16:creationId xmlns:a16="http://schemas.microsoft.com/office/drawing/2014/main" id="{777E9008-F12E-4D0C-B5E2-283B43C3132F}"/>
              </a:ext>
            </a:extLst>
          </p:cNvPr>
          <p:cNvCxnSpPr>
            <a:cxnSpLocks/>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线连接符 38">
            <a:extLst>
              <a:ext uri="{FF2B5EF4-FFF2-40B4-BE49-F238E27FC236}">
                <a16:creationId xmlns:a16="http://schemas.microsoft.com/office/drawing/2014/main" id="{C5C7FA5D-A02A-4D28-80E8-84551557AC3C}"/>
              </a:ext>
            </a:extLst>
          </p:cNvPr>
          <p:cNvCxnSpPr>
            <a:cxnSpLocks/>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线连接符 93">
            <a:extLst>
              <a:ext uri="{FF2B5EF4-FFF2-40B4-BE49-F238E27FC236}">
                <a16:creationId xmlns:a16="http://schemas.microsoft.com/office/drawing/2014/main" id="{6F133916-62BD-4785-90EC-531D987B2225}"/>
              </a:ext>
            </a:extLst>
          </p:cNvPr>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34D57FE-557D-4971-B41A-3312B4176581}"/>
              </a:ext>
            </a:extLst>
          </p:cNvPr>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第二部分</a:t>
            </a:r>
          </a:p>
        </p:txBody>
      </p:sp>
      <p:cxnSp>
        <p:nvCxnSpPr>
          <p:cNvPr id="64" name="直线连接符 5">
            <a:extLst>
              <a:ext uri="{FF2B5EF4-FFF2-40B4-BE49-F238E27FC236}">
                <a16:creationId xmlns:a16="http://schemas.microsoft.com/office/drawing/2014/main" id="{B6D737A0-F645-45A8-A3E9-283C81B72BAE}"/>
              </a:ext>
            </a:extLst>
          </p:cNvPr>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a:extLst>
              <a:ext uri="{FF2B5EF4-FFF2-40B4-BE49-F238E27FC236}">
                <a16:creationId xmlns:a16="http://schemas.microsoft.com/office/drawing/2014/main" id="{7F690A17-8D90-45EF-B282-20EF15EA8EC9}"/>
              </a:ext>
            </a:extLst>
          </p:cNvPr>
          <p:cNvCxnSpPr>
            <a:cxnSpLocks/>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a:extLst>
              <a:ext uri="{FF2B5EF4-FFF2-40B4-BE49-F238E27FC236}">
                <a16:creationId xmlns:a16="http://schemas.microsoft.com/office/drawing/2014/main" id="{A4E75E09-9C59-452F-9029-82A53C29D748}"/>
              </a:ext>
            </a:extLst>
          </p:cNvPr>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1"/>
          </a:p>
        </p:txBody>
      </p:sp>
      <p:sp>
        <p:nvSpPr>
          <p:cNvPr id="70" name="标题 69">
            <a:extLst>
              <a:ext uri="{FF2B5EF4-FFF2-40B4-BE49-F238E27FC236}">
                <a16:creationId xmlns:a16="http://schemas.microsoft.com/office/drawing/2014/main" id="{A210FC31-F92E-4139-850E-E36926454496}"/>
              </a:ext>
            </a:extLst>
          </p:cNvPr>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p>
        </p:txBody>
      </p:sp>
    </p:spTree>
    <p:extLst>
      <p:ext uri="{BB962C8B-B14F-4D97-AF65-F5344CB8AC3E}">
        <p14:creationId xmlns:p14="http://schemas.microsoft.com/office/powerpoint/2010/main" val="89455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sp>
        <p:nvSpPr>
          <p:cNvPr id="68" name="矩形 67">
            <a:extLst>
              <a:ext uri="{FF2B5EF4-FFF2-40B4-BE49-F238E27FC236}">
                <a16:creationId xmlns:a16="http://schemas.microsoft.com/office/drawing/2014/main" id="{EEDA0F50-9A00-47DA-8C4C-37463E8871A8}"/>
              </a:ext>
            </a:extLst>
          </p:cNvPr>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a:extLst>
              <a:ext uri="{FF2B5EF4-FFF2-40B4-BE49-F238E27FC236}">
                <a16:creationId xmlns:a16="http://schemas.microsoft.com/office/drawing/2014/main" id="{E69D89F7-4876-4285-A745-6EEF37B5E992}"/>
              </a:ext>
            </a:extLst>
          </p:cNvPr>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a:extLst>
              <a:ext uri="{FF2B5EF4-FFF2-40B4-BE49-F238E27FC236}">
                <a16:creationId xmlns:a16="http://schemas.microsoft.com/office/drawing/2014/main" id="{B9A0A2AF-93AF-4424-AC06-D908FF1F3BFC}"/>
              </a:ext>
            </a:extLst>
          </p:cNvPr>
          <p:cNvCxnSpPr>
            <a:cxnSpLocks/>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34D57FE-557D-4971-B41A-3312B4176581}"/>
              </a:ext>
            </a:extLst>
          </p:cNvPr>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第三部分</a:t>
            </a:r>
          </a:p>
        </p:txBody>
      </p:sp>
      <p:cxnSp>
        <p:nvCxnSpPr>
          <p:cNvPr id="64" name="直线连接符 5">
            <a:extLst>
              <a:ext uri="{FF2B5EF4-FFF2-40B4-BE49-F238E27FC236}">
                <a16:creationId xmlns:a16="http://schemas.microsoft.com/office/drawing/2014/main" id="{B6D737A0-F645-45A8-A3E9-283C81B72BAE}"/>
              </a:ext>
            </a:extLst>
          </p:cNvPr>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a:extLst>
              <a:ext uri="{FF2B5EF4-FFF2-40B4-BE49-F238E27FC236}">
                <a16:creationId xmlns:a16="http://schemas.microsoft.com/office/drawing/2014/main" id="{7F690A17-8D90-45EF-B282-20EF15EA8EC9}"/>
              </a:ext>
            </a:extLst>
          </p:cNvPr>
          <p:cNvCxnSpPr>
            <a:cxnSpLocks/>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a:extLst>
              <a:ext uri="{FF2B5EF4-FFF2-40B4-BE49-F238E27FC236}">
                <a16:creationId xmlns:a16="http://schemas.microsoft.com/office/drawing/2014/main" id="{A4E75E09-9C59-452F-9029-82A53C29D748}"/>
              </a:ext>
            </a:extLst>
          </p:cNvPr>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1"/>
          </a:p>
        </p:txBody>
      </p:sp>
      <p:sp>
        <p:nvSpPr>
          <p:cNvPr id="70" name="标题 69">
            <a:extLst>
              <a:ext uri="{FF2B5EF4-FFF2-40B4-BE49-F238E27FC236}">
                <a16:creationId xmlns:a16="http://schemas.microsoft.com/office/drawing/2014/main" id="{A210FC31-F92E-4139-850E-E36926454496}"/>
              </a:ext>
            </a:extLst>
          </p:cNvPr>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p>
        </p:txBody>
      </p:sp>
      <p:cxnSp>
        <p:nvCxnSpPr>
          <p:cNvPr id="14" name="直线连接符 37">
            <a:extLst>
              <a:ext uri="{FF2B5EF4-FFF2-40B4-BE49-F238E27FC236}">
                <a16:creationId xmlns:a16="http://schemas.microsoft.com/office/drawing/2014/main" id="{810F620F-4420-44D6-A452-301B0A812A95}"/>
              </a:ext>
            </a:extLst>
          </p:cNvPr>
          <p:cNvCxnSpPr>
            <a:cxnSpLocks/>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线连接符 38">
            <a:extLst>
              <a:ext uri="{FF2B5EF4-FFF2-40B4-BE49-F238E27FC236}">
                <a16:creationId xmlns:a16="http://schemas.microsoft.com/office/drawing/2014/main" id="{D838884B-BDFF-4AB6-BD88-3435FBBF5F94}"/>
              </a:ext>
            </a:extLst>
          </p:cNvPr>
          <p:cNvCxnSpPr>
            <a:cxnSpLocks/>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线连接符 93">
            <a:extLst>
              <a:ext uri="{FF2B5EF4-FFF2-40B4-BE49-F238E27FC236}">
                <a16:creationId xmlns:a16="http://schemas.microsoft.com/office/drawing/2014/main" id="{FB7CD3A0-3942-47A5-883E-4F4DA2BAF643}"/>
              </a:ext>
            </a:extLst>
          </p:cNvPr>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4">
    <p:spTree>
      <p:nvGrpSpPr>
        <p:cNvPr id="1" name=""/>
        <p:cNvGrpSpPr/>
        <p:nvPr/>
      </p:nvGrpSpPr>
      <p:grpSpPr>
        <a:xfrm>
          <a:off x="0" y="0"/>
          <a:ext cx="0" cy="0"/>
          <a:chOff x="0" y="0"/>
          <a:chExt cx="0" cy="0"/>
        </a:xfrm>
      </p:grpSpPr>
      <p:sp>
        <p:nvSpPr>
          <p:cNvPr id="68" name="矩形 67">
            <a:extLst>
              <a:ext uri="{FF2B5EF4-FFF2-40B4-BE49-F238E27FC236}">
                <a16:creationId xmlns:a16="http://schemas.microsoft.com/office/drawing/2014/main" id="{EEDA0F50-9A00-47DA-8C4C-37463E8871A8}"/>
              </a:ext>
            </a:extLst>
          </p:cNvPr>
          <p:cNvSpPr/>
          <p:nvPr userDrawn="1"/>
        </p:nvSpPr>
        <p:spPr>
          <a:xfrm>
            <a:off x="0" y="0"/>
            <a:ext cx="3235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a:extLst>
              <a:ext uri="{FF2B5EF4-FFF2-40B4-BE49-F238E27FC236}">
                <a16:creationId xmlns:a16="http://schemas.microsoft.com/office/drawing/2014/main" id="{E69D89F7-4876-4285-A745-6EEF37B5E992}"/>
              </a:ext>
            </a:extLst>
          </p:cNvPr>
          <p:cNvSpPr/>
          <p:nvPr userDrawn="1"/>
        </p:nvSpPr>
        <p:spPr>
          <a:xfrm flipV="1">
            <a:off x="3228496" y="0"/>
            <a:ext cx="1717891"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1" name="直线连接符 33">
            <a:extLst>
              <a:ext uri="{FF2B5EF4-FFF2-40B4-BE49-F238E27FC236}">
                <a16:creationId xmlns:a16="http://schemas.microsoft.com/office/drawing/2014/main" id="{B9A0A2AF-93AF-4424-AC06-D908FF1F3BFC}"/>
              </a:ext>
            </a:extLst>
          </p:cNvPr>
          <p:cNvCxnSpPr>
            <a:cxnSpLocks/>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E34D57FE-557D-4971-B41A-3312B4176581}"/>
              </a:ext>
            </a:extLst>
          </p:cNvPr>
          <p:cNvSpPr txBox="1"/>
          <p:nvPr userDrawn="1"/>
        </p:nvSpPr>
        <p:spPr>
          <a:xfrm>
            <a:off x="838462" y="2557387"/>
            <a:ext cx="2236510" cy="707886"/>
          </a:xfrm>
          <a:prstGeom prst="rect">
            <a:avLst/>
          </a:prstGeom>
          <a:noFill/>
        </p:spPr>
        <p:txBody>
          <a:bodyPr wrap="none" rtlCol="0">
            <a:spAutoFit/>
          </a:bodyPr>
          <a:lstStyle/>
          <a:p>
            <a:r>
              <a:rPr kumimoji="1" lang="zh-CN" altLang="en-US" sz="4000" dirty="0">
                <a:solidFill>
                  <a:schemeClr val="bg1"/>
                </a:solidFill>
                <a:latin typeface="阿里巴巴普惠体 B" panose="00020600040101010101" pitchFamily="18" charset="-122"/>
                <a:ea typeface="阿里巴巴普惠体 B" panose="00020600040101010101" pitchFamily="18" charset="-122"/>
              </a:rPr>
              <a:t>第四部分</a:t>
            </a:r>
          </a:p>
        </p:txBody>
      </p:sp>
      <p:cxnSp>
        <p:nvCxnSpPr>
          <p:cNvPr id="64" name="直线连接符 5">
            <a:extLst>
              <a:ext uri="{FF2B5EF4-FFF2-40B4-BE49-F238E27FC236}">
                <a16:creationId xmlns:a16="http://schemas.microsoft.com/office/drawing/2014/main" id="{B6D737A0-F645-45A8-A3E9-283C81B72BAE}"/>
              </a:ext>
            </a:extLst>
          </p:cNvPr>
          <p:cNvCxnSpPr/>
          <p:nvPr userDrawn="1"/>
        </p:nvCxnSpPr>
        <p:spPr>
          <a:xfrm>
            <a:off x="874083" y="3293934"/>
            <a:ext cx="19731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线连接符 98">
            <a:extLst>
              <a:ext uri="{FF2B5EF4-FFF2-40B4-BE49-F238E27FC236}">
                <a16:creationId xmlns:a16="http://schemas.microsoft.com/office/drawing/2014/main" id="{7F690A17-8D90-45EF-B282-20EF15EA8EC9}"/>
              </a:ext>
            </a:extLst>
          </p:cNvPr>
          <p:cNvCxnSpPr>
            <a:cxnSpLocks/>
          </p:cNvCxnSpPr>
          <p:nvPr userDrawn="1"/>
        </p:nvCxnSpPr>
        <p:spPr>
          <a:xfrm>
            <a:off x="874084" y="3440097"/>
            <a:ext cx="66480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三角形 8">
            <a:extLst>
              <a:ext uri="{FF2B5EF4-FFF2-40B4-BE49-F238E27FC236}">
                <a16:creationId xmlns:a16="http://schemas.microsoft.com/office/drawing/2014/main" id="{A4E75E09-9C59-452F-9029-82A53C29D748}"/>
              </a:ext>
            </a:extLst>
          </p:cNvPr>
          <p:cNvSpPr/>
          <p:nvPr userDrawn="1"/>
        </p:nvSpPr>
        <p:spPr>
          <a:xfrm rot="5400000">
            <a:off x="3162740" y="2871918"/>
            <a:ext cx="252249" cy="2174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1"/>
          </a:p>
        </p:txBody>
      </p:sp>
      <p:sp>
        <p:nvSpPr>
          <p:cNvPr id="70" name="标题 69">
            <a:extLst>
              <a:ext uri="{FF2B5EF4-FFF2-40B4-BE49-F238E27FC236}">
                <a16:creationId xmlns:a16="http://schemas.microsoft.com/office/drawing/2014/main" id="{A210FC31-F92E-4139-850E-E36926454496}"/>
              </a:ext>
            </a:extLst>
          </p:cNvPr>
          <p:cNvSpPr>
            <a:spLocks noGrp="1"/>
          </p:cNvSpPr>
          <p:nvPr userDrawn="1">
            <p:ph type="title" hasCustomPrompt="1"/>
          </p:nvPr>
        </p:nvSpPr>
        <p:spPr>
          <a:xfrm>
            <a:off x="5319300" y="2529526"/>
            <a:ext cx="5638082" cy="1100301"/>
          </a:xfrm>
          <a:noFill/>
        </p:spPr>
        <p:txBody>
          <a:bodyPr wrap="none" rtlCol="0">
            <a:spAutoFit/>
          </a:bodyPr>
          <a:lstStyle>
            <a:lvl1pPr>
              <a:defRPr kumimoji="1" lang="zh-CN" altLang="en-US" sz="7200" b="1">
                <a:solidFill>
                  <a:schemeClr val="accent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编辑标题样式</a:t>
            </a:r>
          </a:p>
        </p:txBody>
      </p:sp>
      <p:cxnSp>
        <p:nvCxnSpPr>
          <p:cNvPr id="19" name="直线连接符 37">
            <a:extLst>
              <a:ext uri="{FF2B5EF4-FFF2-40B4-BE49-F238E27FC236}">
                <a16:creationId xmlns:a16="http://schemas.microsoft.com/office/drawing/2014/main" id="{3E315CF3-2D51-41C4-B0FA-9933F5A4CF32}"/>
              </a:ext>
            </a:extLst>
          </p:cNvPr>
          <p:cNvCxnSpPr>
            <a:cxnSpLocks/>
          </p:cNvCxnSpPr>
          <p:nvPr userDrawn="1"/>
        </p:nvCxnSpPr>
        <p:spPr>
          <a:xfrm>
            <a:off x="11524463" y="385408"/>
            <a:ext cx="4156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线连接符 38">
            <a:extLst>
              <a:ext uri="{FF2B5EF4-FFF2-40B4-BE49-F238E27FC236}">
                <a16:creationId xmlns:a16="http://schemas.microsoft.com/office/drawing/2014/main" id="{94D58FBB-B19D-4C9A-9826-D9EC124A014D}"/>
              </a:ext>
            </a:extLst>
          </p:cNvPr>
          <p:cNvCxnSpPr>
            <a:cxnSpLocks/>
          </p:cNvCxnSpPr>
          <p:nvPr userDrawn="1"/>
        </p:nvCxnSpPr>
        <p:spPr>
          <a:xfrm>
            <a:off x="11856972" y="287169"/>
            <a:ext cx="0" cy="433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线连接符 93">
            <a:extLst>
              <a:ext uri="{FF2B5EF4-FFF2-40B4-BE49-F238E27FC236}">
                <a16:creationId xmlns:a16="http://schemas.microsoft.com/office/drawing/2014/main" id="{D68BF0E7-DEF1-4527-BB3C-A4CB40B51A0A}"/>
              </a:ext>
            </a:extLst>
          </p:cNvPr>
          <p:cNvCxnSpPr/>
          <p:nvPr userDrawn="1"/>
        </p:nvCxnSpPr>
        <p:spPr>
          <a:xfrm>
            <a:off x="3869198" y="6468813"/>
            <a:ext cx="807090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96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DCFF865-6920-4687-9440-29C7BB358771}"/>
              </a:ext>
            </a:extLst>
          </p:cNvPr>
          <p:cNvSpPr/>
          <p:nvPr userDrawn="1"/>
        </p:nvSpPr>
        <p:spPr>
          <a:xfrm>
            <a:off x="-481012" y="417976"/>
            <a:ext cx="858837"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5" name="矩形: 圆角 4">
            <a:extLst>
              <a:ext uri="{FF2B5EF4-FFF2-40B4-BE49-F238E27FC236}">
                <a16:creationId xmlns:a16="http://schemas.microsoft.com/office/drawing/2014/main" id="{5210D430-8242-4738-AECE-F724A5F079B8}"/>
              </a:ext>
            </a:extLst>
          </p:cNvPr>
          <p:cNvSpPr/>
          <p:nvPr userDrawn="1"/>
        </p:nvSpPr>
        <p:spPr>
          <a:xfrm>
            <a:off x="437688" y="417976"/>
            <a:ext cx="80169" cy="485775"/>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accent1"/>
              </a:solidFill>
              <a:latin typeface="阿里巴巴普惠体 R" panose="00020600040101010101" pitchFamily="18" charset="-122"/>
              <a:ea typeface="阿里巴巴普惠体 R" panose="00020600040101010101" pitchFamily="18" charset="-122"/>
            </a:endParaRPr>
          </a:p>
        </p:txBody>
      </p:sp>
      <p:sp>
        <p:nvSpPr>
          <p:cNvPr id="2" name="标题 1">
            <a:extLst>
              <a:ext uri="{FF2B5EF4-FFF2-40B4-BE49-F238E27FC236}">
                <a16:creationId xmlns:a16="http://schemas.microsoft.com/office/drawing/2014/main" id="{0BAB10B5-C202-47BA-86C1-A8E4496D875B}"/>
              </a:ext>
            </a:extLst>
          </p:cNvPr>
          <p:cNvSpPr>
            <a:spLocks noGrp="1"/>
          </p:cNvSpPr>
          <p:nvPr>
            <p:ph type="title"/>
          </p:nvPr>
        </p:nvSpPr>
        <p:spPr>
          <a:xfrm>
            <a:off x="577720" y="403462"/>
            <a:ext cx="9124740" cy="596253"/>
          </a:xfrm>
          <a:noFill/>
        </p:spPr>
        <p:txBody>
          <a:bodyPr wrap="square">
            <a:spAutoFit/>
          </a:bodyPr>
          <a:lstStyle>
            <a:lvl1pPr>
              <a:defRPr lang="zh-CN" altLang="en-US" sz="3600" b="0">
                <a:solidFill>
                  <a:schemeClr val="accent1"/>
                </a:solidFill>
                <a:latin typeface="+mj-ea"/>
                <a:cs typeface="+mn-cs"/>
              </a:defRPr>
            </a:lvl1pPr>
          </a:lstStyle>
          <a:p>
            <a:pPr marL="0" lvl="0"/>
            <a:r>
              <a:rPr lang="zh-CN" altLang="en-US"/>
              <a:t>单击此处编辑母版标题样式</a:t>
            </a:r>
          </a:p>
        </p:txBody>
      </p:sp>
      <p:sp>
        <p:nvSpPr>
          <p:cNvPr id="8" name="任意多边形: 形状 7">
            <a:extLst>
              <a:ext uri="{FF2B5EF4-FFF2-40B4-BE49-F238E27FC236}">
                <a16:creationId xmlns:a16="http://schemas.microsoft.com/office/drawing/2014/main" id="{BBCDE2B3-EA18-43E7-9E21-74D94308FD4F}"/>
              </a:ext>
            </a:extLst>
          </p:cNvPr>
          <p:cNvSpPr/>
          <p:nvPr/>
        </p:nvSpPr>
        <p:spPr>
          <a:xfrm>
            <a:off x="0" y="6440025"/>
            <a:ext cx="12192000" cy="417976"/>
          </a:xfrm>
          <a:custGeom>
            <a:avLst/>
            <a:gdLst>
              <a:gd name="connsiteX0" fmla="*/ 12192000 w 12192000"/>
              <a:gd name="connsiteY0" fmla="*/ 0 h 834158"/>
              <a:gd name="connsiteX1" fmla="*/ 12192000 w 12192000"/>
              <a:gd name="connsiteY1" fmla="*/ 834158 h 834158"/>
              <a:gd name="connsiteX2" fmla="*/ 0 w 12192000"/>
              <a:gd name="connsiteY2" fmla="*/ 834158 h 834158"/>
              <a:gd name="connsiteX3" fmla="*/ 0 w 12192000"/>
              <a:gd name="connsiteY3" fmla="*/ 421770 h 834158"/>
              <a:gd name="connsiteX4" fmla="*/ 703930 w 12192000"/>
              <a:gd name="connsiteY4" fmla="*/ 493800 h 834158"/>
              <a:gd name="connsiteX5" fmla="*/ 4867275 w 12192000"/>
              <a:gd name="connsiteY5" fmla="*/ 671363 h 834158"/>
              <a:gd name="connsiteX6" fmla="*/ 12109997 w 12192000"/>
              <a:gd name="connsiteY6" fmla="*/ 22736 h 83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834158">
                <a:moveTo>
                  <a:pt x="12192000" y="0"/>
                </a:moveTo>
                <a:lnTo>
                  <a:pt x="12192000" y="834158"/>
                </a:lnTo>
                <a:lnTo>
                  <a:pt x="0" y="834158"/>
                </a:lnTo>
                <a:lnTo>
                  <a:pt x="0" y="421770"/>
                </a:lnTo>
                <a:lnTo>
                  <a:pt x="703930" y="493800"/>
                </a:lnTo>
                <a:cubicBezTo>
                  <a:pt x="1941539" y="607040"/>
                  <a:pt x="3359810" y="671363"/>
                  <a:pt x="4867275" y="671363"/>
                </a:cubicBezTo>
                <a:cubicBezTo>
                  <a:pt x="7882206" y="671363"/>
                  <a:pt x="10540358" y="414071"/>
                  <a:pt x="12109997" y="22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任意多边形: 形状 8">
            <a:extLst>
              <a:ext uri="{FF2B5EF4-FFF2-40B4-BE49-F238E27FC236}">
                <a16:creationId xmlns:a16="http://schemas.microsoft.com/office/drawing/2014/main" id="{00D5C95C-0C82-423C-8571-FA8891AEAC44}"/>
              </a:ext>
            </a:extLst>
          </p:cNvPr>
          <p:cNvSpPr/>
          <p:nvPr/>
        </p:nvSpPr>
        <p:spPr>
          <a:xfrm>
            <a:off x="1" y="6440025"/>
            <a:ext cx="6540284" cy="298955"/>
          </a:xfrm>
          <a:custGeom>
            <a:avLst/>
            <a:gdLst>
              <a:gd name="connsiteX0" fmla="*/ 0 w 5170531"/>
              <a:gd name="connsiteY0" fmla="*/ 0 h 794504"/>
              <a:gd name="connsiteX1" fmla="*/ 509126 w 5170531"/>
              <a:gd name="connsiteY1" fmla="*/ 127114 h 794504"/>
              <a:gd name="connsiteX2" fmla="*/ 4499910 w 5170531"/>
              <a:gd name="connsiteY2" fmla="*/ 720789 h 794504"/>
              <a:gd name="connsiteX3" fmla="*/ 5170531 w 5170531"/>
              <a:gd name="connsiteY3" fmla="*/ 768690 h 794504"/>
              <a:gd name="connsiteX4" fmla="*/ 4943847 w 5170531"/>
              <a:gd name="connsiteY4" fmla="*/ 779391 h 794504"/>
              <a:gd name="connsiteX5" fmla="*/ 3958041 w 5170531"/>
              <a:gd name="connsiteY5" fmla="*/ 794504 h 794504"/>
              <a:gd name="connsiteX6" fmla="*/ 499235 w 5170531"/>
              <a:gd name="connsiteY6" fmla="*/ 576626 h 794504"/>
              <a:gd name="connsiteX7" fmla="*/ 0 w 5170531"/>
              <a:gd name="connsiteY7" fmla="*/ 484608 h 79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0531" h="794504">
                <a:moveTo>
                  <a:pt x="0" y="0"/>
                </a:moveTo>
                <a:lnTo>
                  <a:pt x="509126" y="127114"/>
                </a:lnTo>
                <a:cubicBezTo>
                  <a:pt x="1656276" y="394427"/>
                  <a:pt x="3011164" y="598944"/>
                  <a:pt x="4499910" y="720789"/>
                </a:cubicBezTo>
                <a:lnTo>
                  <a:pt x="5170531" y="768690"/>
                </a:lnTo>
                <a:lnTo>
                  <a:pt x="4943847" y="779391"/>
                </a:lnTo>
                <a:cubicBezTo>
                  <a:pt x="4625423" y="789300"/>
                  <a:pt x="4295728" y="794504"/>
                  <a:pt x="3958041" y="794504"/>
                </a:cubicBezTo>
                <a:cubicBezTo>
                  <a:pt x="2607293" y="794504"/>
                  <a:pt x="1384420" y="711242"/>
                  <a:pt x="499235" y="576626"/>
                </a:cubicBezTo>
                <a:lnTo>
                  <a:pt x="0" y="484608"/>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5143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17A6A2-AE0D-4F3E-AC07-293C80F02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6FADC11-77EC-410C-8CB7-102E88DEC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4F3CFAC-5227-4482-B175-BCF4B292A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A091A-184C-4BDE-8DC4-6DD3154775A2}" type="datetimeFigureOut">
              <a:rPr lang="zh-CN" altLang="en-US" smtClean="0"/>
              <a:t>2021/4/20</a:t>
            </a:fld>
            <a:endParaRPr lang="zh-CN" altLang="en-US"/>
          </a:p>
        </p:txBody>
      </p:sp>
      <p:sp>
        <p:nvSpPr>
          <p:cNvPr id="5" name="页脚占位符 4">
            <a:extLst>
              <a:ext uri="{FF2B5EF4-FFF2-40B4-BE49-F238E27FC236}">
                <a16:creationId xmlns:a16="http://schemas.microsoft.com/office/drawing/2014/main" id="{15FA783A-17D0-4103-AD16-4D32F10B4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4550B99-861C-4736-8B1B-4FA025720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1748A-6115-4BD5-AA0D-A90CD0C3EE90}" type="slidenum">
              <a:rPr lang="zh-CN" altLang="en-US" smtClean="0"/>
              <a:t>‹#›</a:t>
            </a:fld>
            <a:endParaRPr lang="zh-CN" altLang="en-US"/>
          </a:p>
        </p:txBody>
      </p:sp>
    </p:spTree>
    <p:extLst>
      <p:ext uri="{BB962C8B-B14F-4D97-AF65-F5344CB8AC3E}">
        <p14:creationId xmlns:p14="http://schemas.microsoft.com/office/powerpoint/2010/main" val="384016176"/>
      </p:ext>
    </p:extLst>
  </p:cSld>
  <p:clrMap bg1="lt1" tx1="dk1" bg2="lt2" tx2="dk2" accent1="accent1" accent2="accent2" accent3="accent3" accent4="accent4" accent5="accent5" accent6="accent6" hlink="hlink" folHlink="folHlink"/>
  <p:sldLayoutIdLst>
    <p:sldLayoutId id="2147483650" r:id="rId1"/>
    <p:sldLayoutId id="2147483666" r:id="rId2"/>
    <p:sldLayoutId id="2147483667" r:id="rId3"/>
    <p:sldLayoutId id="2147483668" r:id="rId4"/>
    <p:sldLayoutId id="2147483669" r:id="rId5"/>
    <p:sldLayoutId id="2147483670" r:id="rId6"/>
    <p:sldLayoutId id="214748366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FF4BB5E-E990-4F08-B5DE-97A41CF52E26}"/>
              </a:ext>
            </a:extLst>
          </p:cNvPr>
          <p:cNvPicPr>
            <a:picLocks noChangeAspect="1"/>
          </p:cNvPicPr>
          <p:nvPr/>
        </p:nvPicPr>
        <p:blipFill>
          <a:blip r:embed="rId2"/>
          <a:stretch>
            <a:fillRect/>
          </a:stretch>
        </p:blipFill>
        <p:spPr>
          <a:xfrm>
            <a:off x="113945" y="2793292"/>
            <a:ext cx="7944967" cy="2386672"/>
          </a:xfrm>
          <a:prstGeom prst="rect">
            <a:avLst/>
          </a:prstGeom>
        </p:spPr>
      </p:pic>
      <p:sp>
        <p:nvSpPr>
          <p:cNvPr id="2" name="标题 1">
            <a:extLst>
              <a:ext uri="{FF2B5EF4-FFF2-40B4-BE49-F238E27FC236}">
                <a16:creationId xmlns:a16="http://schemas.microsoft.com/office/drawing/2014/main" id="{69A64567-87D9-4908-8DB4-1EC0F2A9A835}"/>
              </a:ext>
            </a:extLst>
          </p:cNvPr>
          <p:cNvSpPr>
            <a:spLocks noGrp="1"/>
          </p:cNvSpPr>
          <p:nvPr>
            <p:ph type="title"/>
          </p:nvPr>
        </p:nvSpPr>
        <p:spPr>
          <a:xfrm>
            <a:off x="585660" y="2391242"/>
            <a:ext cx="8241347" cy="480131"/>
          </a:xfrm>
        </p:spPr>
        <p:txBody>
          <a:bodyPr/>
          <a:lstStyle/>
          <a:p>
            <a:r>
              <a:rPr lang="en-US" altLang="zh-CN" sz="2800" dirty="0"/>
              <a:t>What Can Help Pedestrian Detection</a:t>
            </a:r>
            <a:endParaRPr lang="zh-CN" altLang="en-US" sz="2800" dirty="0"/>
          </a:p>
        </p:txBody>
      </p:sp>
      <p:sp>
        <p:nvSpPr>
          <p:cNvPr id="3" name="椭圆 2">
            <a:extLst>
              <a:ext uri="{FF2B5EF4-FFF2-40B4-BE49-F238E27FC236}">
                <a16:creationId xmlns:a16="http://schemas.microsoft.com/office/drawing/2014/main" id="{547940D7-EDC1-49B1-B6A4-25F2192EB309}"/>
              </a:ext>
            </a:extLst>
          </p:cNvPr>
          <p:cNvSpPr/>
          <p:nvPr/>
        </p:nvSpPr>
        <p:spPr>
          <a:xfrm>
            <a:off x="697143" y="1199578"/>
            <a:ext cx="1071874" cy="10718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solidFill>
                  <a:schemeClr val="bg1"/>
                </a:solidFill>
                <a:latin typeface="+mj-ea"/>
                <a:ea typeface="+mj-ea"/>
              </a:rPr>
              <a:t>LOGO</a:t>
            </a:r>
            <a:endParaRPr lang="zh-CN" altLang="en-US" sz="1400" dirty="0">
              <a:solidFill>
                <a:schemeClr val="bg1"/>
              </a:solidFill>
              <a:latin typeface="+mj-ea"/>
              <a:ea typeface="+mj-ea"/>
            </a:endParaRPr>
          </a:p>
        </p:txBody>
      </p:sp>
      <p:sp>
        <p:nvSpPr>
          <p:cNvPr id="4" name="文本框 3">
            <a:extLst>
              <a:ext uri="{FF2B5EF4-FFF2-40B4-BE49-F238E27FC236}">
                <a16:creationId xmlns:a16="http://schemas.microsoft.com/office/drawing/2014/main" id="{50CE755C-E2C5-423A-8402-6217DF073FF0}"/>
              </a:ext>
            </a:extLst>
          </p:cNvPr>
          <p:cNvSpPr txBox="1"/>
          <p:nvPr/>
        </p:nvSpPr>
        <p:spPr>
          <a:xfrm>
            <a:off x="1957143" y="1264454"/>
            <a:ext cx="2663662" cy="584775"/>
          </a:xfrm>
          <a:prstGeom prst="rect">
            <a:avLst/>
          </a:prstGeom>
          <a:noFill/>
        </p:spPr>
        <p:txBody>
          <a:bodyPr wrap="square" rtlCol="0">
            <a:spAutoFit/>
          </a:bodyPr>
          <a:lstStyle/>
          <a:p>
            <a:r>
              <a:rPr lang="zh-CN" altLang="en-US" sz="3200" b="1" spc="300" dirty="0">
                <a:solidFill>
                  <a:schemeClr val="accent1"/>
                </a:solidFill>
                <a:latin typeface="+mj-ea"/>
                <a:ea typeface="+mj-ea"/>
              </a:rPr>
              <a:t>安徽大学</a:t>
            </a:r>
          </a:p>
        </p:txBody>
      </p:sp>
      <p:sp>
        <p:nvSpPr>
          <p:cNvPr id="5" name="文本框 4">
            <a:extLst>
              <a:ext uri="{FF2B5EF4-FFF2-40B4-BE49-F238E27FC236}">
                <a16:creationId xmlns:a16="http://schemas.microsoft.com/office/drawing/2014/main" id="{233AB790-689E-45F1-A04B-E90B3678997B}"/>
              </a:ext>
            </a:extLst>
          </p:cNvPr>
          <p:cNvSpPr txBox="1"/>
          <p:nvPr/>
        </p:nvSpPr>
        <p:spPr>
          <a:xfrm>
            <a:off x="1957143" y="1806467"/>
            <a:ext cx="3339937" cy="400110"/>
          </a:xfrm>
          <a:prstGeom prst="rect">
            <a:avLst/>
          </a:prstGeom>
          <a:noFill/>
        </p:spPr>
        <p:txBody>
          <a:bodyPr wrap="square" rtlCol="0">
            <a:spAutoFit/>
          </a:bodyPr>
          <a:lstStyle/>
          <a:p>
            <a:r>
              <a:rPr lang="en-US" altLang="zh-CN" sz="2000" dirty="0">
                <a:solidFill>
                  <a:schemeClr val="accent1"/>
                </a:solidFill>
                <a:latin typeface="+mj-lt"/>
                <a:ea typeface="+mj-ea"/>
              </a:rPr>
              <a:t>ANHUI UNIVERSITY</a:t>
            </a:r>
            <a:endParaRPr lang="zh-CN" altLang="en-US" sz="2000" dirty="0">
              <a:solidFill>
                <a:schemeClr val="accent1"/>
              </a:solidFill>
              <a:latin typeface="+mj-lt"/>
              <a:ea typeface="+mj-ea"/>
            </a:endParaRPr>
          </a:p>
        </p:txBody>
      </p:sp>
      <p:sp>
        <p:nvSpPr>
          <p:cNvPr id="6" name="文本框 5">
            <a:extLst>
              <a:ext uri="{FF2B5EF4-FFF2-40B4-BE49-F238E27FC236}">
                <a16:creationId xmlns:a16="http://schemas.microsoft.com/office/drawing/2014/main" id="{F61F6889-0A5A-4A9D-86BC-0616916A9592}"/>
              </a:ext>
            </a:extLst>
          </p:cNvPr>
          <p:cNvSpPr txBox="1"/>
          <p:nvPr/>
        </p:nvSpPr>
        <p:spPr>
          <a:xfrm>
            <a:off x="354012" y="5487009"/>
            <a:ext cx="6790500" cy="400110"/>
          </a:xfrm>
          <a:prstGeom prst="rect">
            <a:avLst/>
          </a:prstGeom>
          <a:noFill/>
        </p:spPr>
        <p:txBody>
          <a:bodyPr wrap="square" rtlCol="0">
            <a:spAutoFit/>
          </a:bodyPr>
          <a:lstStyle/>
          <a:p>
            <a:r>
              <a:rPr lang="zh-CN" altLang="en-US" sz="2000" b="1" dirty="0">
                <a:latin typeface="+mj-ea"/>
                <a:ea typeface="+mj-ea"/>
              </a:rPr>
              <a:t>基于深度学习的学生课堂行为识别检测小组论文答辩</a:t>
            </a:r>
          </a:p>
        </p:txBody>
      </p:sp>
      <p:cxnSp>
        <p:nvCxnSpPr>
          <p:cNvPr id="7" name="直接连接符 6">
            <a:extLst>
              <a:ext uri="{FF2B5EF4-FFF2-40B4-BE49-F238E27FC236}">
                <a16:creationId xmlns:a16="http://schemas.microsoft.com/office/drawing/2014/main" id="{914ED196-0A3A-4660-BB9F-5B665F5AB5AC}"/>
              </a:ext>
            </a:extLst>
          </p:cNvPr>
          <p:cNvCxnSpPr>
            <a:cxnSpLocks/>
          </p:cNvCxnSpPr>
          <p:nvPr/>
        </p:nvCxnSpPr>
        <p:spPr>
          <a:xfrm>
            <a:off x="479886" y="5887119"/>
            <a:ext cx="581818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749E377F-747C-41F1-A9B8-1084C4FA6E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143" y="1199577"/>
            <a:ext cx="1071874" cy="10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98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a:xfrm>
            <a:off x="577720" y="403462"/>
            <a:ext cx="9124740" cy="596253"/>
          </a:xfrm>
        </p:spPr>
        <p:txBody>
          <a:bodyPr/>
          <a:lstStyle/>
          <a:p>
            <a:r>
              <a:rPr lang="zh-CN" altLang="en-US" dirty="0"/>
              <a:t>基本框架</a:t>
            </a:r>
          </a:p>
        </p:txBody>
      </p:sp>
      <p:sp>
        <p:nvSpPr>
          <p:cNvPr id="19" name="矩形 18">
            <a:extLst>
              <a:ext uri="{FF2B5EF4-FFF2-40B4-BE49-F238E27FC236}">
                <a16:creationId xmlns:a16="http://schemas.microsoft.com/office/drawing/2014/main" id="{754040D9-2B53-417D-999A-558AF2E4F82D}"/>
              </a:ext>
            </a:extLst>
          </p:cNvPr>
          <p:cNvSpPr/>
          <p:nvPr/>
        </p:nvSpPr>
        <p:spPr>
          <a:xfrm flipH="1">
            <a:off x="11518900" y="1431379"/>
            <a:ext cx="45719" cy="20171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B260F01-FCBB-42C0-8B90-B14E30EB15AF}"/>
              </a:ext>
            </a:extLst>
          </p:cNvPr>
          <p:cNvSpPr/>
          <p:nvPr/>
        </p:nvSpPr>
        <p:spPr>
          <a:xfrm>
            <a:off x="695959" y="1422470"/>
            <a:ext cx="2721727" cy="461665"/>
          </a:xfrm>
          <a:prstGeom prst="rect">
            <a:avLst/>
          </a:prstGeom>
        </p:spPr>
        <p:txBody>
          <a:bodyPr wrap="none" lIns="90000">
            <a:spAutoFit/>
          </a:bodyPr>
          <a:lstStyle/>
          <a:p>
            <a:r>
              <a:rPr lang="zh-CN" altLang="en-US" sz="2400" dirty="0">
                <a:solidFill>
                  <a:schemeClr val="accent1"/>
                </a:solidFill>
                <a:latin typeface="+mj-ea"/>
                <a:ea typeface="+mj-ea"/>
              </a:rPr>
              <a:t>基于</a:t>
            </a:r>
            <a:r>
              <a:rPr lang="en-US" altLang="zh-CN" sz="2400" dirty="0">
                <a:solidFill>
                  <a:schemeClr val="accent1"/>
                </a:solidFill>
                <a:latin typeface="+mj-ea"/>
                <a:ea typeface="+mj-ea"/>
              </a:rPr>
              <a:t>Faster R-CNN</a:t>
            </a:r>
            <a:endParaRPr lang="zh-CN" altLang="en-US" sz="2400" dirty="0">
              <a:solidFill>
                <a:schemeClr val="accent1"/>
              </a:solidFill>
              <a:effectLst/>
              <a:latin typeface="+mj-ea"/>
              <a:ea typeface="+mj-ea"/>
            </a:endParaRPr>
          </a:p>
        </p:txBody>
      </p:sp>
      <p:sp>
        <p:nvSpPr>
          <p:cNvPr id="3" name="文本框 2">
            <a:extLst>
              <a:ext uri="{FF2B5EF4-FFF2-40B4-BE49-F238E27FC236}">
                <a16:creationId xmlns:a16="http://schemas.microsoft.com/office/drawing/2014/main" id="{82BCAA3F-7B31-454A-8A39-DA89C8EFE495}"/>
              </a:ext>
            </a:extLst>
          </p:cNvPr>
          <p:cNvSpPr txBox="1"/>
          <p:nvPr/>
        </p:nvSpPr>
        <p:spPr>
          <a:xfrm>
            <a:off x="663095" y="1884135"/>
            <a:ext cx="10855805" cy="707886"/>
          </a:xfrm>
          <a:prstGeom prst="rect">
            <a:avLst/>
          </a:prstGeom>
          <a:noFill/>
        </p:spPr>
        <p:txBody>
          <a:bodyPr wrap="square" rtlCol="0">
            <a:spAutoFit/>
          </a:bodyPr>
          <a:lstStyle/>
          <a:p>
            <a:r>
              <a:rPr lang="en-US" altLang="zh-CN" sz="2000" dirty="0"/>
              <a:t>Faster R-CNN </a:t>
            </a:r>
            <a:r>
              <a:rPr lang="zh-CN" altLang="en-US" sz="2000" dirty="0"/>
              <a:t>由两部分组成：</a:t>
            </a:r>
            <a:r>
              <a:rPr lang="en-US" altLang="zh-CN" sz="2000" dirty="0"/>
              <a:t>RPN </a:t>
            </a:r>
            <a:r>
              <a:rPr lang="zh-CN" altLang="en-US" sz="2000" dirty="0"/>
              <a:t>和 </a:t>
            </a:r>
            <a:r>
              <a:rPr lang="en-US" altLang="zh-CN" sz="2000" dirty="0"/>
              <a:t>Fast R-CNN</a:t>
            </a:r>
            <a:r>
              <a:rPr lang="zh-CN" altLang="en-US" sz="2000" dirty="0"/>
              <a:t>，本论文在</a:t>
            </a:r>
            <a:r>
              <a:rPr lang="en-US" altLang="zh-CN" sz="2000" dirty="0"/>
              <a:t>Faster R-CNN</a:t>
            </a:r>
            <a:r>
              <a:rPr lang="zh-CN" altLang="en-US" sz="2000" dirty="0"/>
              <a:t>的基础上，去掉了整个</a:t>
            </a:r>
            <a:r>
              <a:rPr lang="en-US" altLang="zh-CN" sz="2000" dirty="0"/>
              <a:t>conv5 </a:t>
            </a:r>
            <a:r>
              <a:rPr lang="zh-CN" altLang="en-US" sz="2000" dirty="0"/>
              <a:t>并且把</a:t>
            </a:r>
            <a:r>
              <a:rPr lang="en-US" altLang="zh-CN" sz="2000" dirty="0"/>
              <a:t>anchor </a:t>
            </a:r>
            <a:r>
              <a:rPr lang="zh-CN" altLang="en-US" sz="2000" dirty="0"/>
              <a:t>从 </a:t>
            </a:r>
            <a:r>
              <a:rPr lang="en-US" altLang="zh-CN" sz="2000" dirty="0"/>
              <a:t>3 scales &amp; 5 ratios </a:t>
            </a:r>
            <a:r>
              <a:rPr lang="zh-CN" altLang="en-US" sz="2000" dirty="0"/>
              <a:t>改为 </a:t>
            </a:r>
            <a:r>
              <a:rPr lang="en-US" altLang="zh-CN" sz="2000" dirty="0"/>
              <a:t>5 scales &amp; 7 ratios</a:t>
            </a:r>
            <a:r>
              <a:rPr lang="zh-CN" altLang="en-US" sz="2000" dirty="0"/>
              <a:t>。</a:t>
            </a:r>
            <a:r>
              <a:rPr lang="en-US" altLang="zh-CN" sz="2000" dirty="0"/>
              <a:t>anchor </a:t>
            </a:r>
            <a:r>
              <a:rPr lang="zh-CN" altLang="en-US" sz="2000" dirty="0"/>
              <a:t>数量由</a:t>
            </a:r>
            <a:r>
              <a:rPr lang="en-US" altLang="zh-CN" sz="2000" dirty="0"/>
              <a:t>15 </a:t>
            </a:r>
            <a:r>
              <a:rPr lang="zh-CN" altLang="en-US" sz="2000" dirty="0"/>
              <a:t>提升到 </a:t>
            </a:r>
            <a:r>
              <a:rPr lang="en-US" altLang="zh-CN" sz="2000" dirty="0"/>
              <a:t>35</a:t>
            </a:r>
            <a:endParaRPr lang="zh-CN" altLang="en-US" sz="2000" dirty="0"/>
          </a:p>
        </p:txBody>
      </p:sp>
      <p:sp>
        <p:nvSpPr>
          <p:cNvPr id="4" name="文本框 3">
            <a:extLst>
              <a:ext uri="{FF2B5EF4-FFF2-40B4-BE49-F238E27FC236}">
                <a16:creationId xmlns:a16="http://schemas.microsoft.com/office/drawing/2014/main" id="{6D58B0DF-344A-474C-9681-8EA1781A6336}"/>
              </a:ext>
            </a:extLst>
          </p:cNvPr>
          <p:cNvSpPr txBox="1"/>
          <p:nvPr/>
        </p:nvSpPr>
        <p:spPr>
          <a:xfrm>
            <a:off x="695959" y="2757334"/>
            <a:ext cx="5135881" cy="461665"/>
          </a:xfrm>
          <a:prstGeom prst="rect">
            <a:avLst/>
          </a:prstGeom>
          <a:noFill/>
        </p:spPr>
        <p:txBody>
          <a:bodyPr wrap="square" rtlCol="0">
            <a:spAutoFit/>
          </a:bodyPr>
          <a:lstStyle/>
          <a:p>
            <a:r>
              <a:rPr lang="zh-CN" altLang="en-US" sz="2400" dirty="0">
                <a:solidFill>
                  <a:schemeClr val="accent1"/>
                </a:solidFill>
                <a:latin typeface="+mj-ea"/>
                <a:ea typeface="+mj-ea"/>
              </a:rPr>
              <a:t>选用的额外特征通道</a:t>
            </a:r>
          </a:p>
        </p:txBody>
      </p:sp>
      <p:sp>
        <p:nvSpPr>
          <p:cNvPr id="5" name="文本框 4">
            <a:extLst>
              <a:ext uri="{FF2B5EF4-FFF2-40B4-BE49-F238E27FC236}">
                <a16:creationId xmlns:a16="http://schemas.microsoft.com/office/drawing/2014/main" id="{24A1FCDD-22A8-4895-9EA0-BB3820A18716}"/>
              </a:ext>
            </a:extLst>
          </p:cNvPr>
          <p:cNvSpPr txBox="1"/>
          <p:nvPr/>
        </p:nvSpPr>
        <p:spPr>
          <a:xfrm>
            <a:off x="695959" y="3207141"/>
            <a:ext cx="9488425" cy="400110"/>
          </a:xfrm>
          <a:prstGeom prst="rect">
            <a:avLst/>
          </a:prstGeom>
          <a:noFill/>
        </p:spPr>
        <p:txBody>
          <a:bodyPr wrap="square" rtlCol="0">
            <a:spAutoFit/>
          </a:bodyPr>
          <a:lstStyle/>
          <a:p>
            <a:r>
              <a:rPr lang="en-US" altLang="zh-CN" sz="2000" dirty="0"/>
              <a:t>1.Apparent-to-semantic channels</a:t>
            </a:r>
            <a:endParaRPr lang="zh-CN" altLang="en-US" sz="2000" dirty="0"/>
          </a:p>
        </p:txBody>
      </p:sp>
      <p:sp>
        <p:nvSpPr>
          <p:cNvPr id="6" name="文本框 5">
            <a:extLst>
              <a:ext uri="{FF2B5EF4-FFF2-40B4-BE49-F238E27FC236}">
                <a16:creationId xmlns:a16="http://schemas.microsoft.com/office/drawing/2014/main" id="{3FDE96C1-733E-4304-A32E-81B2E56F5B6D}"/>
              </a:ext>
            </a:extLst>
          </p:cNvPr>
          <p:cNvSpPr txBox="1"/>
          <p:nvPr/>
        </p:nvSpPr>
        <p:spPr>
          <a:xfrm>
            <a:off x="960796" y="3607251"/>
            <a:ext cx="8741664" cy="646331"/>
          </a:xfrm>
          <a:prstGeom prst="rect">
            <a:avLst/>
          </a:prstGeom>
          <a:noFill/>
        </p:spPr>
        <p:txBody>
          <a:bodyPr wrap="square" rtlCol="0">
            <a:spAutoFit/>
          </a:bodyPr>
          <a:lstStyle/>
          <a:p>
            <a:r>
              <a:rPr lang="zh-CN" altLang="en-US" dirty="0"/>
              <a:t>这组通道包括 </a:t>
            </a:r>
            <a:r>
              <a:rPr lang="en-US" altLang="zh-CN" dirty="0"/>
              <a:t>ICF(</a:t>
            </a:r>
            <a:r>
              <a:rPr lang="zh-CN" altLang="en-US" dirty="0"/>
              <a:t>积分通道特征</a:t>
            </a:r>
            <a:r>
              <a:rPr lang="en-US" altLang="zh-CN" dirty="0"/>
              <a:t>)</a:t>
            </a:r>
            <a:r>
              <a:rPr lang="zh-CN" altLang="en-US" dirty="0"/>
              <a:t>，边缘通道，语义通道和 热图通道。这些通道中的信息范围 从低层次的表征信息到高层次的语义信息</a:t>
            </a:r>
          </a:p>
        </p:txBody>
      </p:sp>
      <p:sp>
        <p:nvSpPr>
          <p:cNvPr id="27" name="文本框 26">
            <a:extLst>
              <a:ext uri="{FF2B5EF4-FFF2-40B4-BE49-F238E27FC236}">
                <a16:creationId xmlns:a16="http://schemas.microsoft.com/office/drawing/2014/main" id="{9CDFD756-DD70-4F10-BCA4-663BDD07EDC6}"/>
              </a:ext>
            </a:extLst>
          </p:cNvPr>
          <p:cNvSpPr txBox="1"/>
          <p:nvPr/>
        </p:nvSpPr>
        <p:spPr>
          <a:xfrm>
            <a:off x="695958" y="4205940"/>
            <a:ext cx="9488425" cy="400110"/>
          </a:xfrm>
          <a:prstGeom prst="rect">
            <a:avLst/>
          </a:prstGeom>
          <a:noFill/>
        </p:spPr>
        <p:txBody>
          <a:bodyPr wrap="square" rtlCol="0">
            <a:spAutoFit/>
          </a:bodyPr>
          <a:lstStyle/>
          <a:p>
            <a:r>
              <a:rPr lang="en-US" altLang="zh-CN" sz="2000" dirty="0"/>
              <a:t>2.Temporal channels</a:t>
            </a:r>
            <a:endParaRPr lang="zh-CN" altLang="en-US" sz="2000" dirty="0"/>
          </a:p>
        </p:txBody>
      </p:sp>
      <p:sp>
        <p:nvSpPr>
          <p:cNvPr id="7" name="文本框 6">
            <a:extLst>
              <a:ext uri="{FF2B5EF4-FFF2-40B4-BE49-F238E27FC236}">
                <a16:creationId xmlns:a16="http://schemas.microsoft.com/office/drawing/2014/main" id="{0032C431-AF68-4171-A082-9C37152BB8DC}"/>
              </a:ext>
            </a:extLst>
          </p:cNvPr>
          <p:cNvSpPr txBox="1"/>
          <p:nvPr/>
        </p:nvSpPr>
        <p:spPr>
          <a:xfrm>
            <a:off x="960796" y="4630462"/>
            <a:ext cx="6339840" cy="646331"/>
          </a:xfrm>
          <a:prstGeom prst="rect">
            <a:avLst/>
          </a:prstGeom>
          <a:noFill/>
        </p:spPr>
        <p:txBody>
          <a:bodyPr wrap="square" rtlCol="0">
            <a:spAutoFit/>
          </a:bodyPr>
          <a:lstStyle/>
          <a:p>
            <a:r>
              <a:rPr lang="zh-CN" altLang="en-US" dirty="0"/>
              <a:t>时间特征被证明对传统的行人检测器的工作是有益的，所以作者使用时间相邻的帧提取具有代表性的光流通道</a:t>
            </a:r>
          </a:p>
        </p:txBody>
      </p:sp>
      <p:sp>
        <p:nvSpPr>
          <p:cNvPr id="8" name="文本框 7">
            <a:extLst>
              <a:ext uri="{FF2B5EF4-FFF2-40B4-BE49-F238E27FC236}">
                <a16:creationId xmlns:a16="http://schemas.microsoft.com/office/drawing/2014/main" id="{31751B51-2A11-4275-A926-2064C56B4F5B}"/>
              </a:ext>
            </a:extLst>
          </p:cNvPr>
          <p:cNvSpPr txBox="1"/>
          <p:nvPr/>
        </p:nvSpPr>
        <p:spPr>
          <a:xfrm>
            <a:off x="756411" y="5371433"/>
            <a:ext cx="2600822" cy="400110"/>
          </a:xfrm>
          <a:prstGeom prst="rect">
            <a:avLst/>
          </a:prstGeom>
          <a:noFill/>
        </p:spPr>
        <p:txBody>
          <a:bodyPr wrap="square" rtlCol="0">
            <a:spAutoFit/>
          </a:bodyPr>
          <a:lstStyle/>
          <a:p>
            <a:r>
              <a:rPr lang="en-US" altLang="zh-CN" sz="2000" dirty="0"/>
              <a:t>3.Depth channels</a:t>
            </a:r>
            <a:endParaRPr lang="zh-CN" altLang="en-US" sz="2000" dirty="0"/>
          </a:p>
        </p:txBody>
      </p:sp>
      <p:sp>
        <p:nvSpPr>
          <p:cNvPr id="9" name="文本框 8">
            <a:extLst>
              <a:ext uri="{FF2B5EF4-FFF2-40B4-BE49-F238E27FC236}">
                <a16:creationId xmlns:a16="http://schemas.microsoft.com/office/drawing/2014/main" id="{C65886D7-DA01-490F-94A0-FD632BAD0127}"/>
              </a:ext>
            </a:extLst>
          </p:cNvPr>
          <p:cNvSpPr txBox="1"/>
          <p:nvPr/>
        </p:nvSpPr>
        <p:spPr>
          <a:xfrm>
            <a:off x="960796" y="5800654"/>
            <a:ext cx="5827776" cy="369332"/>
          </a:xfrm>
          <a:prstGeom prst="rect">
            <a:avLst/>
          </a:prstGeom>
          <a:noFill/>
        </p:spPr>
        <p:txBody>
          <a:bodyPr wrap="square" rtlCol="0">
            <a:spAutoFit/>
          </a:bodyPr>
          <a:lstStyle/>
          <a:p>
            <a:r>
              <a:rPr lang="zh-CN" altLang="en-US" dirty="0"/>
              <a:t>作者使用</a:t>
            </a:r>
            <a:r>
              <a:rPr lang="en-US" altLang="zh-CN" dirty="0" err="1"/>
              <a:t>DIspNet</a:t>
            </a:r>
            <a:r>
              <a:rPr lang="en-US" altLang="zh-CN" dirty="0"/>
              <a:t> </a:t>
            </a:r>
            <a:r>
              <a:rPr lang="zh-CN" altLang="en-US" dirty="0"/>
              <a:t>从立体图像中重建视差通道</a:t>
            </a:r>
          </a:p>
        </p:txBody>
      </p:sp>
    </p:spTree>
    <p:extLst>
      <p:ext uri="{BB962C8B-B14F-4D97-AF65-F5344CB8AC3E}">
        <p14:creationId xmlns:p14="http://schemas.microsoft.com/office/powerpoint/2010/main" val="230186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a:xfrm>
            <a:off x="577720" y="403462"/>
            <a:ext cx="9124740" cy="596253"/>
          </a:xfrm>
        </p:spPr>
        <p:txBody>
          <a:bodyPr/>
          <a:lstStyle/>
          <a:p>
            <a:r>
              <a:rPr lang="zh-CN" altLang="en-US" dirty="0"/>
              <a:t>整合方式</a:t>
            </a:r>
          </a:p>
        </p:txBody>
      </p:sp>
      <p:pic>
        <p:nvPicPr>
          <p:cNvPr id="4" name="图片 3">
            <a:extLst>
              <a:ext uri="{FF2B5EF4-FFF2-40B4-BE49-F238E27FC236}">
                <a16:creationId xmlns:a16="http://schemas.microsoft.com/office/drawing/2014/main" id="{B3923176-9BC1-4D31-8D6A-7176BC3236D3}"/>
              </a:ext>
            </a:extLst>
          </p:cNvPr>
          <p:cNvPicPr>
            <a:picLocks noChangeAspect="1"/>
          </p:cNvPicPr>
          <p:nvPr/>
        </p:nvPicPr>
        <p:blipFill>
          <a:blip r:embed="rId2"/>
          <a:stretch>
            <a:fillRect/>
          </a:stretch>
        </p:blipFill>
        <p:spPr>
          <a:xfrm>
            <a:off x="296270" y="999715"/>
            <a:ext cx="3406435" cy="2712955"/>
          </a:xfrm>
          <a:prstGeom prst="rect">
            <a:avLst/>
          </a:prstGeom>
        </p:spPr>
      </p:pic>
      <p:sp>
        <p:nvSpPr>
          <p:cNvPr id="5" name="文本框 4">
            <a:extLst>
              <a:ext uri="{FF2B5EF4-FFF2-40B4-BE49-F238E27FC236}">
                <a16:creationId xmlns:a16="http://schemas.microsoft.com/office/drawing/2014/main" id="{2F7A9950-0727-4ECB-B13E-15EE24EAC42C}"/>
              </a:ext>
            </a:extLst>
          </p:cNvPr>
          <p:cNvSpPr txBox="1"/>
          <p:nvPr/>
        </p:nvSpPr>
        <p:spPr>
          <a:xfrm>
            <a:off x="4315968" y="1719072"/>
            <a:ext cx="6793992" cy="1477328"/>
          </a:xfrm>
          <a:prstGeom prst="rect">
            <a:avLst/>
          </a:prstGeom>
          <a:noFill/>
        </p:spPr>
        <p:txBody>
          <a:bodyPr wrap="square" rtlCol="0">
            <a:spAutoFit/>
          </a:bodyPr>
          <a:lstStyle/>
          <a:p>
            <a:r>
              <a:rPr lang="zh-CN" altLang="en-US" dirty="0"/>
              <a:t>在</a:t>
            </a:r>
            <a:r>
              <a:rPr lang="en-US" altLang="zh-CN" dirty="0"/>
              <a:t>VGG-16</a:t>
            </a:r>
            <a:r>
              <a:rPr lang="zh-CN" altLang="en-US" dirty="0"/>
              <a:t>主框架旁创建一个分支来整合通道特征，如图所示。这个分分支包含一些卷积核为 </a:t>
            </a:r>
            <a:r>
              <a:rPr lang="en-US" altLang="zh-CN" dirty="0"/>
              <a:t>3 X 3</a:t>
            </a:r>
            <a:r>
              <a:rPr lang="zh-CN" altLang="en-US" dirty="0"/>
              <a:t>、</a:t>
            </a:r>
            <a:r>
              <a:rPr lang="en-US" altLang="zh-CN" dirty="0"/>
              <a:t>padding = 1 stride = 1</a:t>
            </a:r>
            <a:r>
              <a:rPr lang="zh-CN" altLang="en-US" dirty="0"/>
              <a:t>的卷积层，和一些池化核为 </a:t>
            </a:r>
            <a:r>
              <a:rPr lang="en-US" altLang="zh-CN" dirty="0"/>
              <a:t>2 X 2 </a:t>
            </a:r>
            <a:r>
              <a:rPr lang="zh-CN" altLang="en-US" dirty="0"/>
              <a:t>，</a:t>
            </a:r>
            <a:r>
              <a:rPr lang="en-US" altLang="zh-CN" dirty="0"/>
              <a:t>stride = 2 </a:t>
            </a:r>
            <a:r>
              <a:rPr lang="zh-CN" altLang="en-US" dirty="0"/>
              <a:t>的一些最大池化层。最终输出大小为原图像 </a:t>
            </a:r>
            <a:r>
              <a:rPr lang="en-US" altLang="zh-CN" dirty="0"/>
              <a:t>1/8 </a:t>
            </a:r>
            <a:r>
              <a:rPr lang="zh-CN" altLang="en-US" dirty="0"/>
              <a:t>的</a:t>
            </a:r>
            <a:r>
              <a:rPr lang="en-US" altLang="zh-CN" dirty="0"/>
              <a:t>128</a:t>
            </a:r>
            <a:r>
              <a:rPr lang="zh-CN" altLang="en-US" dirty="0"/>
              <a:t>通道激活图，直接与</a:t>
            </a:r>
            <a:r>
              <a:rPr lang="en-US" altLang="zh-CN" dirty="0"/>
              <a:t>VGG-16 </a:t>
            </a:r>
            <a:r>
              <a:rPr lang="zh-CN" altLang="en-US" dirty="0"/>
              <a:t>中的</a:t>
            </a:r>
            <a:r>
              <a:rPr lang="en-US" altLang="zh-CN" dirty="0"/>
              <a:t>conv4_3</a:t>
            </a:r>
            <a:r>
              <a:rPr lang="zh-CN" altLang="en-US" dirty="0"/>
              <a:t>层连接，将连接后的图送入</a:t>
            </a:r>
            <a:r>
              <a:rPr lang="en-US" altLang="zh-CN" dirty="0"/>
              <a:t>RPN </a:t>
            </a:r>
            <a:r>
              <a:rPr lang="zh-CN" altLang="en-US" dirty="0"/>
              <a:t>和</a:t>
            </a:r>
            <a:r>
              <a:rPr lang="en-US" altLang="zh-CN" dirty="0"/>
              <a:t>FRCNN</a:t>
            </a:r>
            <a:r>
              <a:rPr lang="zh-CN" altLang="en-US" dirty="0"/>
              <a:t>进行检测</a:t>
            </a:r>
          </a:p>
        </p:txBody>
      </p:sp>
      <p:sp>
        <p:nvSpPr>
          <p:cNvPr id="6" name="文本框 5">
            <a:extLst>
              <a:ext uri="{FF2B5EF4-FFF2-40B4-BE49-F238E27FC236}">
                <a16:creationId xmlns:a16="http://schemas.microsoft.com/office/drawing/2014/main" id="{050C8684-94C6-4F84-A3DE-87780852A045}"/>
              </a:ext>
            </a:extLst>
          </p:cNvPr>
          <p:cNvSpPr txBox="1"/>
          <p:nvPr/>
        </p:nvSpPr>
        <p:spPr>
          <a:xfrm>
            <a:off x="577720" y="4041648"/>
            <a:ext cx="4928616" cy="1477328"/>
          </a:xfrm>
          <a:prstGeom prst="rect">
            <a:avLst/>
          </a:prstGeom>
          <a:noFill/>
        </p:spPr>
        <p:txBody>
          <a:bodyPr wrap="square" rtlCol="0">
            <a:spAutoFit/>
          </a:bodyPr>
          <a:lstStyle/>
          <a:p>
            <a:r>
              <a:rPr lang="zh-CN" altLang="en-US" dirty="0"/>
              <a:t>作者对分支的参数做了一些实验：不同的卷积层数和核的初始权重（包括随机高斯分布的核和预训练权重的核）。预训练的核的参数来自对一个完全依赖分支的</a:t>
            </a:r>
            <a:r>
              <a:rPr lang="en-US" altLang="zh-CN" dirty="0"/>
              <a:t>Faster RCNN</a:t>
            </a:r>
            <a:r>
              <a:rPr lang="zh-CN" altLang="en-US" dirty="0"/>
              <a:t>模型进行训练得到的参数。实验结果为右图所示。</a:t>
            </a:r>
          </a:p>
        </p:txBody>
      </p:sp>
      <p:pic>
        <p:nvPicPr>
          <p:cNvPr id="7" name="图片 6">
            <a:extLst>
              <a:ext uri="{FF2B5EF4-FFF2-40B4-BE49-F238E27FC236}">
                <a16:creationId xmlns:a16="http://schemas.microsoft.com/office/drawing/2014/main" id="{4A702ACE-1C2E-4D36-8127-C077646DA852}"/>
              </a:ext>
            </a:extLst>
          </p:cNvPr>
          <p:cNvPicPr>
            <a:picLocks noChangeAspect="1"/>
          </p:cNvPicPr>
          <p:nvPr/>
        </p:nvPicPr>
        <p:blipFill>
          <a:blip r:embed="rId3"/>
          <a:stretch>
            <a:fillRect/>
          </a:stretch>
        </p:blipFill>
        <p:spPr>
          <a:xfrm>
            <a:off x="5602223" y="3661601"/>
            <a:ext cx="5366557" cy="2090694"/>
          </a:xfrm>
          <a:prstGeom prst="rect">
            <a:avLst/>
          </a:prstGeom>
        </p:spPr>
      </p:pic>
      <p:sp>
        <p:nvSpPr>
          <p:cNvPr id="8" name="文本框 7">
            <a:extLst>
              <a:ext uri="{FF2B5EF4-FFF2-40B4-BE49-F238E27FC236}">
                <a16:creationId xmlns:a16="http://schemas.microsoft.com/office/drawing/2014/main" id="{43F69629-3807-430E-9775-B6992413F328}"/>
              </a:ext>
            </a:extLst>
          </p:cNvPr>
          <p:cNvSpPr txBox="1"/>
          <p:nvPr/>
        </p:nvSpPr>
        <p:spPr>
          <a:xfrm>
            <a:off x="6007608" y="5629423"/>
            <a:ext cx="4961172" cy="523220"/>
          </a:xfrm>
          <a:prstGeom prst="rect">
            <a:avLst/>
          </a:prstGeom>
          <a:noFill/>
        </p:spPr>
        <p:txBody>
          <a:bodyPr wrap="square" rtlCol="0">
            <a:spAutoFit/>
          </a:bodyPr>
          <a:lstStyle/>
          <a:p>
            <a:r>
              <a:rPr lang="zh-CN" altLang="en-US" sz="1400" dirty="0"/>
              <a:t>注：</a:t>
            </a:r>
            <a:r>
              <a:rPr lang="en-US" altLang="zh-CN" sz="1400" dirty="0"/>
              <a:t>O</a:t>
            </a:r>
            <a:r>
              <a:rPr lang="zh-CN" altLang="en-US" sz="1400" dirty="0"/>
              <a:t>表示基本模型实验结果  </a:t>
            </a:r>
            <a:r>
              <a:rPr lang="en-US" altLang="zh-CN" sz="1400" dirty="0"/>
              <a:t>#</a:t>
            </a:r>
            <a:r>
              <a:rPr lang="en-US" altLang="zh-CN" sz="1400" dirty="0" err="1"/>
              <a:t>Convs</a:t>
            </a:r>
            <a:r>
              <a:rPr lang="zh-CN" altLang="en-US" sz="1400" dirty="0"/>
              <a:t>表示卷积层的数量 </a:t>
            </a:r>
            <a:r>
              <a:rPr lang="en-US" altLang="zh-CN" sz="1400" dirty="0" err="1"/>
              <a:t>Init.</a:t>
            </a:r>
            <a:r>
              <a:rPr lang="zh-CN" altLang="en-US" sz="1400" dirty="0"/>
              <a:t> </a:t>
            </a:r>
            <a:r>
              <a:rPr lang="en-US" altLang="zh-CN" sz="1400" dirty="0"/>
              <a:t>W.</a:t>
            </a:r>
            <a:r>
              <a:rPr lang="zh-CN" altLang="en-US" sz="1400" dirty="0"/>
              <a:t>表示选择初始化权重的方式。数据集使用的是</a:t>
            </a:r>
            <a:r>
              <a:rPr lang="en-US" altLang="zh-CN" sz="1400" dirty="0"/>
              <a:t>KITTI </a:t>
            </a:r>
            <a:r>
              <a:rPr lang="zh-CN" altLang="en-US" sz="1400" dirty="0"/>
              <a:t>验证集</a:t>
            </a:r>
          </a:p>
        </p:txBody>
      </p:sp>
    </p:spTree>
    <p:extLst>
      <p:ext uri="{BB962C8B-B14F-4D97-AF65-F5344CB8AC3E}">
        <p14:creationId xmlns:p14="http://schemas.microsoft.com/office/powerpoint/2010/main" val="88293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对比与分析</a:t>
            </a:r>
          </a:p>
        </p:txBody>
      </p:sp>
      <p:sp>
        <p:nvSpPr>
          <p:cNvPr id="3" name="文本框 2">
            <a:extLst>
              <a:ext uri="{FF2B5EF4-FFF2-40B4-BE49-F238E27FC236}">
                <a16:creationId xmlns:a16="http://schemas.microsoft.com/office/drawing/2014/main" id="{F2C863D8-6D2F-41E6-820B-D9BBACA99654}"/>
              </a:ext>
            </a:extLst>
          </p:cNvPr>
          <p:cNvSpPr txBox="1"/>
          <p:nvPr/>
        </p:nvSpPr>
        <p:spPr>
          <a:xfrm>
            <a:off x="577720" y="1027069"/>
            <a:ext cx="11614280" cy="369332"/>
          </a:xfrm>
          <a:prstGeom prst="rect">
            <a:avLst/>
          </a:prstGeom>
          <a:noFill/>
        </p:spPr>
        <p:txBody>
          <a:bodyPr wrap="square" rtlCol="0">
            <a:spAutoFit/>
          </a:bodyPr>
          <a:lstStyle/>
          <a:p>
            <a:r>
              <a:rPr lang="zh-CN" altLang="en-US" dirty="0"/>
              <a:t>作者用两种尺寸的图片（</a:t>
            </a:r>
            <a:r>
              <a:rPr lang="en-US" altLang="zh-CN" dirty="0"/>
              <a:t>1x</a:t>
            </a:r>
            <a:r>
              <a:rPr lang="zh-CN" altLang="en-US" dirty="0"/>
              <a:t>，</a:t>
            </a:r>
            <a:r>
              <a:rPr lang="en-US" altLang="zh-CN" dirty="0"/>
              <a:t>2x</a:t>
            </a:r>
            <a:r>
              <a:rPr lang="zh-CN" altLang="en-US" dirty="0"/>
              <a:t>）对各种特征进行了实验，并用原图像作为额外的特征做了对比，实验结果如下</a:t>
            </a:r>
          </a:p>
        </p:txBody>
      </p:sp>
      <p:pic>
        <p:nvPicPr>
          <p:cNvPr id="4" name="图片 3">
            <a:extLst>
              <a:ext uri="{FF2B5EF4-FFF2-40B4-BE49-F238E27FC236}">
                <a16:creationId xmlns:a16="http://schemas.microsoft.com/office/drawing/2014/main" id="{D91E3CB4-DDFD-470F-A926-4444EDA43FFA}"/>
              </a:ext>
            </a:extLst>
          </p:cNvPr>
          <p:cNvPicPr>
            <a:picLocks noChangeAspect="1"/>
          </p:cNvPicPr>
          <p:nvPr/>
        </p:nvPicPr>
        <p:blipFill>
          <a:blip r:embed="rId2"/>
          <a:stretch>
            <a:fillRect/>
          </a:stretch>
        </p:blipFill>
        <p:spPr>
          <a:xfrm>
            <a:off x="455953" y="1396401"/>
            <a:ext cx="11028911" cy="3422765"/>
          </a:xfrm>
          <a:prstGeom prst="rect">
            <a:avLst/>
          </a:prstGeom>
        </p:spPr>
      </p:pic>
      <p:sp>
        <p:nvSpPr>
          <p:cNvPr id="5" name="文本框 4">
            <a:extLst>
              <a:ext uri="{FF2B5EF4-FFF2-40B4-BE49-F238E27FC236}">
                <a16:creationId xmlns:a16="http://schemas.microsoft.com/office/drawing/2014/main" id="{57AED78C-57E7-4FC7-A64D-C974F57C9D8B}"/>
              </a:ext>
            </a:extLst>
          </p:cNvPr>
          <p:cNvSpPr txBox="1"/>
          <p:nvPr/>
        </p:nvSpPr>
        <p:spPr>
          <a:xfrm>
            <a:off x="577720" y="4926292"/>
            <a:ext cx="9383144" cy="646331"/>
          </a:xfrm>
          <a:prstGeom prst="rect">
            <a:avLst/>
          </a:prstGeom>
          <a:noFill/>
        </p:spPr>
        <p:txBody>
          <a:bodyPr wrap="square" rtlCol="0">
            <a:spAutoFit/>
          </a:bodyPr>
          <a:lstStyle/>
          <a:p>
            <a:r>
              <a:rPr lang="zh-CN" altLang="en-US" dirty="0"/>
              <a:t>用原始图像作为额外输入并没有明显的改善，这证实了性能的提高确实是归功于</a:t>
            </a:r>
            <a:r>
              <a:rPr lang="en-US" altLang="zh-CN" dirty="0"/>
              <a:t>channel</a:t>
            </a:r>
            <a:r>
              <a:rPr lang="zh-CN" altLang="en-US" dirty="0"/>
              <a:t>特征的集成</a:t>
            </a:r>
          </a:p>
        </p:txBody>
      </p:sp>
    </p:spTree>
    <p:extLst>
      <p:ext uri="{BB962C8B-B14F-4D97-AF65-F5344CB8AC3E}">
        <p14:creationId xmlns:p14="http://schemas.microsoft.com/office/powerpoint/2010/main" val="3485325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对比与分析</a:t>
            </a:r>
          </a:p>
        </p:txBody>
      </p:sp>
      <p:sp>
        <p:nvSpPr>
          <p:cNvPr id="6" name="文本框 5">
            <a:extLst>
              <a:ext uri="{FF2B5EF4-FFF2-40B4-BE49-F238E27FC236}">
                <a16:creationId xmlns:a16="http://schemas.microsoft.com/office/drawing/2014/main" id="{FE353F13-D0CF-4D0D-B265-0EDC8164B64B}"/>
              </a:ext>
            </a:extLst>
          </p:cNvPr>
          <p:cNvSpPr txBox="1"/>
          <p:nvPr/>
        </p:nvSpPr>
        <p:spPr>
          <a:xfrm>
            <a:off x="577720" y="1231392"/>
            <a:ext cx="11614280" cy="646331"/>
          </a:xfrm>
          <a:prstGeom prst="rect">
            <a:avLst/>
          </a:prstGeom>
          <a:noFill/>
        </p:spPr>
        <p:txBody>
          <a:bodyPr wrap="square" rtlCol="0">
            <a:spAutoFit/>
          </a:bodyPr>
          <a:lstStyle/>
          <a:p>
            <a:r>
              <a:rPr lang="zh-CN" altLang="en-US" dirty="0"/>
              <a:t>从实验数据中看出，</a:t>
            </a:r>
            <a:r>
              <a:rPr lang="en-US" altLang="zh-CN" dirty="0"/>
              <a:t>ICF</a:t>
            </a:r>
            <a:r>
              <a:rPr lang="zh-CN" altLang="en-US" dirty="0"/>
              <a:t>信道对检测性能的贡献最少。作者猜测，在深度卷积网络中，卷积特征比像</a:t>
            </a:r>
            <a:r>
              <a:rPr lang="en-US" altLang="zh-CN" dirty="0"/>
              <a:t>HOG</a:t>
            </a:r>
            <a:r>
              <a:rPr lang="zh-CN" altLang="en-US" dirty="0"/>
              <a:t>这样的手工特征更易被判别</a:t>
            </a:r>
          </a:p>
        </p:txBody>
      </p:sp>
      <p:sp>
        <p:nvSpPr>
          <p:cNvPr id="7" name="文本框 6">
            <a:extLst>
              <a:ext uri="{FF2B5EF4-FFF2-40B4-BE49-F238E27FC236}">
                <a16:creationId xmlns:a16="http://schemas.microsoft.com/office/drawing/2014/main" id="{168FFEA1-F2A4-4347-AC48-B7BCCFDBE5DC}"/>
              </a:ext>
            </a:extLst>
          </p:cNvPr>
          <p:cNvSpPr txBox="1"/>
          <p:nvPr/>
        </p:nvSpPr>
        <p:spPr>
          <a:xfrm>
            <a:off x="577720" y="2585483"/>
            <a:ext cx="11614280" cy="369332"/>
          </a:xfrm>
          <a:prstGeom prst="rect">
            <a:avLst/>
          </a:prstGeom>
          <a:noFill/>
        </p:spPr>
        <p:txBody>
          <a:bodyPr wrap="square" rtlCol="0">
            <a:spAutoFit/>
          </a:bodyPr>
          <a:lstStyle/>
          <a:p>
            <a:r>
              <a:rPr lang="zh-CN" altLang="en-US" dirty="0"/>
              <a:t>在 </a:t>
            </a:r>
            <a:r>
              <a:rPr lang="en-US" altLang="zh-CN" dirty="0"/>
              <a:t>1x</a:t>
            </a:r>
            <a:r>
              <a:rPr lang="zh-CN" altLang="en-US" dirty="0"/>
              <a:t>实验中 携带更多语义信息的信道表现出良好的性能，比如 </a:t>
            </a:r>
            <a:r>
              <a:rPr lang="en-US" altLang="zh-CN" dirty="0"/>
              <a:t>segmentation </a:t>
            </a:r>
            <a:r>
              <a:rPr lang="zh-CN" altLang="en-US" dirty="0"/>
              <a:t>信道 和 </a:t>
            </a:r>
            <a:r>
              <a:rPr lang="en-US" altLang="zh-CN" dirty="0"/>
              <a:t>heatmap</a:t>
            </a:r>
            <a:r>
              <a:rPr lang="zh-CN" altLang="en-US" dirty="0"/>
              <a:t>信道。</a:t>
            </a:r>
          </a:p>
        </p:txBody>
      </p:sp>
      <p:sp>
        <p:nvSpPr>
          <p:cNvPr id="8" name="文本框 7">
            <a:extLst>
              <a:ext uri="{FF2B5EF4-FFF2-40B4-BE49-F238E27FC236}">
                <a16:creationId xmlns:a16="http://schemas.microsoft.com/office/drawing/2014/main" id="{6B3D378D-687C-4913-A4F4-001D89F98FAD}"/>
              </a:ext>
            </a:extLst>
          </p:cNvPr>
          <p:cNvSpPr txBox="1"/>
          <p:nvPr/>
        </p:nvSpPr>
        <p:spPr>
          <a:xfrm>
            <a:off x="577720" y="2000770"/>
            <a:ext cx="2913888" cy="461665"/>
          </a:xfrm>
          <a:prstGeom prst="rect">
            <a:avLst/>
          </a:prstGeom>
          <a:noFill/>
        </p:spPr>
        <p:txBody>
          <a:bodyPr wrap="square" rtlCol="0">
            <a:spAutoFit/>
          </a:bodyPr>
          <a:lstStyle/>
          <a:p>
            <a:r>
              <a:rPr lang="en-US" altLang="zh-CN" sz="2400" b="1" dirty="0"/>
              <a:t>1x </a:t>
            </a:r>
            <a:r>
              <a:rPr lang="zh-CN" altLang="en-US" sz="2400" b="1" dirty="0"/>
              <a:t>实验：</a:t>
            </a:r>
          </a:p>
        </p:txBody>
      </p:sp>
      <p:sp>
        <p:nvSpPr>
          <p:cNvPr id="9" name="文本框 8">
            <a:extLst>
              <a:ext uri="{FF2B5EF4-FFF2-40B4-BE49-F238E27FC236}">
                <a16:creationId xmlns:a16="http://schemas.microsoft.com/office/drawing/2014/main" id="{2993AAF8-7B70-4219-8E29-9F8A73D63D14}"/>
              </a:ext>
            </a:extLst>
          </p:cNvPr>
          <p:cNvSpPr txBox="1"/>
          <p:nvPr/>
        </p:nvSpPr>
        <p:spPr>
          <a:xfrm>
            <a:off x="577720" y="3293243"/>
            <a:ext cx="10870568" cy="646331"/>
          </a:xfrm>
          <a:prstGeom prst="rect">
            <a:avLst/>
          </a:prstGeom>
          <a:noFill/>
        </p:spPr>
        <p:txBody>
          <a:bodyPr wrap="square" rtlCol="0">
            <a:spAutoFit/>
          </a:bodyPr>
          <a:lstStyle/>
          <a:p>
            <a:r>
              <a:rPr lang="zh-CN" altLang="en-US" dirty="0"/>
              <a:t>下表给出了</a:t>
            </a:r>
            <a:r>
              <a:rPr lang="en-US" altLang="zh-CN" dirty="0"/>
              <a:t>segmentation </a:t>
            </a:r>
            <a:r>
              <a:rPr lang="zh-CN" altLang="en-US" dirty="0"/>
              <a:t>信道在不同大小的行人数据中的召回率比较，与标准模型相比，召回率明显提高</a:t>
            </a:r>
          </a:p>
        </p:txBody>
      </p:sp>
      <p:pic>
        <p:nvPicPr>
          <p:cNvPr id="10" name="图片 9">
            <a:extLst>
              <a:ext uri="{FF2B5EF4-FFF2-40B4-BE49-F238E27FC236}">
                <a16:creationId xmlns:a16="http://schemas.microsoft.com/office/drawing/2014/main" id="{B39BC257-746C-4C05-97D6-AFEC2A2C07E3}"/>
              </a:ext>
            </a:extLst>
          </p:cNvPr>
          <p:cNvPicPr>
            <a:picLocks noChangeAspect="1"/>
          </p:cNvPicPr>
          <p:nvPr/>
        </p:nvPicPr>
        <p:blipFill>
          <a:blip r:embed="rId2"/>
          <a:stretch>
            <a:fillRect/>
          </a:stretch>
        </p:blipFill>
        <p:spPr>
          <a:xfrm>
            <a:off x="577720" y="4056747"/>
            <a:ext cx="9029576" cy="2272750"/>
          </a:xfrm>
          <a:prstGeom prst="rect">
            <a:avLst/>
          </a:prstGeom>
        </p:spPr>
      </p:pic>
    </p:spTree>
    <p:extLst>
      <p:ext uri="{BB962C8B-B14F-4D97-AF65-F5344CB8AC3E}">
        <p14:creationId xmlns:p14="http://schemas.microsoft.com/office/powerpoint/2010/main" val="20744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a:xfrm>
            <a:off x="577720" y="403462"/>
            <a:ext cx="9124740" cy="596253"/>
          </a:xfrm>
        </p:spPr>
        <p:txBody>
          <a:bodyPr/>
          <a:lstStyle/>
          <a:p>
            <a:r>
              <a:rPr lang="zh-CN" altLang="en-US" dirty="0"/>
              <a:t>对比与分析</a:t>
            </a:r>
          </a:p>
        </p:txBody>
      </p:sp>
      <p:sp>
        <p:nvSpPr>
          <p:cNvPr id="11" name="文本框 10">
            <a:extLst>
              <a:ext uri="{FF2B5EF4-FFF2-40B4-BE49-F238E27FC236}">
                <a16:creationId xmlns:a16="http://schemas.microsoft.com/office/drawing/2014/main" id="{D8D8A924-7F18-4E88-B04F-BF80FECF331C}"/>
              </a:ext>
            </a:extLst>
          </p:cNvPr>
          <p:cNvSpPr txBox="1"/>
          <p:nvPr/>
        </p:nvSpPr>
        <p:spPr>
          <a:xfrm>
            <a:off x="577720" y="1159522"/>
            <a:ext cx="2913888" cy="461665"/>
          </a:xfrm>
          <a:prstGeom prst="rect">
            <a:avLst/>
          </a:prstGeom>
          <a:noFill/>
        </p:spPr>
        <p:txBody>
          <a:bodyPr wrap="square" rtlCol="0">
            <a:spAutoFit/>
          </a:bodyPr>
          <a:lstStyle/>
          <a:p>
            <a:r>
              <a:rPr lang="en-US" altLang="zh-CN" sz="2400" b="1" dirty="0"/>
              <a:t>2x </a:t>
            </a:r>
            <a:r>
              <a:rPr lang="zh-CN" altLang="en-US" sz="2400" b="1" dirty="0"/>
              <a:t>实验：</a:t>
            </a:r>
          </a:p>
        </p:txBody>
      </p:sp>
      <p:sp>
        <p:nvSpPr>
          <p:cNvPr id="4" name="文本框 3">
            <a:extLst>
              <a:ext uri="{FF2B5EF4-FFF2-40B4-BE49-F238E27FC236}">
                <a16:creationId xmlns:a16="http://schemas.microsoft.com/office/drawing/2014/main" id="{5CDFF7AA-BBC5-49DF-8315-A96532A93834}"/>
              </a:ext>
            </a:extLst>
          </p:cNvPr>
          <p:cNvSpPr txBox="1"/>
          <p:nvPr/>
        </p:nvSpPr>
        <p:spPr>
          <a:xfrm>
            <a:off x="577720" y="1780994"/>
            <a:ext cx="11472672" cy="1200329"/>
          </a:xfrm>
          <a:prstGeom prst="rect">
            <a:avLst/>
          </a:prstGeom>
          <a:noFill/>
        </p:spPr>
        <p:txBody>
          <a:bodyPr wrap="square" rtlCol="0">
            <a:spAutoFit/>
          </a:bodyPr>
          <a:lstStyle/>
          <a:p>
            <a:r>
              <a:rPr lang="zh-CN" altLang="en-US" dirty="0"/>
              <a:t>与 </a:t>
            </a:r>
            <a:r>
              <a:rPr lang="en-US" altLang="zh-CN" dirty="0"/>
              <a:t>1x </a:t>
            </a:r>
            <a:r>
              <a:rPr lang="zh-CN" altLang="en-US" dirty="0"/>
              <a:t>实验相比，只有高层语义信息而没有低层表征特征（比如 </a:t>
            </a:r>
            <a:r>
              <a:rPr lang="en-US" altLang="zh-CN" dirty="0"/>
              <a:t>heatmap </a:t>
            </a:r>
            <a:r>
              <a:rPr lang="zh-CN" altLang="en-US" dirty="0"/>
              <a:t>信道）的信道不能在标准模型的基础上得到相同的改进，也即性能提升没有</a:t>
            </a:r>
            <a:r>
              <a:rPr lang="en-US" altLang="zh-CN" dirty="0"/>
              <a:t>1x</a:t>
            </a:r>
            <a:r>
              <a:rPr lang="zh-CN" altLang="en-US" dirty="0"/>
              <a:t>实验那么多。但是，同时具有高层语义和低层表征特征的信道特征（比如 </a:t>
            </a:r>
            <a:r>
              <a:rPr lang="en-US" altLang="zh-CN" dirty="0"/>
              <a:t>edge</a:t>
            </a:r>
            <a:r>
              <a:rPr lang="zh-CN" altLang="en-US" dirty="0"/>
              <a:t>信道 和 </a:t>
            </a:r>
            <a:r>
              <a:rPr lang="en-US" altLang="zh-CN" dirty="0"/>
              <a:t>segmentation</a:t>
            </a:r>
            <a:r>
              <a:rPr lang="zh-CN" altLang="en-US" dirty="0"/>
              <a:t>信道）的性能优于其他信道。一种可能的原因是，在高分辨率的输入情况下，低层次的细节（比如边缘）将在检测中变得更重要。为了进一步探究这一现象，作者做了以下实验</a:t>
            </a:r>
            <a:endParaRPr lang="en-US" altLang="zh-CN" dirty="0"/>
          </a:p>
        </p:txBody>
      </p:sp>
      <p:sp>
        <p:nvSpPr>
          <p:cNvPr id="5" name="文本框 4">
            <a:extLst>
              <a:ext uri="{FF2B5EF4-FFF2-40B4-BE49-F238E27FC236}">
                <a16:creationId xmlns:a16="http://schemas.microsoft.com/office/drawing/2014/main" id="{E28C950A-13CC-4F9D-A2CD-D8B34E1E6755}"/>
              </a:ext>
            </a:extLst>
          </p:cNvPr>
          <p:cNvSpPr txBox="1"/>
          <p:nvPr/>
        </p:nvSpPr>
        <p:spPr>
          <a:xfrm>
            <a:off x="577720" y="3189898"/>
            <a:ext cx="11472672" cy="369332"/>
          </a:xfrm>
          <a:prstGeom prst="rect">
            <a:avLst/>
          </a:prstGeom>
          <a:noFill/>
        </p:spPr>
        <p:txBody>
          <a:bodyPr wrap="square" rtlCol="0">
            <a:spAutoFit/>
          </a:bodyPr>
          <a:lstStyle/>
          <a:p>
            <a:r>
              <a:rPr lang="zh-CN" altLang="en-US" dirty="0"/>
              <a:t>作者从验证集中随机抽取了约</a:t>
            </a:r>
            <a:r>
              <a:rPr lang="en-US" altLang="zh-CN" dirty="0"/>
              <a:t>800</a:t>
            </a:r>
            <a:r>
              <a:rPr lang="zh-CN" altLang="en-US" dirty="0"/>
              <a:t>张图片，然后收集了在</a:t>
            </a:r>
            <a:r>
              <a:rPr lang="en-US" altLang="zh-CN" dirty="0"/>
              <a:t>70%</a:t>
            </a:r>
            <a:r>
              <a:rPr lang="zh-CN" altLang="en-US" dirty="0"/>
              <a:t>的召回率下假阳性的数据，如图</a:t>
            </a:r>
            <a:r>
              <a:rPr lang="en-US" altLang="zh-CN" dirty="0"/>
              <a:t>A</a:t>
            </a:r>
            <a:r>
              <a:rPr lang="zh-CN" altLang="en-US" dirty="0"/>
              <a:t>所示</a:t>
            </a:r>
          </a:p>
        </p:txBody>
      </p:sp>
      <p:pic>
        <p:nvPicPr>
          <p:cNvPr id="12" name="图片 11">
            <a:extLst>
              <a:ext uri="{FF2B5EF4-FFF2-40B4-BE49-F238E27FC236}">
                <a16:creationId xmlns:a16="http://schemas.microsoft.com/office/drawing/2014/main" id="{52F42F57-5C5D-4938-9B72-BF10520DDBB2}"/>
              </a:ext>
            </a:extLst>
          </p:cNvPr>
          <p:cNvPicPr>
            <a:picLocks noChangeAspect="1"/>
          </p:cNvPicPr>
          <p:nvPr/>
        </p:nvPicPr>
        <p:blipFill>
          <a:blip r:embed="rId2"/>
          <a:stretch>
            <a:fillRect/>
          </a:stretch>
        </p:blipFill>
        <p:spPr>
          <a:xfrm>
            <a:off x="577720" y="3559230"/>
            <a:ext cx="5433531" cy="2911092"/>
          </a:xfrm>
          <a:prstGeom prst="rect">
            <a:avLst/>
          </a:prstGeom>
        </p:spPr>
      </p:pic>
      <p:sp>
        <p:nvSpPr>
          <p:cNvPr id="13" name="文本框 12">
            <a:extLst>
              <a:ext uri="{FF2B5EF4-FFF2-40B4-BE49-F238E27FC236}">
                <a16:creationId xmlns:a16="http://schemas.microsoft.com/office/drawing/2014/main" id="{606E653D-47A2-43F0-AF9F-FA9503DA44CD}"/>
              </a:ext>
            </a:extLst>
          </p:cNvPr>
          <p:cNvSpPr txBox="1"/>
          <p:nvPr/>
        </p:nvSpPr>
        <p:spPr>
          <a:xfrm>
            <a:off x="5705856" y="5932456"/>
            <a:ext cx="1438656" cy="369332"/>
          </a:xfrm>
          <a:prstGeom prst="rect">
            <a:avLst/>
          </a:prstGeom>
          <a:noFill/>
        </p:spPr>
        <p:txBody>
          <a:bodyPr wrap="square" rtlCol="0">
            <a:spAutoFit/>
          </a:bodyPr>
          <a:lstStyle/>
          <a:p>
            <a:r>
              <a:rPr lang="zh-CN" altLang="en-US" dirty="0"/>
              <a:t>（图</a:t>
            </a:r>
            <a:r>
              <a:rPr lang="en-US" altLang="zh-CN" dirty="0"/>
              <a:t>A</a:t>
            </a:r>
            <a:r>
              <a:rPr lang="zh-CN" altLang="en-US" dirty="0"/>
              <a:t>）</a:t>
            </a:r>
          </a:p>
        </p:txBody>
      </p:sp>
    </p:spTree>
    <p:extLst>
      <p:ext uri="{BB962C8B-B14F-4D97-AF65-F5344CB8AC3E}">
        <p14:creationId xmlns:p14="http://schemas.microsoft.com/office/powerpoint/2010/main" val="49815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a:xfrm>
            <a:off x="577720" y="403462"/>
            <a:ext cx="9124740" cy="596253"/>
          </a:xfrm>
        </p:spPr>
        <p:txBody>
          <a:bodyPr/>
          <a:lstStyle/>
          <a:p>
            <a:r>
              <a:rPr lang="zh-CN" altLang="en-US" dirty="0"/>
              <a:t>对比与分析</a:t>
            </a:r>
          </a:p>
        </p:txBody>
      </p:sp>
      <p:sp>
        <p:nvSpPr>
          <p:cNvPr id="3" name="文本框 2">
            <a:extLst>
              <a:ext uri="{FF2B5EF4-FFF2-40B4-BE49-F238E27FC236}">
                <a16:creationId xmlns:a16="http://schemas.microsoft.com/office/drawing/2014/main" id="{71C46B08-51E6-4C8C-A0C8-FF9E492D8EFC}"/>
              </a:ext>
            </a:extLst>
          </p:cNvPr>
          <p:cNvSpPr txBox="1"/>
          <p:nvPr/>
        </p:nvSpPr>
        <p:spPr>
          <a:xfrm>
            <a:off x="670560" y="1219200"/>
            <a:ext cx="10875264" cy="646331"/>
          </a:xfrm>
          <a:prstGeom prst="rect">
            <a:avLst/>
          </a:prstGeom>
          <a:noFill/>
        </p:spPr>
        <p:txBody>
          <a:bodyPr wrap="square" rtlCol="0">
            <a:spAutoFit/>
          </a:bodyPr>
          <a:lstStyle/>
          <a:p>
            <a:r>
              <a:rPr lang="zh-CN" altLang="en-US" dirty="0"/>
              <a:t>图</a:t>
            </a:r>
            <a:r>
              <a:rPr lang="en-US" altLang="zh-CN" dirty="0"/>
              <a:t>B </a:t>
            </a:r>
            <a:r>
              <a:rPr lang="zh-CN" altLang="en-US" dirty="0"/>
              <a:t>中，统计了验证集中前</a:t>
            </a:r>
            <a:r>
              <a:rPr lang="en-US" altLang="zh-CN" dirty="0"/>
              <a:t>200</a:t>
            </a:r>
            <a:r>
              <a:rPr lang="zh-CN" altLang="en-US" dirty="0"/>
              <a:t>个误报数据，并统计了每个错误源的比例。可以发现，</a:t>
            </a:r>
            <a:r>
              <a:rPr lang="en-US" altLang="zh-CN" dirty="0"/>
              <a:t>edge</a:t>
            </a:r>
            <a:r>
              <a:rPr lang="zh-CN" altLang="en-US" dirty="0"/>
              <a:t>信道不仅在高回归率下抑制了所有类别的误报，而且对定位精度也有很大的贡献。</a:t>
            </a:r>
          </a:p>
        </p:txBody>
      </p:sp>
      <p:pic>
        <p:nvPicPr>
          <p:cNvPr id="6" name="图片 5">
            <a:extLst>
              <a:ext uri="{FF2B5EF4-FFF2-40B4-BE49-F238E27FC236}">
                <a16:creationId xmlns:a16="http://schemas.microsoft.com/office/drawing/2014/main" id="{0D221BE6-460D-4669-AFA7-D250883B058E}"/>
              </a:ext>
            </a:extLst>
          </p:cNvPr>
          <p:cNvPicPr>
            <a:picLocks noChangeAspect="1"/>
          </p:cNvPicPr>
          <p:nvPr/>
        </p:nvPicPr>
        <p:blipFill>
          <a:blip r:embed="rId2"/>
          <a:stretch>
            <a:fillRect/>
          </a:stretch>
        </p:blipFill>
        <p:spPr>
          <a:xfrm>
            <a:off x="577720" y="1865531"/>
            <a:ext cx="5786504" cy="2495369"/>
          </a:xfrm>
          <a:prstGeom prst="rect">
            <a:avLst/>
          </a:prstGeom>
        </p:spPr>
      </p:pic>
      <p:sp>
        <p:nvSpPr>
          <p:cNvPr id="7" name="文本框 6">
            <a:extLst>
              <a:ext uri="{FF2B5EF4-FFF2-40B4-BE49-F238E27FC236}">
                <a16:creationId xmlns:a16="http://schemas.microsoft.com/office/drawing/2014/main" id="{222DBBBE-9AFE-4237-9D23-D2C5AC34210D}"/>
              </a:ext>
            </a:extLst>
          </p:cNvPr>
          <p:cNvSpPr txBox="1"/>
          <p:nvPr/>
        </p:nvSpPr>
        <p:spPr>
          <a:xfrm>
            <a:off x="577720" y="4360900"/>
            <a:ext cx="10997184" cy="646331"/>
          </a:xfrm>
          <a:prstGeom prst="rect">
            <a:avLst/>
          </a:prstGeom>
          <a:noFill/>
        </p:spPr>
        <p:txBody>
          <a:bodyPr wrap="square" rtlCol="0">
            <a:spAutoFit/>
          </a:bodyPr>
          <a:lstStyle/>
          <a:p>
            <a:r>
              <a:rPr lang="zh-CN" altLang="en-US" dirty="0"/>
              <a:t>将 </a:t>
            </a:r>
            <a:r>
              <a:rPr lang="en-US" altLang="zh-CN" dirty="0"/>
              <a:t>edge </a:t>
            </a:r>
            <a:r>
              <a:rPr lang="zh-CN" altLang="en-US" dirty="0"/>
              <a:t>信道作为额外特征，与基本模型和将 </a:t>
            </a:r>
            <a:r>
              <a:rPr lang="en-US" altLang="zh-CN" dirty="0"/>
              <a:t>heatmap</a:t>
            </a:r>
            <a:r>
              <a:rPr lang="zh-CN" altLang="en-US" dirty="0"/>
              <a:t>信道作为额外特征的模型相比，定位错误率分别降低了</a:t>
            </a:r>
            <a:r>
              <a:rPr lang="en-US" altLang="zh-CN" dirty="0"/>
              <a:t>9%</a:t>
            </a:r>
            <a:r>
              <a:rPr lang="zh-CN" altLang="en-US" dirty="0"/>
              <a:t>和</a:t>
            </a:r>
            <a:r>
              <a:rPr lang="en-US" altLang="zh-CN" dirty="0"/>
              <a:t>7%</a:t>
            </a:r>
            <a:r>
              <a:rPr lang="zh-CN" altLang="en-US" dirty="0"/>
              <a:t>，这证明当输入图像是高分辨率图像时，具有低级表征特征的信道提高了定位精度</a:t>
            </a:r>
          </a:p>
        </p:txBody>
      </p:sp>
    </p:spTree>
    <p:extLst>
      <p:ext uri="{BB962C8B-B14F-4D97-AF65-F5344CB8AC3E}">
        <p14:creationId xmlns:p14="http://schemas.microsoft.com/office/powerpoint/2010/main" val="3098211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a:xfrm>
            <a:off x="577720" y="403462"/>
            <a:ext cx="9124740" cy="596253"/>
          </a:xfrm>
        </p:spPr>
        <p:txBody>
          <a:bodyPr/>
          <a:lstStyle/>
          <a:p>
            <a:r>
              <a:rPr lang="zh-CN" altLang="en-US" dirty="0"/>
              <a:t>对比与分析</a:t>
            </a:r>
          </a:p>
        </p:txBody>
      </p:sp>
      <p:sp>
        <p:nvSpPr>
          <p:cNvPr id="4" name="文本框 3">
            <a:extLst>
              <a:ext uri="{FF2B5EF4-FFF2-40B4-BE49-F238E27FC236}">
                <a16:creationId xmlns:a16="http://schemas.microsoft.com/office/drawing/2014/main" id="{8B111216-B731-4C2C-B84F-4D1467E59992}"/>
              </a:ext>
            </a:extLst>
          </p:cNvPr>
          <p:cNvSpPr txBox="1"/>
          <p:nvPr/>
        </p:nvSpPr>
        <p:spPr>
          <a:xfrm>
            <a:off x="780288" y="1353312"/>
            <a:ext cx="10814304" cy="646331"/>
          </a:xfrm>
          <a:prstGeom prst="rect">
            <a:avLst/>
          </a:prstGeom>
          <a:noFill/>
        </p:spPr>
        <p:txBody>
          <a:bodyPr wrap="square" rtlCol="0">
            <a:spAutoFit/>
          </a:bodyPr>
          <a:lstStyle/>
          <a:p>
            <a:r>
              <a:rPr lang="zh-CN" altLang="en-US" dirty="0"/>
              <a:t>此外，当光流信道集成到探测器中时，只在</a:t>
            </a:r>
            <a:r>
              <a:rPr lang="en-US" altLang="zh-CN" dirty="0"/>
              <a:t>1x</a:t>
            </a:r>
            <a:r>
              <a:rPr lang="zh-CN" altLang="en-US" dirty="0"/>
              <a:t>中有显著的改善。对于视差信道，结果与</a:t>
            </a:r>
            <a:r>
              <a:rPr lang="en-US" altLang="zh-CN" dirty="0"/>
              <a:t>heatmap</a:t>
            </a:r>
            <a:r>
              <a:rPr lang="zh-CN" altLang="en-US" dirty="0"/>
              <a:t>信道的结果非常相似。</a:t>
            </a:r>
          </a:p>
        </p:txBody>
      </p:sp>
      <p:sp>
        <p:nvSpPr>
          <p:cNvPr id="5" name="文本框 4">
            <a:extLst>
              <a:ext uri="{FF2B5EF4-FFF2-40B4-BE49-F238E27FC236}">
                <a16:creationId xmlns:a16="http://schemas.microsoft.com/office/drawing/2014/main" id="{2E226359-7019-49E9-9C9D-BC3C0D78223E}"/>
              </a:ext>
            </a:extLst>
          </p:cNvPr>
          <p:cNvSpPr txBox="1"/>
          <p:nvPr/>
        </p:nvSpPr>
        <p:spPr>
          <a:xfrm>
            <a:off x="780288" y="2353240"/>
            <a:ext cx="11143488" cy="646331"/>
          </a:xfrm>
          <a:prstGeom prst="rect">
            <a:avLst/>
          </a:prstGeom>
          <a:noFill/>
        </p:spPr>
        <p:txBody>
          <a:bodyPr wrap="square" rtlCol="0">
            <a:spAutoFit/>
          </a:bodyPr>
          <a:lstStyle/>
          <a:p>
            <a:r>
              <a:rPr lang="zh-CN" altLang="en-US" dirty="0"/>
              <a:t>通过以上实验证明，将信道集成到网络中可以提高探测器对低分辨率和高分辨率图像的处理能力。有了这些信道特征，我们可以缩小分辨率之间的大部分差距，而不会因为放大输入图像而带来沉重的计算成本。</a:t>
            </a:r>
          </a:p>
        </p:txBody>
      </p:sp>
      <p:sp>
        <p:nvSpPr>
          <p:cNvPr id="8" name="文本框 7">
            <a:extLst>
              <a:ext uri="{FF2B5EF4-FFF2-40B4-BE49-F238E27FC236}">
                <a16:creationId xmlns:a16="http://schemas.microsoft.com/office/drawing/2014/main" id="{FFA02281-9566-44D3-BB4D-3C0A3381A2F1}"/>
              </a:ext>
            </a:extLst>
          </p:cNvPr>
          <p:cNvSpPr txBox="1"/>
          <p:nvPr/>
        </p:nvSpPr>
        <p:spPr>
          <a:xfrm>
            <a:off x="780288" y="3429000"/>
            <a:ext cx="11277600" cy="1200329"/>
          </a:xfrm>
          <a:prstGeom prst="rect">
            <a:avLst/>
          </a:prstGeom>
          <a:noFill/>
        </p:spPr>
        <p:txBody>
          <a:bodyPr wrap="square" rtlCol="0">
            <a:spAutoFit/>
          </a:bodyPr>
          <a:lstStyle/>
          <a:p>
            <a:r>
              <a:rPr lang="zh-CN" altLang="en-US" dirty="0"/>
              <a:t>考虑到这些额外的信道特征通常来自另一个神经网络的前馈，相对于基础的 </a:t>
            </a:r>
            <a:r>
              <a:rPr lang="en-US" altLang="zh-CN" dirty="0"/>
              <a:t>Faster R-CNN </a:t>
            </a:r>
            <a:r>
              <a:rPr lang="zh-CN" altLang="en-US" dirty="0"/>
              <a:t>，暴力整合特征在计算上的成本很高。然而，有些信道特征来自神经网络（例如 </a:t>
            </a:r>
            <a:r>
              <a:rPr lang="en-US" altLang="zh-CN" dirty="0"/>
              <a:t>semantic segmentation </a:t>
            </a:r>
            <a:r>
              <a:rPr lang="zh-CN" altLang="en-US" dirty="0"/>
              <a:t>语义分割和 </a:t>
            </a:r>
            <a:r>
              <a:rPr lang="en-US" altLang="zh-CN" dirty="0" err="1"/>
              <a:t>egde</a:t>
            </a:r>
            <a:r>
              <a:rPr lang="en-US" altLang="zh-CN" dirty="0"/>
              <a:t> </a:t>
            </a:r>
            <a:r>
              <a:rPr lang="zh-CN" altLang="en-US" dirty="0"/>
              <a:t>边缘信道），</a:t>
            </a:r>
            <a:endParaRPr lang="en-US" altLang="zh-CN" dirty="0"/>
          </a:p>
          <a:p>
            <a:r>
              <a:rPr lang="zh-CN" altLang="en-US" dirty="0"/>
              <a:t>自然会想到“教”我们的神经网络同时产生信道特征并进行检测任务。作者提出了一种适合这种多任务的新型网络结构</a:t>
            </a:r>
            <a:r>
              <a:rPr lang="en-US" altLang="zh-CN" dirty="0"/>
              <a:t>--</a:t>
            </a:r>
            <a:r>
              <a:rPr lang="en-US" altLang="zh-CN" b="1" dirty="0" err="1"/>
              <a:t>HyperLearner</a:t>
            </a:r>
            <a:endParaRPr lang="zh-CN" altLang="en-US" b="1" dirty="0"/>
          </a:p>
        </p:txBody>
      </p:sp>
    </p:spTree>
    <p:extLst>
      <p:ext uri="{BB962C8B-B14F-4D97-AF65-F5344CB8AC3E}">
        <p14:creationId xmlns:p14="http://schemas.microsoft.com/office/powerpoint/2010/main" val="2845566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C768C-9EC9-400D-BEFD-F9BBC6BCD0E9}"/>
              </a:ext>
            </a:extLst>
          </p:cNvPr>
          <p:cNvSpPr>
            <a:spLocks noGrp="1"/>
          </p:cNvSpPr>
          <p:nvPr>
            <p:ph type="title"/>
          </p:nvPr>
        </p:nvSpPr>
        <p:spPr>
          <a:xfrm>
            <a:off x="5319300" y="2534912"/>
            <a:ext cx="6237477" cy="1089529"/>
          </a:xfrm>
        </p:spPr>
        <p:txBody>
          <a:bodyPr/>
          <a:lstStyle/>
          <a:p>
            <a:r>
              <a:rPr lang="en-US" altLang="zh-CN" dirty="0"/>
              <a:t>Hyper-leaner</a:t>
            </a:r>
            <a:endParaRPr lang="zh-CN" altLang="en-US" dirty="0"/>
          </a:p>
        </p:txBody>
      </p:sp>
      <p:sp>
        <p:nvSpPr>
          <p:cNvPr id="3" name="矩形 2">
            <a:extLst>
              <a:ext uri="{FF2B5EF4-FFF2-40B4-BE49-F238E27FC236}">
                <a16:creationId xmlns:a16="http://schemas.microsoft.com/office/drawing/2014/main" id="{BE1992DA-23C8-42DA-8CD7-3A0683B083CB}"/>
              </a:ext>
            </a:extLst>
          </p:cNvPr>
          <p:cNvSpPr/>
          <p:nvPr/>
        </p:nvSpPr>
        <p:spPr>
          <a:xfrm>
            <a:off x="5319300" y="3629827"/>
            <a:ext cx="3824700" cy="369332"/>
          </a:xfrm>
          <a:prstGeom prst="rect">
            <a:avLst/>
          </a:prstGeom>
        </p:spPr>
        <p:txBody>
          <a:bodyPr wrap="square">
            <a:spAutoFit/>
          </a:bodyPr>
          <a:lstStyle/>
          <a:p>
            <a:pPr algn="dist"/>
            <a:r>
              <a:rPr lang="zh-CN" altLang="en-US" dirty="0"/>
              <a:t>一种新型的网络架构</a:t>
            </a:r>
          </a:p>
        </p:txBody>
      </p:sp>
      <p:cxnSp>
        <p:nvCxnSpPr>
          <p:cNvPr id="4" name="直接连接符 3">
            <a:extLst>
              <a:ext uri="{FF2B5EF4-FFF2-40B4-BE49-F238E27FC236}">
                <a16:creationId xmlns:a16="http://schemas.microsoft.com/office/drawing/2014/main" id="{D626775F-A756-4D9A-BFA9-ED8E70FC025F}"/>
              </a:ext>
            </a:extLst>
          </p:cNvPr>
          <p:cNvCxnSpPr/>
          <p:nvPr/>
        </p:nvCxnSpPr>
        <p:spPr>
          <a:xfrm>
            <a:off x="5444359" y="4225157"/>
            <a:ext cx="304800" cy="0"/>
          </a:xfrm>
          <a:prstGeom prst="line">
            <a:avLst/>
          </a:prstGeom>
          <a:ln w="254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9448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26F7-15EB-46B0-869F-729B0C229AE8}"/>
              </a:ext>
            </a:extLst>
          </p:cNvPr>
          <p:cNvSpPr>
            <a:spLocks noGrp="1"/>
          </p:cNvSpPr>
          <p:nvPr>
            <p:ph type="title"/>
          </p:nvPr>
        </p:nvSpPr>
        <p:spPr/>
        <p:txBody>
          <a:bodyPr/>
          <a:lstStyle/>
          <a:p>
            <a:r>
              <a:rPr lang="en-US" altLang="zh-CN" dirty="0" err="1"/>
              <a:t>HyperLearner</a:t>
            </a:r>
            <a:endParaRPr lang="zh-CN" altLang="en-US" dirty="0"/>
          </a:p>
        </p:txBody>
      </p:sp>
      <p:sp>
        <p:nvSpPr>
          <p:cNvPr id="3" name="文本框 2">
            <a:extLst>
              <a:ext uri="{FF2B5EF4-FFF2-40B4-BE49-F238E27FC236}">
                <a16:creationId xmlns:a16="http://schemas.microsoft.com/office/drawing/2014/main" id="{F93ADC60-F988-4D0A-8735-E105576B4B5F}"/>
              </a:ext>
            </a:extLst>
          </p:cNvPr>
          <p:cNvSpPr txBox="1"/>
          <p:nvPr/>
        </p:nvSpPr>
        <p:spPr>
          <a:xfrm>
            <a:off x="487680" y="1426464"/>
            <a:ext cx="11545824" cy="646331"/>
          </a:xfrm>
          <a:prstGeom prst="rect">
            <a:avLst/>
          </a:prstGeom>
          <a:noFill/>
        </p:spPr>
        <p:txBody>
          <a:bodyPr wrap="square" rtlCol="0">
            <a:spAutoFit/>
          </a:bodyPr>
          <a:lstStyle/>
          <a:p>
            <a:r>
              <a:rPr lang="en-US" altLang="zh-CN" dirty="0" err="1"/>
              <a:t>HyperLearner</a:t>
            </a:r>
            <a:r>
              <a:rPr lang="en-US" altLang="zh-CN" dirty="0"/>
              <a:t> </a:t>
            </a:r>
            <a:r>
              <a:rPr lang="zh-CN" altLang="en-US" dirty="0"/>
              <a:t>由四部分组成：用于激活图生成的主体网络、信道特征网络（</a:t>
            </a:r>
            <a:r>
              <a:rPr lang="en-US" altLang="zh-CN" dirty="0"/>
              <a:t>CFN</a:t>
            </a:r>
            <a:r>
              <a:rPr lang="zh-CN" altLang="en-US" dirty="0"/>
              <a:t>）、区域建议网络（</a:t>
            </a:r>
            <a:r>
              <a:rPr lang="en-US" altLang="zh-CN" dirty="0"/>
              <a:t>RPN</a:t>
            </a:r>
            <a:r>
              <a:rPr lang="zh-CN" altLang="en-US" dirty="0"/>
              <a:t>）、和用于检测任务的</a:t>
            </a:r>
            <a:r>
              <a:rPr lang="en-US" altLang="zh-CN" dirty="0"/>
              <a:t>FRCNN </a:t>
            </a:r>
            <a:r>
              <a:rPr lang="zh-CN" altLang="en-US" dirty="0"/>
              <a:t>网络</a:t>
            </a:r>
          </a:p>
        </p:txBody>
      </p:sp>
      <p:pic>
        <p:nvPicPr>
          <p:cNvPr id="5" name="图片 4">
            <a:extLst>
              <a:ext uri="{FF2B5EF4-FFF2-40B4-BE49-F238E27FC236}">
                <a16:creationId xmlns:a16="http://schemas.microsoft.com/office/drawing/2014/main" id="{04AC8739-E314-4071-A3E5-E61DC67FA320}"/>
              </a:ext>
            </a:extLst>
          </p:cNvPr>
          <p:cNvPicPr>
            <a:picLocks noChangeAspect="1"/>
          </p:cNvPicPr>
          <p:nvPr/>
        </p:nvPicPr>
        <p:blipFill>
          <a:blip r:embed="rId2"/>
          <a:stretch>
            <a:fillRect/>
          </a:stretch>
        </p:blipFill>
        <p:spPr>
          <a:xfrm>
            <a:off x="0" y="2072795"/>
            <a:ext cx="8663816" cy="3345470"/>
          </a:xfrm>
          <a:prstGeom prst="rect">
            <a:avLst/>
          </a:prstGeom>
        </p:spPr>
      </p:pic>
      <p:sp>
        <p:nvSpPr>
          <p:cNvPr id="6" name="文本框 5">
            <a:extLst>
              <a:ext uri="{FF2B5EF4-FFF2-40B4-BE49-F238E27FC236}">
                <a16:creationId xmlns:a16="http://schemas.microsoft.com/office/drawing/2014/main" id="{89FD8FB3-8B3A-4650-BB71-9D3C84294E42}"/>
              </a:ext>
            </a:extLst>
          </p:cNvPr>
          <p:cNvSpPr txBox="1"/>
          <p:nvPr/>
        </p:nvSpPr>
        <p:spPr>
          <a:xfrm>
            <a:off x="7793651" y="2350268"/>
            <a:ext cx="4036793" cy="1477328"/>
          </a:xfrm>
          <a:prstGeom prst="rect">
            <a:avLst/>
          </a:prstGeom>
          <a:noFill/>
        </p:spPr>
        <p:txBody>
          <a:bodyPr wrap="square" rtlCol="0">
            <a:spAutoFit/>
          </a:bodyPr>
          <a:lstStyle/>
          <a:p>
            <a:r>
              <a:rPr lang="zh-CN" altLang="en-US" dirty="0"/>
              <a:t>从最左边开始，整个图像将通过多个卷积层生成分层激活图，将分层激活图汇总后馈入</a:t>
            </a:r>
            <a:r>
              <a:rPr lang="en-US" altLang="zh-CN" dirty="0"/>
              <a:t>CFN </a:t>
            </a:r>
            <a:r>
              <a:rPr lang="zh-CN" altLang="en-US" dirty="0"/>
              <a:t>中，最后将</a:t>
            </a:r>
            <a:r>
              <a:rPr lang="en-US" altLang="zh-CN" dirty="0"/>
              <a:t>Conv4 </a:t>
            </a:r>
            <a:r>
              <a:rPr lang="zh-CN" altLang="en-US" dirty="0"/>
              <a:t>和 </a:t>
            </a:r>
            <a:r>
              <a:rPr lang="en-US" altLang="zh-CN" dirty="0"/>
              <a:t>CFN</a:t>
            </a:r>
            <a:r>
              <a:rPr lang="zh-CN" altLang="en-US" dirty="0"/>
              <a:t>的输出聚合在一起，馈入</a:t>
            </a:r>
            <a:r>
              <a:rPr lang="en-US" altLang="zh-CN" dirty="0"/>
              <a:t>RPN</a:t>
            </a:r>
            <a:r>
              <a:rPr lang="zh-CN" altLang="en-US" dirty="0"/>
              <a:t>和</a:t>
            </a:r>
            <a:r>
              <a:rPr lang="en-US" altLang="zh-CN" dirty="0"/>
              <a:t>FRCNN</a:t>
            </a:r>
            <a:r>
              <a:rPr lang="zh-CN" altLang="en-US" dirty="0"/>
              <a:t>。</a:t>
            </a:r>
          </a:p>
        </p:txBody>
      </p:sp>
      <p:sp>
        <p:nvSpPr>
          <p:cNvPr id="4" name="文本框 3">
            <a:extLst>
              <a:ext uri="{FF2B5EF4-FFF2-40B4-BE49-F238E27FC236}">
                <a16:creationId xmlns:a16="http://schemas.microsoft.com/office/drawing/2014/main" id="{22042852-7992-4EA3-AED6-D58523D062BE}"/>
              </a:ext>
            </a:extLst>
          </p:cNvPr>
          <p:cNvSpPr txBox="1"/>
          <p:nvPr/>
        </p:nvSpPr>
        <p:spPr>
          <a:xfrm>
            <a:off x="8416128" y="3913401"/>
            <a:ext cx="3865065" cy="2031325"/>
          </a:xfrm>
          <a:prstGeom prst="rect">
            <a:avLst/>
          </a:prstGeom>
          <a:noFill/>
        </p:spPr>
        <p:txBody>
          <a:bodyPr wrap="square" rtlCol="0">
            <a:spAutoFit/>
          </a:bodyPr>
          <a:lstStyle/>
          <a:p>
            <a:r>
              <a:rPr lang="zh-CN" altLang="en-US" dirty="0"/>
              <a:t>由于池化层的存在，每一层的激活图大小和信道数不同，作者在每一层后加了两个卷积层 </a:t>
            </a:r>
            <a:r>
              <a:rPr lang="en-US" altLang="zh-CN" dirty="0"/>
              <a:t>3 </a:t>
            </a:r>
            <a:r>
              <a:rPr lang="zh-CN" altLang="en-US" dirty="0"/>
              <a:t>* </a:t>
            </a:r>
            <a:r>
              <a:rPr lang="en-US" altLang="zh-CN" dirty="0"/>
              <a:t>3 </a:t>
            </a:r>
            <a:r>
              <a:rPr lang="zh-CN" altLang="en-US" dirty="0"/>
              <a:t>* </a:t>
            </a:r>
            <a:r>
              <a:rPr lang="en-US" altLang="zh-CN" dirty="0"/>
              <a:t>64 </a:t>
            </a:r>
            <a:r>
              <a:rPr lang="zh-CN" altLang="en-US" dirty="0"/>
              <a:t>和 </a:t>
            </a:r>
            <a:r>
              <a:rPr lang="en-US" altLang="zh-CN" dirty="0"/>
              <a:t>3 * 3 * 32 </a:t>
            </a:r>
            <a:r>
              <a:rPr lang="zh-CN" altLang="en-US" dirty="0"/>
              <a:t>使其有相同的信道数，然后将高层次的激活图上采样到与第一个激活图相同的尺寸，最后将他们全部连接在一起形成聚合的激活图</a:t>
            </a:r>
          </a:p>
        </p:txBody>
      </p:sp>
    </p:spTree>
    <p:extLst>
      <p:ext uri="{BB962C8B-B14F-4D97-AF65-F5344CB8AC3E}">
        <p14:creationId xmlns:p14="http://schemas.microsoft.com/office/powerpoint/2010/main" val="333685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26F7-15EB-46B0-869F-729B0C229AE8}"/>
              </a:ext>
            </a:extLst>
          </p:cNvPr>
          <p:cNvSpPr>
            <a:spLocks noGrp="1"/>
          </p:cNvSpPr>
          <p:nvPr>
            <p:ph type="title"/>
          </p:nvPr>
        </p:nvSpPr>
        <p:spPr>
          <a:xfrm>
            <a:off x="577720" y="403462"/>
            <a:ext cx="9124740" cy="596253"/>
          </a:xfrm>
        </p:spPr>
        <p:txBody>
          <a:bodyPr/>
          <a:lstStyle/>
          <a:p>
            <a:r>
              <a:rPr lang="en-US" altLang="zh-CN" dirty="0" err="1"/>
              <a:t>HyperLearner</a:t>
            </a:r>
            <a:endParaRPr lang="zh-CN" altLang="en-US" dirty="0"/>
          </a:p>
        </p:txBody>
      </p:sp>
      <p:pic>
        <p:nvPicPr>
          <p:cNvPr id="5" name="图片 4">
            <a:extLst>
              <a:ext uri="{FF2B5EF4-FFF2-40B4-BE49-F238E27FC236}">
                <a16:creationId xmlns:a16="http://schemas.microsoft.com/office/drawing/2014/main" id="{61F4EE18-1264-46C6-A80E-3BBDE5BCE410}"/>
              </a:ext>
            </a:extLst>
          </p:cNvPr>
          <p:cNvPicPr>
            <a:picLocks noChangeAspect="1"/>
          </p:cNvPicPr>
          <p:nvPr/>
        </p:nvPicPr>
        <p:blipFill>
          <a:blip r:embed="rId2"/>
          <a:stretch>
            <a:fillRect/>
          </a:stretch>
        </p:blipFill>
        <p:spPr>
          <a:xfrm>
            <a:off x="577720" y="1235116"/>
            <a:ext cx="3703641" cy="1973751"/>
          </a:xfrm>
          <a:prstGeom prst="rect">
            <a:avLst/>
          </a:prstGeom>
        </p:spPr>
      </p:pic>
      <p:grpSp>
        <p:nvGrpSpPr>
          <p:cNvPr id="18" name="组合 17">
            <a:extLst>
              <a:ext uri="{FF2B5EF4-FFF2-40B4-BE49-F238E27FC236}">
                <a16:creationId xmlns:a16="http://schemas.microsoft.com/office/drawing/2014/main" id="{BE556FF1-CAC1-407A-8442-BCD9EE5F1E07}"/>
              </a:ext>
            </a:extLst>
          </p:cNvPr>
          <p:cNvGrpSpPr/>
          <p:nvPr/>
        </p:nvGrpSpPr>
        <p:grpSpPr>
          <a:xfrm>
            <a:off x="4967097" y="1949643"/>
            <a:ext cx="7224902" cy="1831243"/>
            <a:chOff x="5510784" y="1235116"/>
            <a:chExt cx="7224902" cy="1831243"/>
          </a:xfrm>
        </p:grpSpPr>
        <p:sp>
          <p:nvSpPr>
            <p:cNvPr id="12" name="文本框 11">
              <a:extLst>
                <a:ext uri="{FF2B5EF4-FFF2-40B4-BE49-F238E27FC236}">
                  <a16:creationId xmlns:a16="http://schemas.microsoft.com/office/drawing/2014/main" id="{816B7D36-BE92-4988-8123-C521069719C8}"/>
                </a:ext>
              </a:extLst>
            </p:cNvPr>
            <p:cNvSpPr txBox="1"/>
            <p:nvPr/>
          </p:nvSpPr>
          <p:spPr>
            <a:xfrm>
              <a:off x="8630221" y="2070592"/>
              <a:ext cx="3313116" cy="369332"/>
            </a:xfrm>
            <a:prstGeom prst="rect">
              <a:avLst/>
            </a:prstGeom>
            <a:noFill/>
          </p:spPr>
          <p:txBody>
            <a:bodyPr wrap="square" rtlCol="0">
              <a:spAutoFit/>
            </a:bodyPr>
            <a:lstStyle/>
            <a:p>
              <a:r>
                <a:rPr lang="zh-CN" altLang="en-US" dirty="0"/>
                <a:t>表示每一个像素的损失函数</a:t>
              </a:r>
            </a:p>
          </p:txBody>
        </p:sp>
        <p:grpSp>
          <p:nvGrpSpPr>
            <p:cNvPr id="17" name="组合 16">
              <a:extLst>
                <a:ext uri="{FF2B5EF4-FFF2-40B4-BE49-F238E27FC236}">
                  <a16:creationId xmlns:a16="http://schemas.microsoft.com/office/drawing/2014/main" id="{91F5E2D4-4707-4CC3-A62D-F7C829BD135B}"/>
                </a:ext>
              </a:extLst>
            </p:cNvPr>
            <p:cNvGrpSpPr/>
            <p:nvPr/>
          </p:nvGrpSpPr>
          <p:grpSpPr>
            <a:xfrm>
              <a:off x="5510784" y="1235116"/>
              <a:ext cx="7224902" cy="1831243"/>
              <a:chOff x="5510784" y="1235116"/>
              <a:chExt cx="7224902" cy="1831243"/>
            </a:xfrm>
          </p:grpSpPr>
          <p:sp>
            <p:nvSpPr>
              <p:cNvPr id="6" name="文本框 5">
                <a:extLst>
                  <a:ext uri="{FF2B5EF4-FFF2-40B4-BE49-F238E27FC236}">
                    <a16:creationId xmlns:a16="http://schemas.microsoft.com/office/drawing/2014/main" id="{491D1DDD-5873-4926-8DA7-AADC2C968328}"/>
                  </a:ext>
                </a:extLst>
              </p:cNvPr>
              <p:cNvSpPr txBox="1"/>
              <p:nvPr/>
            </p:nvSpPr>
            <p:spPr>
              <a:xfrm>
                <a:off x="5510784" y="1365504"/>
                <a:ext cx="3840480" cy="369332"/>
              </a:xfrm>
              <a:prstGeom prst="rect">
                <a:avLst/>
              </a:prstGeom>
              <a:noFill/>
            </p:spPr>
            <p:txBody>
              <a:bodyPr wrap="square" rtlCol="0">
                <a:spAutoFit/>
              </a:bodyPr>
              <a:lstStyle/>
              <a:p>
                <a:r>
                  <a:rPr lang="en-US" altLang="zh-CN" dirty="0"/>
                  <a:t>CFN </a:t>
                </a:r>
                <a:r>
                  <a:rPr lang="zh-CN" altLang="en-US" dirty="0"/>
                  <a:t>的损失函数，设置为</a:t>
                </a:r>
              </a:p>
            </p:txBody>
          </p:sp>
          <p:pic>
            <p:nvPicPr>
              <p:cNvPr id="8" name="图片 7">
                <a:extLst>
                  <a:ext uri="{FF2B5EF4-FFF2-40B4-BE49-F238E27FC236}">
                    <a16:creationId xmlns:a16="http://schemas.microsoft.com/office/drawing/2014/main" id="{9745DF96-11E4-459D-8C14-B7D7B685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9689" y="1235116"/>
                <a:ext cx="2343150" cy="600075"/>
              </a:xfrm>
              <a:prstGeom prst="rect">
                <a:avLst/>
              </a:prstGeom>
            </p:spPr>
          </p:pic>
          <p:sp>
            <p:nvSpPr>
              <p:cNvPr id="9" name="文本框 8">
                <a:extLst>
                  <a:ext uri="{FF2B5EF4-FFF2-40B4-BE49-F238E27FC236}">
                    <a16:creationId xmlns:a16="http://schemas.microsoft.com/office/drawing/2014/main" id="{6F4A766D-CA01-40F7-97B8-8E36D8C96FEB}"/>
                  </a:ext>
                </a:extLst>
              </p:cNvPr>
              <p:cNvSpPr txBox="1"/>
              <p:nvPr/>
            </p:nvSpPr>
            <p:spPr>
              <a:xfrm>
                <a:off x="5510784" y="2084832"/>
                <a:ext cx="3703641" cy="369332"/>
              </a:xfrm>
              <a:prstGeom prst="rect">
                <a:avLst/>
              </a:prstGeom>
              <a:noFill/>
            </p:spPr>
            <p:txBody>
              <a:bodyPr wrap="square" rtlCol="0">
                <a:spAutoFit/>
              </a:bodyPr>
              <a:lstStyle/>
              <a:p>
                <a:r>
                  <a:rPr lang="en-US" altLang="zh-CN" dirty="0"/>
                  <a:t>H </a:t>
                </a:r>
                <a:r>
                  <a:rPr lang="zh-CN" altLang="en-US" dirty="0"/>
                  <a:t>和 </a:t>
                </a:r>
                <a:r>
                  <a:rPr lang="en-US" altLang="zh-CN" dirty="0"/>
                  <a:t>W </a:t>
                </a:r>
                <a:r>
                  <a:rPr lang="zh-CN" altLang="en-US" dirty="0"/>
                  <a:t>表示特征图的尺寸 </a:t>
                </a:r>
              </a:p>
            </p:txBody>
          </p:sp>
          <p:pic>
            <p:nvPicPr>
              <p:cNvPr id="11" name="图片 10">
                <a:extLst>
                  <a:ext uri="{FF2B5EF4-FFF2-40B4-BE49-F238E27FC236}">
                    <a16:creationId xmlns:a16="http://schemas.microsoft.com/office/drawing/2014/main" id="{CFB7DA1B-E3B8-47C1-B719-2027ADB97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696" y="2120789"/>
                <a:ext cx="390525" cy="333375"/>
              </a:xfrm>
              <a:prstGeom prst="rect">
                <a:avLst/>
              </a:prstGeom>
            </p:spPr>
          </p:pic>
          <p:pic>
            <p:nvPicPr>
              <p:cNvPr id="15" name="图片 14">
                <a:extLst>
                  <a:ext uri="{FF2B5EF4-FFF2-40B4-BE49-F238E27FC236}">
                    <a16:creationId xmlns:a16="http://schemas.microsoft.com/office/drawing/2014/main" id="{8004AE7F-7B23-415D-BC86-043E0DE5E8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784" y="2628209"/>
                <a:ext cx="981075" cy="438150"/>
              </a:xfrm>
              <a:prstGeom prst="rect">
                <a:avLst/>
              </a:prstGeom>
            </p:spPr>
          </p:pic>
          <p:sp>
            <p:nvSpPr>
              <p:cNvPr id="16" name="文本框 15">
                <a:extLst>
                  <a:ext uri="{FF2B5EF4-FFF2-40B4-BE49-F238E27FC236}">
                    <a16:creationId xmlns:a16="http://schemas.microsoft.com/office/drawing/2014/main" id="{F85FFBCE-31C7-42B3-A7EE-09D95A77031A}"/>
                  </a:ext>
                </a:extLst>
              </p:cNvPr>
              <p:cNvSpPr txBox="1"/>
              <p:nvPr/>
            </p:nvSpPr>
            <p:spPr>
              <a:xfrm>
                <a:off x="6648829" y="2662618"/>
                <a:ext cx="6086857" cy="369332"/>
              </a:xfrm>
              <a:prstGeom prst="rect">
                <a:avLst/>
              </a:prstGeom>
              <a:noFill/>
            </p:spPr>
            <p:txBody>
              <a:bodyPr wrap="square" rtlCol="0">
                <a:spAutoFit/>
              </a:bodyPr>
              <a:lstStyle/>
              <a:p>
                <a:r>
                  <a:rPr lang="zh-CN" altLang="en-US" dirty="0"/>
                  <a:t>分别表示 </a:t>
                </a:r>
                <a:r>
                  <a:rPr lang="en-US" altLang="zh-CN" dirty="0"/>
                  <a:t>CFN</a:t>
                </a:r>
                <a:r>
                  <a:rPr lang="zh-CN" altLang="en-US" dirty="0"/>
                  <a:t>的</a:t>
                </a:r>
                <a:r>
                  <a:rPr lang="en-US" altLang="zh-CN" dirty="0"/>
                  <a:t>predicted map</a:t>
                </a:r>
                <a:r>
                  <a:rPr lang="zh-CN" altLang="en-US" dirty="0"/>
                  <a:t>和其监督图的</a:t>
                </a:r>
                <a:r>
                  <a:rPr lang="en-US" altLang="zh-CN" dirty="0"/>
                  <a:t>feature map</a:t>
                </a:r>
                <a:endParaRPr lang="zh-CN" altLang="en-US" dirty="0"/>
              </a:p>
            </p:txBody>
          </p:sp>
        </p:grpSp>
      </p:grpSp>
      <p:sp>
        <p:nvSpPr>
          <p:cNvPr id="19" name="文本框 18">
            <a:extLst>
              <a:ext uri="{FF2B5EF4-FFF2-40B4-BE49-F238E27FC236}">
                <a16:creationId xmlns:a16="http://schemas.microsoft.com/office/drawing/2014/main" id="{5AA42775-424B-451C-B952-A60B4A7D5BD6}"/>
              </a:ext>
            </a:extLst>
          </p:cNvPr>
          <p:cNvSpPr txBox="1"/>
          <p:nvPr/>
        </p:nvSpPr>
        <p:spPr>
          <a:xfrm>
            <a:off x="4967097" y="1259500"/>
            <a:ext cx="6156960" cy="646331"/>
          </a:xfrm>
          <a:prstGeom prst="rect">
            <a:avLst/>
          </a:prstGeom>
          <a:noFill/>
        </p:spPr>
        <p:txBody>
          <a:bodyPr wrap="square" rtlCol="0">
            <a:spAutoFit/>
          </a:bodyPr>
          <a:lstStyle/>
          <a:p>
            <a:r>
              <a:rPr lang="en-US" altLang="zh-CN" dirty="0" err="1"/>
              <a:t>HyperLearner</a:t>
            </a:r>
            <a:r>
              <a:rPr lang="en-US" altLang="zh-CN" dirty="0"/>
              <a:t> </a:t>
            </a:r>
            <a:r>
              <a:rPr lang="zh-CN" altLang="en-US" dirty="0"/>
              <a:t>选择由其他</a:t>
            </a:r>
            <a:r>
              <a:rPr lang="en-US" altLang="zh-CN" dirty="0"/>
              <a:t>CNN</a:t>
            </a:r>
            <a:r>
              <a:rPr lang="zh-CN" altLang="en-US" dirty="0"/>
              <a:t>产生的通道特征作为</a:t>
            </a:r>
            <a:r>
              <a:rPr lang="en-US" altLang="zh-CN" dirty="0"/>
              <a:t>CFN</a:t>
            </a:r>
            <a:r>
              <a:rPr lang="zh-CN" altLang="en-US" dirty="0"/>
              <a:t>的监督图（</a:t>
            </a:r>
            <a:r>
              <a:rPr lang="en-US" altLang="zh-CN" dirty="0"/>
              <a:t>semantic segmentation </a:t>
            </a:r>
            <a:r>
              <a:rPr lang="zh-CN" altLang="en-US" dirty="0"/>
              <a:t>和 </a:t>
            </a:r>
            <a:r>
              <a:rPr lang="en-US" altLang="zh-CN" dirty="0"/>
              <a:t>edge</a:t>
            </a:r>
            <a:r>
              <a:rPr lang="zh-CN" altLang="en-US" dirty="0"/>
              <a:t>）</a:t>
            </a:r>
          </a:p>
        </p:txBody>
      </p:sp>
    </p:spTree>
    <p:extLst>
      <p:ext uri="{BB962C8B-B14F-4D97-AF65-F5344CB8AC3E}">
        <p14:creationId xmlns:p14="http://schemas.microsoft.com/office/powerpoint/2010/main" val="51414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4D8ECBA-E7DE-43C5-824C-5604C268AEA8}"/>
              </a:ext>
            </a:extLst>
          </p:cNvPr>
          <p:cNvSpPr>
            <a:spLocks noGrp="1"/>
          </p:cNvSpPr>
          <p:nvPr>
            <p:ph type="body" sz="quarter" idx="11"/>
          </p:nvPr>
        </p:nvSpPr>
        <p:spPr>
          <a:xfrm>
            <a:off x="7134528" y="1571506"/>
            <a:ext cx="3664100" cy="448008"/>
          </a:xfrm>
        </p:spPr>
        <p:txBody>
          <a:bodyPr/>
          <a:lstStyle/>
          <a:p>
            <a:pPr marL="0" indent="0">
              <a:buNone/>
            </a:pPr>
            <a:r>
              <a:rPr lang="zh-CN" altLang="en-US" dirty="0"/>
              <a:t>问题背景</a:t>
            </a:r>
          </a:p>
        </p:txBody>
      </p:sp>
      <p:sp>
        <p:nvSpPr>
          <p:cNvPr id="3" name="文本占位符 2">
            <a:extLst>
              <a:ext uri="{FF2B5EF4-FFF2-40B4-BE49-F238E27FC236}">
                <a16:creationId xmlns:a16="http://schemas.microsoft.com/office/drawing/2014/main" id="{D4CB375F-5115-47AD-90E7-E21C08EE5068}"/>
              </a:ext>
            </a:extLst>
          </p:cNvPr>
          <p:cNvSpPr>
            <a:spLocks noGrp="1"/>
          </p:cNvSpPr>
          <p:nvPr>
            <p:ph type="body" sz="quarter" idx="12"/>
          </p:nvPr>
        </p:nvSpPr>
        <p:spPr>
          <a:xfrm>
            <a:off x="7134528" y="2685819"/>
            <a:ext cx="3664100" cy="448008"/>
          </a:xfrm>
        </p:spPr>
        <p:txBody>
          <a:bodyPr/>
          <a:lstStyle/>
          <a:p>
            <a:pPr marL="0" indent="0">
              <a:buNone/>
            </a:pPr>
            <a:r>
              <a:rPr lang="zh-CN" altLang="en-US" dirty="0"/>
              <a:t>改进方法</a:t>
            </a:r>
          </a:p>
        </p:txBody>
      </p:sp>
      <p:sp>
        <p:nvSpPr>
          <p:cNvPr id="4" name="文本占位符 3">
            <a:extLst>
              <a:ext uri="{FF2B5EF4-FFF2-40B4-BE49-F238E27FC236}">
                <a16:creationId xmlns:a16="http://schemas.microsoft.com/office/drawing/2014/main" id="{C2BDCCA3-F73C-4FB1-9450-16400B70D93E}"/>
              </a:ext>
            </a:extLst>
          </p:cNvPr>
          <p:cNvSpPr>
            <a:spLocks noGrp="1"/>
          </p:cNvSpPr>
          <p:nvPr>
            <p:ph type="body" sz="quarter" idx="13"/>
          </p:nvPr>
        </p:nvSpPr>
        <p:spPr>
          <a:xfrm>
            <a:off x="7134528" y="3791331"/>
            <a:ext cx="3664100" cy="448008"/>
          </a:xfrm>
        </p:spPr>
        <p:txBody>
          <a:bodyPr/>
          <a:lstStyle/>
          <a:p>
            <a:pPr marL="0" indent="0">
              <a:buNone/>
            </a:pPr>
            <a:r>
              <a:rPr lang="en-US" altLang="zh-CN" dirty="0" err="1"/>
              <a:t>HyperLearner</a:t>
            </a:r>
            <a:endParaRPr lang="zh-CN" altLang="en-US" dirty="0"/>
          </a:p>
        </p:txBody>
      </p:sp>
      <p:sp>
        <p:nvSpPr>
          <p:cNvPr id="5" name="文本占位符 4">
            <a:extLst>
              <a:ext uri="{FF2B5EF4-FFF2-40B4-BE49-F238E27FC236}">
                <a16:creationId xmlns:a16="http://schemas.microsoft.com/office/drawing/2014/main" id="{4B951F7E-E585-456B-B242-DC069B4F45A3}"/>
              </a:ext>
            </a:extLst>
          </p:cNvPr>
          <p:cNvSpPr>
            <a:spLocks noGrp="1"/>
          </p:cNvSpPr>
          <p:nvPr>
            <p:ph type="body" sz="quarter" idx="14"/>
          </p:nvPr>
        </p:nvSpPr>
        <p:spPr>
          <a:xfrm>
            <a:off x="7134528" y="4903444"/>
            <a:ext cx="3664100" cy="448008"/>
          </a:xfrm>
        </p:spPr>
        <p:txBody>
          <a:bodyPr/>
          <a:lstStyle/>
          <a:p>
            <a:pPr marL="0" indent="0">
              <a:buNone/>
            </a:pPr>
            <a:r>
              <a:rPr lang="zh-CN" altLang="en-US" dirty="0"/>
              <a:t>论文总结与展望</a:t>
            </a:r>
          </a:p>
        </p:txBody>
      </p:sp>
    </p:spTree>
    <p:extLst>
      <p:ext uri="{BB962C8B-B14F-4D97-AF65-F5344CB8AC3E}">
        <p14:creationId xmlns:p14="http://schemas.microsoft.com/office/powerpoint/2010/main" val="336020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26F7-15EB-46B0-869F-729B0C229AE8}"/>
              </a:ext>
            </a:extLst>
          </p:cNvPr>
          <p:cNvSpPr>
            <a:spLocks noGrp="1"/>
          </p:cNvSpPr>
          <p:nvPr>
            <p:ph type="title"/>
          </p:nvPr>
        </p:nvSpPr>
        <p:spPr/>
        <p:txBody>
          <a:bodyPr/>
          <a:lstStyle/>
          <a:p>
            <a:r>
              <a:rPr lang="en-US" altLang="zh-CN" dirty="0"/>
              <a:t>Training Methods</a:t>
            </a:r>
            <a:endParaRPr lang="zh-CN" altLang="en-US" dirty="0"/>
          </a:p>
        </p:txBody>
      </p:sp>
      <p:sp>
        <p:nvSpPr>
          <p:cNvPr id="3" name="文本框 2">
            <a:extLst>
              <a:ext uri="{FF2B5EF4-FFF2-40B4-BE49-F238E27FC236}">
                <a16:creationId xmlns:a16="http://schemas.microsoft.com/office/drawing/2014/main" id="{A9D059C7-C12C-4149-8A17-B0FF7D3E5786}"/>
              </a:ext>
            </a:extLst>
          </p:cNvPr>
          <p:cNvSpPr txBox="1"/>
          <p:nvPr/>
        </p:nvSpPr>
        <p:spPr>
          <a:xfrm>
            <a:off x="577720" y="1096125"/>
            <a:ext cx="9375648" cy="369332"/>
          </a:xfrm>
          <a:prstGeom prst="rect">
            <a:avLst/>
          </a:prstGeom>
          <a:noFill/>
        </p:spPr>
        <p:txBody>
          <a:bodyPr wrap="square" rtlCol="0">
            <a:spAutoFit/>
          </a:bodyPr>
          <a:lstStyle/>
          <a:p>
            <a:r>
              <a:rPr lang="zh-CN" altLang="en-US" dirty="0"/>
              <a:t>因为聚合的激活图在此网络框架中十分重要，所以训练分为以下四个阶段</a:t>
            </a:r>
          </a:p>
        </p:txBody>
      </p:sp>
      <p:sp>
        <p:nvSpPr>
          <p:cNvPr id="4" name="文本框 3">
            <a:extLst>
              <a:ext uri="{FF2B5EF4-FFF2-40B4-BE49-F238E27FC236}">
                <a16:creationId xmlns:a16="http://schemas.microsoft.com/office/drawing/2014/main" id="{CB7D4544-7E05-4C7A-86D8-D12447B5C481}"/>
              </a:ext>
            </a:extLst>
          </p:cNvPr>
          <p:cNvSpPr txBox="1"/>
          <p:nvPr/>
        </p:nvSpPr>
        <p:spPr>
          <a:xfrm>
            <a:off x="731520" y="1780032"/>
            <a:ext cx="11362944" cy="646331"/>
          </a:xfrm>
          <a:prstGeom prst="rect">
            <a:avLst/>
          </a:prstGeom>
          <a:noFill/>
        </p:spPr>
        <p:txBody>
          <a:bodyPr wrap="square" rtlCol="0">
            <a:spAutoFit/>
          </a:bodyPr>
          <a:lstStyle/>
          <a:p>
            <a:r>
              <a:rPr lang="zh-CN" altLang="en-US" dirty="0"/>
              <a:t>第一阶段：冻结</a:t>
            </a:r>
            <a:r>
              <a:rPr lang="en-US" altLang="zh-CN" dirty="0"/>
              <a:t>body network </a:t>
            </a:r>
            <a:r>
              <a:rPr lang="zh-CN" altLang="en-US" dirty="0"/>
              <a:t>中的所有预训练的卷积层参数（从</a:t>
            </a:r>
            <a:r>
              <a:rPr lang="en-US" altLang="zh-CN" dirty="0"/>
              <a:t>Conv1_1 </a:t>
            </a:r>
            <a:r>
              <a:rPr lang="zh-CN" altLang="en-US" dirty="0"/>
              <a:t>到 </a:t>
            </a:r>
            <a:r>
              <a:rPr lang="en-US" altLang="zh-CN" dirty="0"/>
              <a:t>Conv4_3</a:t>
            </a:r>
            <a:r>
              <a:rPr lang="zh-CN" altLang="en-US" dirty="0"/>
              <a:t>）</a:t>
            </a:r>
            <a:r>
              <a:rPr lang="en-US" altLang="zh-CN" dirty="0"/>
              <a:t>,</a:t>
            </a:r>
            <a:r>
              <a:rPr lang="zh-CN" altLang="en-US" dirty="0"/>
              <a:t>并且删除了</a:t>
            </a:r>
            <a:r>
              <a:rPr lang="en-US" altLang="zh-CN" dirty="0"/>
              <a:t>RPN</a:t>
            </a:r>
            <a:r>
              <a:rPr lang="zh-CN" altLang="en-US" dirty="0"/>
              <a:t>和</a:t>
            </a:r>
            <a:r>
              <a:rPr lang="en-US" altLang="zh-CN" dirty="0"/>
              <a:t>FRCNN</a:t>
            </a:r>
            <a:r>
              <a:rPr lang="zh-CN" altLang="en-US" dirty="0"/>
              <a:t>层，只对</a:t>
            </a:r>
            <a:r>
              <a:rPr lang="en-US" altLang="zh-CN" dirty="0"/>
              <a:t>CFN</a:t>
            </a:r>
            <a:r>
              <a:rPr lang="zh-CN" altLang="en-US" dirty="0"/>
              <a:t>进行训练</a:t>
            </a:r>
          </a:p>
        </p:txBody>
      </p:sp>
      <p:sp>
        <p:nvSpPr>
          <p:cNvPr id="5" name="文本框 4">
            <a:extLst>
              <a:ext uri="{FF2B5EF4-FFF2-40B4-BE49-F238E27FC236}">
                <a16:creationId xmlns:a16="http://schemas.microsoft.com/office/drawing/2014/main" id="{698225C9-7997-4097-B14B-62C1DE2C1839}"/>
              </a:ext>
            </a:extLst>
          </p:cNvPr>
          <p:cNvSpPr txBox="1"/>
          <p:nvPr/>
        </p:nvSpPr>
        <p:spPr>
          <a:xfrm>
            <a:off x="731520" y="2706624"/>
            <a:ext cx="7985760" cy="369332"/>
          </a:xfrm>
          <a:prstGeom prst="rect">
            <a:avLst/>
          </a:prstGeom>
          <a:noFill/>
        </p:spPr>
        <p:txBody>
          <a:bodyPr wrap="square" rtlCol="0">
            <a:spAutoFit/>
          </a:bodyPr>
          <a:lstStyle/>
          <a:p>
            <a:r>
              <a:rPr lang="zh-CN" altLang="en-US" dirty="0"/>
              <a:t>第二阶段：冻结整个 </a:t>
            </a:r>
            <a:r>
              <a:rPr lang="en-US" altLang="zh-CN" dirty="0"/>
              <a:t>body network </a:t>
            </a:r>
            <a:r>
              <a:rPr lang="zh-CN" altLang="en-US" dirty="0"/>
              <a:t>和 </a:t>
            </a:r>
            <a:r>
              <a:rPr lang="en-US" altLang="zh-CN" dirty="0"/>
              <a:t>CFN </a:t>
            </a:r>
            <a:r>
              <a:rPr lang="zh-CN" altLang="en-US" dirty="0"/>
              <a:t>仅训练</a:t>
            </a:r>
            <a:r>
              <a:rPr lang="en-US" altLang="zh-CN" dirty="0"/>
              <a:t>RPN</a:t>
            </a:r>
            <a:endParaRPr lang="zh-CN" altLang="en-US" dirty="0"/>
          </a:p>
        </p:txBody>
      </p:sp>
      <p:sp>
        <p:nvSpPr>
          <p:cNvPr id="6" name="文本框 5">
            <a:extLst>
              <a:ext uri="{FF2B5EF4-FFF2-40B4-BE49-F238E27FC236}">
                <a16:creationId xmlns:a16="http://schemas.microsoft.com/office/drawing/2014/main" id="{BF5E9D73-ACAE-40D4-8D62-D6AFA3B24B01}"/>
              </a:ext>
            </a:extLst>
          </p:cNvPr>
          <p:cNvSpPr txBox="1"/>
          <p:nvPr/>
        </p:nvSpPr>
        <p:spPr>
          <a:xfrm>
            <a:off x="736216" y="3412713"/>
            <a:ext cx="9217152" cy="369332"/>
          </a:xfrm>
          <a:prstGeom prst="rect">
            <a:avLst/>
          </a:prstGeom>
          <a:noFill/>
        </p:spPr>
        <p:txBody>
          <a:bodyPr wrap="square" rtlCol="0">
            <a:spAutoFit/>
          </a:bodyPr>
          <a:lstStyle/>
          <a:p>
            <a:r>
              <a:rPr lang="zh-CN" altLang="en-US" dirty="0"/>
              <a:t>第三阶段：冻结 </a:t>
            </a:r>
            <a:r>
              <a:rPr lang="en-US" altLang="zh-CN" dirty="0"/>
              <a:t>body network CFN </a:t>
            </a:r>
            <a:r>
              <a:rPr lang="zh-CN" altLang="en-US" dirty="0"/>
              <a:t>和</a:t>
            </a:r>
            <a:r>
              <a:rPr lang="en-US" altLang="zh-CN" dirty="0"/>
              <a:t>RPN </a:t>
            </a:r>
            <a:r>
              <a:rPr lang="zh-CN" altLang="en-US" dirty="0"/>
              <a:t>只对 </a:t>
            </a:r>
            <a:r>
              <a:rPr lang="en-US" altLang="zh-CN" dirty="0"/>
              <a:t>FRCNN</a:t>
            </a:r>
            <a:r>
              <a:rPr lang="zh-CN" altLang="en-US" dirty="0"/>
              <a:t>进行训练</a:t>
            </a:r>
          </a:p>
        </p:txBody>
      </p:sp>
      <p:sp>
        <p:nvSpPr>
          <p:cNvPr id="7" name="文本框 6">
            <a:extLst>
              <a:ext uri="{FF2B5EF4-FFF2-40B4-BE49-F238E27FC236}">
                <a16:creationId xmlns:a16="http://schemas.microsoft.com/office/drawing/2014/main" id="{994BF7AB-099B-44BC-B7F9-85041755B220}"/>
              </a:ext>
            </a:extLst>
          </p:cNvPr>
          <p:cNvSpPr txBox="1"/>
          <p:nvPr/>
        </p:nvSpPr>
        <p:spPr>
          <a:xfrm>
            <a:off x="731520" y="4059936"/>
            <a:ext cx="5864352" cy="369332"/>
          </a:xfrm>
          <a:prstGeom prst="rect">
            <a:avLst/>
          </a:prstGeom>
          <a:noFill/>
        </p:spPr>
        <p:txBody>
          <a:bodyPr wrap="square" rtlCol="0">
            <a:spAutoFit/>
          </a:bodyPr>
          <a:lstStyle/>
          <a:p>
            <a:r>
              <a:rPr lang="zh-CN" altLang="en-US" dirty="0"/>
              <a:t>第四阶段：训练所有层</a:t>
            </a:r>
          </a:p>
        </p:txBody>
      </p:sp>
    </p:spTree>
    <p:extLst>
      <p:ext uri="{BB962C8B-B14F-4D97-AF65-F5344CB8AC3E}">
        <p14:creationId xmlns:p14="http://schemas.microsoft.com/office/powerpoint/2010/main" val="63192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26F7-15EB-46B0-869F-729B0C229AE8}"/>
              </a:ext>
            </a:extLst>
          </p:cNvPr>
          <p:cNvSpPr>
            <a:spLocks noGrp="1"/>
          </p:cNvSpPr>
          <p:nvPr>
            <p:ph type="title"/>
          </p:nvPr>
        </p:nvSpPr>
        <p:spPr/>
        <p:txBody>
          <a:bodyPr/>
          <a:lstStyle/>
          <a:p>
            <a:r>
              <a:rPr lang="en-US" altLang="zh-CN" dirty="0"/>
              <a:t>Experiments and results</a:t>
            </a:r>
            <a:endParaRPr lang="zh-CN" altLang="en-US" dirty="0"/>
          </a:p>
        </p:txBody>
      </p:sp>
      <p:grpSp>
        <p:nvGrpSpPr>
          <p:cNvPr id="13" name="组合 12">
            <a:extLst>
              <a:ext uri="{FF2B5EF4-FFF2-40B4-BE49-F238E27FC236}">
                <a16:creationId xmlns:a16="http://schemas.microsoft.com/office/drawing/2014/main" id="{F8FB0011-8A1F-4B95-8425-CB4BABCEDF8B}"/>
              </a:ext>
            </a:extLst>
          </p:cNvPr>
          <p:cNvGrpSpPr/>
          <p:nvPr/>
        </p:nvGrpSpPr>
        <p:grpSpPr>
          <a:xfrm>
            <a:off x="-256613" y="5194894"/>
            <a:ext cx="13627100" cy="675859"/>
            <a:chOff x="-25400" y="1749823"/>
            <a:chExt cx="13627100" cy="1273601"/>
          </a:xfrm>
        </p:grpSpPr>
        <p:sp>
          <p:nvSpPr>
            <p:cNvPr id="14" name="任意多边形: 形状 13">
              <a:extLst>
                <a:ext uri="{FF2B5EF4-FFF2-40B4-BE49-F238E27FC236}">
                  <a16:creationId xmlns:a16="http://schemas.microsoft.com/office/drawing/2014/main" id="{9FF91BBF-3517-41FD-BE72-A0D414A910E8}"/>
                </a:ext>
              </a:extLst>
            </p:cNvPr>
            <p:cNvSpPr/>
            <p:nvPr/>
          </p:nvSpPr>
          <p:spPr>
            <a:xfrm>
              <a:off x="-25400" y="1968379"/>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89F76D9D-0C9D-4324-A4B7-F79D1F5ECCBE}"/>
                </a:ext>
              </a:extLst>
            </p:cNvPr>
            <p:cNvSpPr/>
            <p:nvPr/>
          </p:nvSpPr>
          <p:spPr>
            <a:xfrm flipH="1">
              <a:off x="-25400" y="1824773"/>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DD140A9-C8F5-476F-8115-A70E00B6F85A}"/>
                </a:ext>
              </a:extLst>
            </p:cNvPr>
            <p:cNvSpPr/>
            <p:nvPr/>
          </p:nvSpPr>
          <p:spPr>
            <a:xfrm>
              <a:off x="-25400" y="1749823"/>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5A2E4260-CA5D-455F-83C1-66B180D00B44}"/>
                </a:ext>
              </a:extLst>
            </p:cNvPr>
            <p:cNvSpPr/>
            <p:nvPr/>
          </p:nvSpPr>
          <p:spPr>
            <a:xfrm flipH="1">
              <a:off x="-25400" y="1968378"/>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80571DA7-BB84-4BD9-A14B-65A3513A9A82}"/>
              </a:ext>
            </a:extLst>
          </p:cNvPr>
          <p:cNvPicPr>
            <a:picLocks noChangeAspect="1"/>
          </p:cNvPicPr>
          <p:nvPr/>
        </p:nvPicPr>
        <p:blipFill>
          <a:blip r:embed="rId2"/>
          <a:stretch>
            <a:fillRect/>
          </a:stretch>
        </p:blipFill>
        <p:spPr>
          <a:xfrm>
            <a:off x="467992" y="1809250"/>
            <a:ext cx="5893036" cy="2457950"/>
          </a:xfrm>
          <a:prstGeom prst="rect">
            <a:avLst/>
          </a:prstGeom>
        </p:spPr>
      </p:pic>
      <p:sp>
        <p:nvSpPr>
          <p:cNvPr id="4" name="文本框 3">
            <a:extLst>
              <a:ext uri="{FF2B5EF4-FFF2-40B4-BE49-F238E27FC236}">
                <a16:creationId xmlns:a16="http://schemas.microsoft.com/office/drawing/2014/main" id="{43A9C812-6078-4A13-B6C5-548D65CB7F0C}"/>
              </a:ext>
            </a:extLst>
          </p:cNvPr>
          <p:cNvSpPr txBox="1"/>
          <p:nvPr/>
        </p:nvSpPr>
        <p:spPr>
          <a:xfrm>
            <a:off x="577720" y="1112095"/>
            <a:ext cx="4084320" cy="584775"/>
          </a:xfrm>
          <a:prstGeom prst="rect">
            <a:avLst/>
          </a:prstGeom>
          <a:noFill/>
        </p:spPr>
        <p:txBody>
          <a:bodyPr wrap="square" rtlCol="0">
            <a:spAutoFit/>
          </a:bodyPr>
          <a:lstStyle/>
          <a:p>
            <a:r>
              <a:rPr lang="en-US" altLang="zh-CN" sz="3200" b="1" dirty="0"/>
              <a:t>KITTI Dataset</a:t>
            </a:r>
            <a:endParaRPr lang="zh-CN" altLang="en-US" sz="3200" b="1" dirty="0"/>
          </a:p>
        </p:txBody>
      </p:sp>
      <p:sp>
        <p:nvSpPr>
          <p:cNvPr id="5" name="文本框 4">
            <a:extLst>
              <a:ext uri="{FF2B5EF4-FFF2-40B4-BE49-F238E27FC236}">
                <a16:creationId xmlns:a16="http://schemas.microsoft.com/office/drawing/2014/main" id="{E7F06D28-C84E-44C3-9752-D4B57C19E96E}"/>
              </a:ext>
            </a:extLst>
          </p:cNvPr>
          <p:cNvSpPr txBox="1"/>
          <p:nvPr/>
        </p:nvSpPr>
        <p:spPr>
          <a:xfrm>
            <a:off x="7144512" y="1112095"/>
            <a:ext cx="5047488" cy="584775"/>
          </a:xfrm>
          <a:prstGeom prst="rect">
            <a:avLst/>
          </a:prstGeom>
          <a:noFill/>
        </p:spPr>
        <p:txBody>
          <a:bodyPr wrap="square" rtlCol="0">
            <a:spAutoFit/>
          </a:bodyPr>
          <a:lstStyle/>
          <a:p>
            <a:r>
              <a:rPr lang="en-US" altLang="zh-CN" sz="3200" b="1" dirty="0"/>
              <a:t>Cityscapes dataset</a:t>
            </a:r>
            <a:endParaRPr lang="zh-CN" altLang="en-US" sz="3200" b="1" dirty="0"/>
          </a:p>
        </p:txBody>
      </p:sp>
      <p:pic>
        <p:nvPicPr>
          <p:cNvPr id="6" name="图片 5">
            <a:extLst>
              <a:ext uri="{FF2B5EF4-FFF2-40B4-BE49-F238E27FC236}">
                <a16:creationId xmlns:a16="http://schemas.microsoft.com/office/drawing/2014/main" id="{2D1D586E-E47F-42F4-B71F-59E5B82B2E27}"/>
              </a:ext>
            </a:extLst>
          </p:cNvPr>
          <p:cNvPicPr>
            <a:picLocks noChangeAspect="1"/>
          </p:cNvPicPr>
          <p:nvPr/>
        </p:nvPicPr>
        <p:blipFill>
          <a:blip r:embed="rId3"/>
          <a:stretch>
            <a:fillRect/>
          </a:stretch>
        </p:blipFill>
        <p:spPr>
          <a:xfrm>
            <a:off x="6219635" y="1696870"/>
            <a:ext cx="5972365" cy="2070458"/>
          </a:xfrm>
          <a:prstGeom prst="rect">
            <a:avLst/>
          </a:prstGeom>
        </p:spPr>
      </p:pic>
    </p:spTree>
    <p:extLst>
      <p:ext uri="{BB962C8B-B14F-4D97-AF65-F5344CB8AC3E}">
        <p14:creationId xmlns:p14="http://schemas.microsoft.com/office/powerpoint/2010/main" val="3193173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E26F7-15EB-46B0-869F-729B0C229AE8}"/>
              </a:ext>
            </a:extLst>
          </p:cNvPr>
          <p:cNvSpPr>
            <a:spLocks noGrp="1"/>
          </p:cNvSpPr>
          <p:nvPr>
            <p:ph type="title"/>
          </p:nvPr>
        </p:nvSpPr>
        <p:spPr>
          <a:xfrm>
            <a:off x="577720" y="403462"/>
            <a:ext cx="9124740" cy="596253"/>
          </a:xfrm>
        </p:spPr>
        <p:txBody>
          <a:bodyPr/>
          <a:lstStyle/>
          <a:p>
            <a:r>
              <a:rPr lang="en-US" altLang="zh-CN" dirty="0"/>
              <a:t>Experiments and results</a:t>
            </a:r>
            <a:endParaRPr lang="zh-CN" altLang="en-US" dirty="0"/>
          </a:p>
        </p:txBody>
      </p:sp>
      <p:grpSp>
        <p:nvGrpSpPr>
          <p:cNvPr id="13" name="组合 12">
            <a:extLst>
              <a:ext uri="{FF2B5EF4-FFF2-40B4-BE49-F238E27FC236}">
                <a16:creationId xmlns:a16="http://schemas.microsoft.com/office/drawing/2014/main" id="{F8FB0011-8A1F-4B95-8425-CB4BABCEDF8B}"/>
              </a:ext>
            </a:extLst>
          </p:cNvPr>
          <p:cNvGrpSpPr/>
          <p:nvPr/>
        </p:nvGrpSpPr>
        <p:grpSpPr>
          <a:xfrm>
            <a:off x="-256613" y="5194894"/>
            <a:ext cx="13627100" cy="675859"/>
            <a:chOff x="-25400" y="1749823"/>
            <a:chExt cx="13627100" cy="1273601"/>
          </a:xfrm>
        </p:grpSpPr>
        <p:sp>
          <p:nvSpPr>
            <p:cNvPr id="14" name="任意多边形: 形状 13">
              <a:extLst>
                <a:ext uri="{FF2B5EF4-FFF2-40B4-BE49-F238E27FC236}">
                  <a16:creationId xmlns:a16="http://schemas.microsoft.com/office/drawing/2014/main" id="{9FF91BBF-3517-41FD-BE72-A0D414A910E8}"/>
                </a:ext>
              </a:extLst>
            </p:cNvPr>
            <p:cNvSpPr/>
            <p:nvPr/>
          </p:nvSpPr>
          <p:spPr>
            <a:xfrm>
              <a:off x="-25400" y="1968379"/>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89F76D9D-0C9D-4324-A4B7-F79D1F5ECCBE}"/>
                </a:ext>
              </a:extLst>
            </p:cNvPr>
            <p:cNvSpPr/>
            <p:nvPr/>
          </p:nvSpPr>
          <p:spPr>
            <a:xfrm flipH="1">
              <a:off x="-25400" y="1824773"/>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5DD140A9-C8F5-476F-8115-A70E00B6F85A}"/>
                </a:ext>
              </a:extLst>
            </p:cNvPr>
            <p:cNvSpPr/>
            <p:nvPr/>
          </p:nvSpPr>
          <p:spPr>
            <a:xfrm>
              <a:off x="-25400" y="1749823"/>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5A2E4260-CA5D-455F-83C1-66B180D00B44}"/>
                </a:ext>
              </a:extLst>
            </p:cNvPr>
            <p:cNvSpPr/>
            <p:nvPr/>
          </p:nvSpPr>
          <p:spPr>
            <a:xfrm flipH="1">
              <a:off x="-25400" y="1968378"/>
              <a:ext cx="13627100" cy="1055045"/>
            </a:xfrm>
            <a:custGeom>
              <a:avLst/>
              <a:gdLst>
                <a:gd name="connsiteX0" fmla="*/ 0 w 13627100"/>
                <a:gd name="connsiteY0" fmla="*/ 508121 h 1055045"/>
                <a:gd name="connsiteX1" fmla="*/ 1752600 w 13627100"/>
                <a:gd name="connsiteY1" fmla="*/ 38221 h 1055045"/>
                <a:gd name="connsiteX2" fmla="*/ 4800600 w 13627100"/>
                <a:gd name="connsiteY2" fmla="*/ 978021 h 1055045"/>
                <a:gd name="connsiteX3" fmla="*/ 8343900 w 13627100"/>
                <a:gd name="connsiteY3" fmla="*/ 121 h 1055045"/>
                <a:gd name="connsiteX4" fmla="*/ 11417300 w 13627100"/>
                <a:gd name="connsiteY4" fmla="*/ 1054221 h 1055045"/>
                <a:gd name="connsiteX5" fmla="*/ 13627100 w 13627100"/>
                <a:gd name="connsiteY5" fmla="*/ 190621 h 1055045"/>
                <a:gd name="connsiteX6" fmla="*/ 13627100 w 13627100"/>
                <a:gd name="connsiteY6" fmla="*/ 190621 h 105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27100" h="1055045">
                  <a:moveTo>
                    <a:pt x="0" y="508121"/>
                  </a:moveTo>
                  <a:cubicBezTo>
                    <a:pt x="476250" y="234012"/>
                    <a:pt x="952500" y="-40096"/>
                    <a:pt x="1752600" y="38221"/>
                  </a:cubicBezTo>
                  <a:cubicBezTo>
                    <a:pt x="2552700" y="116538"/>
                    <a:pt x="3702050" y="984371"/>
                    <a:pt x="4800600" y="978021"/>
                  </a:cubicBezTo>
                  <a:cubicBezTo>
                    <a:pt x="5899150" y="971671"/>
                    <a:pt x="7241117" y="-12579"/>
                    <a:pt x="8343900" y="121"/>
                  </a:cubicBezTo>
                  <a:cubicBezTo>
                    <a:pt x="9446683" y="12821"/>
                    <a:pt x="10536767" y="1022471"/>
                    <a:pt x="11417300" y="1054221"/>
                  </a:cubicBezTo>
                  <a:cubicBezTo>
                    <a:pt x="12297833" y="1085971"/>
                    <a:pt x="13627100" y="190621"/>
                    <a:pt x="13627100" y="190621"/>
                  </a:cubicBezTo>
                  <a:lnTo>
                    <a:pt x="13627100" y="190621"/>
                  </a:lnTo>
                </a:path>
              </a:pathLst>
            </a:custGeom>
            <a:noFill/>
            <a:ln>
              <a:solidFill>
                <a:schemeClr val="accent1">
                  <a:lumMod val="20000"/>
                  <a:lumOff val="8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D8B4F816-008F-49F6-9672-710947C1A155}"/>
              </a:ext>
            </a:extLst>
          </p:cNvPr>
          <p:cNvSpPr txBox="1"/>
          <p:nvPr/>
        </p:nvSpPr>
        <p:spPr>
          <a:xfrm>
            <a:off x="926592" y="2408730"/>
            <a:ext cx="5059680" cy="584775"/>
          </a:xfrm>
          <a:prstGeom prst="rect">
            <a:avLst/>
          </a:prstGeom>
          <a:noFill/>
        </p:spPr>
        <p:txBody>
          <a:bodyPr wrap="square" rtlCol="0">
            <a:spAutoFit/>
          </a:bodyPr>
          <a:lstStyle/>
          <a:p>
            <a:r>
              <a:rPr lang="en-US" altLang="zh-CN" sz="3200" b="1" dirty="0"/>
              <a:t>Caltech dataset</a:t>
            </a:r>
            <a:endParaRPr lang="zh-CN" altLang="en-US" sz="3200" b="1" dirty="0"/>
          </a:p>
        </p:txBody>
      </p:sp>
      <p:pic>
        <p:nvPicPr>
          <p:cNvPr id="8" name="图片 7">
            <a:extLst>
              <a:ext uri="{FF2B5EF4-FFF2-40B4-BE49-F238E27FC236}">
                <a16:creationId xmlns:a16="http://schemas.microsoft.com/office/drawing/2014/main" id="{74F54246-0BEA-47F8-9A0C-2421D5ED68D2}"/>
              </a:ext>
            </a:extLst>
          </p:cNvPr>
          <p:cNvPicPr>
            <a:picLocks noChangeAspect="1"/>
          </p:cNvPicPr>
          <p:nvPr/>
        </p:nvPicPr>
        <p:blipFill>
          <a:blip r:embed="rId2"/>
          <a:stretch>
            <a:fillRect/>
          </a:stretch>
        </p:blipFill>
        <p:spPr>
          <a:xfrm>
            <a:off x="5278274" y="196087"/>
            <a:ext cx="6913726" cy="6465826"/>
          </a:xfrm>
          <a:prstGeom prst="rect">
            <a:avLst/>
          </a:prstGeom>
        </p:spPr>
      </p:pic>
    </p:spTree>
    <p:extLst>
      <p:ext uri="{BB962C8B-B14F-4D97-AF65-F5344CB8AC3E}">
        <p14:creationId xmlns:p14="http://schemas.microsoft.com/office/powerpoint/2010/main" val="359457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64567-87D9-4908-8DB4-1EC0F2A9A835}"/>
              </a:ext>
            </a:extLst>
          </p:cNvPr>
          <p:cNvSpPr>
            <a:spLocks noGrp="1"/>
          </p:cNvSpPr>
          <p:nvPr>
            <p:ph type="title"/>
          </p:nvPr>
        </p:nvSpPr>
        <p:spPr>
          <a:xfrm>
            <a:off x="590132" y="1833935"/>
            <a:ext cx="6603543" cy="1920526"/>
          </a:xfrm>
        </p:spPr>
        <p:txBody>
          <a:bodyPr/>
          <a:lstStyle/>
          <a:p>
            <a:r>
              <a:rPr lang="en-US" altLang="zh-CN" sz="6600" dirty="0"/>
              <a:t>Thanks for listening</a:t>
            </a:r>
            <a:endParaRPr lang="zh-CN" altLang="en-US" sz="6600" dirty="0"/>
          </a:p>
        </p:txBody>
      </p:sp>
      <p:sp>
        <p:nvSpPr>
          <p:cNvPr id="8" name="文本框 7">
            <a:extLst>
              <a:ext uri="{FF2B5EF4-FFF2-40B4-BE49-F238E27FC236}">
                <a16:creationId xmlns:a16="http://schemas.microsoft.com/office/drawing/2014/main" id="{88E8A586-7EEB-400B-B36F-A60F40B6F376}"/>
              </a:ext>
            </a:extLst>
          </p:cNvPr>
          <p:cNvSpPr txBox="1"/>
          <p:nvPr/>
        </p:nvSpPr>
        <p:spPr>
          <a:xfrm>
            <a:off x="590132" y="5520669"/>
            <a:ext cx="538394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5E5E5E"/>
                </a:solidFill>
                <a:effectLst/>
                <a:uLnTx/>
                <a:uFillTx/>
                <a:latin typeface="阿里巴巴普惠体 B"/>
                <a:ea typeface="阿里巴巴普惠体 B"/>
                <a:cs typeface="+mn-cs"/>
              </a:rPr>
              <a:t>互联网学院    </a:t>
            </a:r>
            <a:r>
              <a:rPr lang="zh-CN" altLang="en-US" sz="2000" dirty="0">
                <a:solidFill>
                  <a:srgbClr val="5E5E5E"/>
                </a:solidFill>
                <a:latin typeface="阿里巴巴普惠体 B"/>
                <a:ea typeface="阿里巴巴普惠体 B"/>
              </a:rPr>
              <a:t>网络空间安全</a:t>
            </a:r>
            <a:r>
              <a:rPr kumimoji="0" lang="zh-CN" altLang="en-US" sz="2000" b="0" i="0" u="none" strike="noStrike" kern="1200" cap="none" spc="0" normalizeH="0" baseline="0" noProof="0" dirty="0">
                <a:ln>
                  <a:noFill/>
                </a:ln>
                <a:solidFill>
                  <a:srgbClr val="5E5E5E"/>
                </a:solidFill>
                <a:effectLst/>
                <a:uLnTx/>
                <a:uFillTx/>
                <a:latin typeface="阿里巴巴普惠体 B"/>
                <a:ea typeface="阿里巴巴普惠体 B"/>
                <a:cs typeface="+mn-cs"/>
              </a:rPr>
              <a:t>专业</a:t>
            </a:r>
            <a:r>
              <a:rPr lang="en-US" altLang="zh-CN" sz="2000" dirty="0">
                <a:solidFill>
                  <a:srgbClr val="5E5E5E"/>
                </a:solidFill>
                <a:latin typeface="阿里巴巴普惠体 B"/>
                <a:ea typeface="阿里巴巴普惠体 B"/>
              </a:rPr>
              <a:t> </a:t>
            </a:r>
            <a:r>
              <a:rPr lang="zh-CN" altLang="en-US" sz="2000" dirty="0">
                <a:solidFill>
                  <a:srgbClr val="5E5E5E"/>
                </a:solidFill>
                <a:latin typeface="阿里巴巴普惠体 B"/>
                <a:ea typeface="阿里巴巴普惠体 B"/>
              </a:rPr>
              <a:t>张子谦</a:t>
            </a:r>
            <a:endParaRPr kumimoji="0" lang="zh-CN" altLang="en-US" sz="2000" b="0" i="0" u="none" strike="noStrike" kern="1200" cap="none" spc="0" normalizeH="0" baseline="0" noProof="0" dirty="0">
              <a:ln>
                <a:noFill/>
              </a:ln>
              <a:solidFill>
                <a:srgbClr val="5E5E5E"/>
              </a:solidFill>
              <a:effectLst/>
              <a:uLnTx/>
              <a:uFillTx/>
              <a:latin typeface="阿里巴巴普惠体 B"/>
              <a:ea typeface="阿里巴巴普惠体 B"/>
              <a:cs typeface="+mn-cs"/>
            </a:endParaRPr>
          </a:p>
        </p:txBody>
      </p:sp>
      <p:cxnSp>
        <p:nvCxnSpPr>
          <p:cNvPr id="12" name="直接连接符 11">
            <a:extLst>
              <a:ext uri="{FF2B5EF4-FFF2-40B4-BE49-F238E27FC236}">
                <a16:creationId xmlns:a16="http://schemas.microsoft.com/office/drawing/2014/main" id="{EE7E39F2-296D-447C-BF47-592821C897E6}"/>
              </a:ext>
            </a:extLst>
          </p:cNvPr>
          <p:cNvCxnSpPr/>
          <p:nvPr/>
        </p:nvCxnSpPr>
        <p:spPr>
          <a:xfrm>
            <a:off x="695325" y="4194629"/>
            <a:ext cx="43678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17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3B3D7A-CDE2-4C50-8416-992E2F4F2DF8}"/>
              </a:ext>
            </a:extLst>
          </p:cNvPr>
          <p:cNvSpPr>
            <a:spLocks noGrp="1"/>
          </p:cNvSpPr>
          <p:nvPr>
            <p:ph type="title"/>
          </p:nvPr>
        </p:nvSpPr>
        <p:spPr>
          <a:xfrm>
            <a:off x="5319300" y="2534912"/>
            <a:ext cx="3877985" cy="1089529"/>
          </a:xfrm>
        </p:spPr>
        <p:txBody>
          <a:bodyPr/>
          <a:lstStyle/>
          <a:p>
            <a:r>
              <a:rPr lang="zh-CN" altLang="en-US" dirty="0"/>
              <a:t>问题背景</a:t>
            </a:r>
          </a:p>
        </p:txBody>
      </p:sp>
      <p:sp>
        <p:nvSpPr>
          <p:cNvPr id="3" name="矩形 2">
            <a:extLst>
              <a:ext uri="{FF2B5EF4-FFF2-40B4-BE49-F238E27FC236}">
                <a16:creationId xmlns:a16="http://schemas.microsoft.com/office/drawing/2014/main" id="{5E6DEE82-D654-4702-8CA6-EC007CEE5CA9}"/>
              </a:ext>
            </a:extLst>
          </p:cNvPr>
          <p:cNvSpPr/>
          <p:nvPr/>
        </p:nvSpPr>
        <p:spPr>
          <a:xfrm>
            <a:off x="5319300" y="3629827"/>
            <a:ext cx="3824700" cy="369332"/>
          </a:xfrm>
          <a:prstGeom prst="rect">
            <a:avLst/>
          </a:prstGeom>
        </p:spPr>
        <p:txBody>
          <a:bodyPr wrap="square">
            <a:spAutoFit/>
          </a:bodyPr>
          <a:lstStyle/>
          <a:p>
            <a:pPr algn="dist"/>
            <a:r>
              <a:rPr lang="en-US" altLang="zh-CN" dirty="0"/>
              <a:t>RESEARCH BACKGROUND</a:t>
            </a:r>
            <a:endParaRPr lang="zh-CN" altLang="en-US" dirty="0"/>
          </a:p>
        </p:txBody>
      </p:sp>
      <p:cxnSp>
        <p:nvCxnSpPr>
          <p:cNvPr id="5" name="直接连接符 4">
            <a:extLst>
              <a:ext uri="{FF2B5EF4-FFF2-40B4-BE49-F238E27FC236}">
                <a16:creationId xmlns:a16="http://schemas.microsoft.com/office/drawing/2014/main" id="{8BF2C14F-B9A4-49E1-95F7-2F4E701F5671}"/>
              </a:ext>
            </a:extLst>
          </p:cNvPr>
          <p:cNvCxnSpPr/>
          <p:nvPr/>
        </p:nvCxnSpPr>
        <p:spPr>
          <a:xfrm>
            <a:off x="5444359" y="4225157"/>
            <a:ext cx="304800" cy="0"/>
          </a:xfrm>
          <a:prstGeom prst="line">
            <a:avLst/>
          </a:prstGeom>
          <a:ln w="254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行人检测的两个难点</a:t>
            </a:r>
          </a:p>
        </p:txBody>
      </p:sp>
      <p:sp>
        <p:nvSpPr>
          <p:cNvPr id="16" name="文本框 15">
            <a:extLst>
              <a:ext uri="{FF2B5EF4-FFF2-40B4-BE49-F238E27FC236}">
                <a16:creationId xmlns:a16="http://schemas.microsoft.com/office/drawing/2014/main" id="{91BDDB88-7B97-413C-B640-DBFE1A3C6FFF}"/>
              </a:ext>
            </a:extLst>
          </p:cNvPr>
          <p:cNvSpPr txBox="1"/>
          <p:nvPr/>
        </p:nvSpPr>
        <p:spPr>
          <a:xfrm>
            <a:off x="916220" y="1917970"/>
            <a:ext cx="10800292" cy="581057"/>
          </a:xfrm>
          <a:prstGeom prst="rect">
            <a:avLst/>
          </a:prstGeom>
          <a:noFill/>
        </p:spPr>
        <p:txBody>
          <a:bodyPr wrap="square" rtlCol="0">
            <a:spAutoFit/>
          </a:bodyPr>
          <a:lstStyle/>
          <a:p>
            <a:pPr algn="just">
              <a:lnSpc>
                <a:spcPct val="150000"/>
              </a:lnSpc>
            </a:pPr>
            <a:r>
              <a:rPr lang="zh-CN" altLang="en-US" sz="2400" spc="100" dirty="0">
                <a:solidFill>
                  <a:schemeClr val="tx1">
                    <a:lumMod val="75000"/>
                  </a:schemeClr>
                </a:solidFill>
                <a:latin typeface="+mn-ea"/>
              </a:rPr>
              <a:t>一、与普通物体相比，行人与背景的区别较小，区分更依赖于语义上下文</a:t>
            </a:r>
          </a:p>
        </p:txBody>
      </p:sp>
      <p:sp>
        <p:nvSpPr>
          <p:cNvPr id="17" name="quotation-marks_897">
            <a:extLst>
              <a:ext uri="{FF2B5EF4-FFF2-40B4-BE49-F238E27FC236}">
                <a16:creationId xmlns:a16="http://schemas.microsoft.com/office/drawing/2014/main" id="{41A254EE-52F9-48AF-91CA-F48999E41723}"/>
              </a:ext>
            </a:extLst>
          </p:cNvPr>
          <p:cNvSpPr>
            <a:spLocks noChangeAspect="1"/>
          </p:cNvSpPr>
          <p:nvPr/>
        </p:nvSpPr>
        <p:spPr bwMode="auto">
          <a:xfrm flipH="1" flipV="1">
            <a:off x="10921392" y="3967078"/>
            <a:ext cx="415205" cy="355724"/>
          </a:xfrm>
          <a:custGeom>
            <a:avLst/>
            <a:gdLst>
              <a:gd name="connsiteX0" fmla="*/ 479725 w 558900"/>
              <a:gd name="connsiteY0" fmla="*/ 0 h 478835"/>
              <a:gd name="connsiteX1" fmla="*/ 479725 w 558900"/>
              <a:gd name="connsiteY1" fmla="*/ 133816 h 478835"/>
              <a:gd name="connsiteX2" fmla="*/ 419940 w 558900"/>
              <a:gd name="connsiteY2" fmla="*/ 217653 h 478835"/>
              <a:gd name="connsiteX3" fmla="*/ 419940 w 558900"/>
              <a:gd name="connsiteY3" fmla="*/ 259571 h 478835"/>
              <a:gd name="connsiteX4" fmla="*/ 558900 w 558900"/>
              <a:gd name="connsiteY4" fmla="*/ 259571 h 478835"/>
              <a:gd name="connsiteX5" fmla="*/ 558900 w 558900"/>
              <a:gd name="connsiteY5" fmla="*/ 478835 h 478835"/>
              <a:gd name="connsiteX6" fmla="*/ 298754 w 558900"/>
              <a:gd name="connsiteY6" fmla="*/ 478835 h 478835"/>
              <a:gd name="connsiteX7" fmla="*/ 298754 w 558900"/>
              <a:gd name="connsiteY7" fmla="*/ 259571 h 478835"/>
              <a:gd name="connsiteX8" fmla="*/ 479725 w 558900"/>
              <a:gd name="connsiteY8" fmla="*/ 0 h 478835"/>
              <a:gd name="connsiteX9" fmla="*/ 179355 w 558900"/>
              <a:gd name="connsiteY9" fmla="*/ 0 h 478835"/>
              <a:gd name="connsiteX10" fmla="*/ 179355 w 558900"/>
              <a:gd name="connsiteY10" fmla="*/ 133816 h 478835"/>
              <a:gd name="connsiteX11" fmla="*/ 119570 w 558900"/>
              <a:gd name="connsiteY11" fmla="*/ 217653 h 478835"/>
              <a:gd name="connsiteX12" fmla="*/ 119570 w 558900"/>
              <a:gd name="connsiteY12" fmla="*/ 259571 h 478835"/>
              <a:gd name="connsiteX13" fmla="*/ 260146 w 558900"/>
              <a:gd name="connsiteY13" fmla="*/ 259571 h 478835"/>
              <a:gd name="connsiteX14" fmla="*/ 260146 w 558900"/>
              <a:gd name="connsiteY14" fmla="*/ 478835 h 478835"/>
              <a:gd name="connsiteX15" fmla="*/ 0 w 558900"/>
              <a:gd name="connsiteY15" fmla="*/ 478835 h 478835"/>
              <a:gd name="connsiteX16" fmla="*/ 0 w 558900"/>
              <a:gd name="connsiteY16" fmla="*/ 259571 h 478835"/>
              <a:gd name="connsiteX17" fmla="*/ 179355 w 558900"/>
              <a:gd name="connsiteY17" fmla="*/ 0 h 4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900" h="478835">
                <a:moveTo>
                  <a:pt x="479725" y="0"/>
                </a:moveTo>
                <a:lnTo>
                  <a:pt x="479725" y="133816"/>
                </a:lnTo>
                <a:cubicBezTo>
                  <a:pt x="419940" y="133816"/>
                  <a:pt x="419940" y="145102"/>
                  <a:pt x="419940" y="217653"/>
                </a:cubicBezTo>
                <a:lnTo>
                  <a:pt x="419940" y="259571"/>
                </a:lnTo>
                <a:lnTo>
                  <a:pt x="558900" y="259571"/>
                </a:lnTo>
                <a:lnTo>
                  <a:pt x="558900" y="478835"/>
                </a:lnTo>
                <a:lnTo>
                  <a:pt x="298754" y="478835"/>
                </a:lnTo>
                <a:lnTo>
                  <a:pt x="298754" y="259571"/>
                </a:lnTo>
                <a:cubicBezTo>
                  <a:pt x="298754" y="93510"/>
                  <a:pt x="339149" y="0"/>
                  <a:pt x="479725" y="0"/>
                </a:cubicBezTo>
                <a:close/>
                <a:moveTo>
                  <a:pt x="179355" y="0"/>
                </a:moveTo>
                <a:lnTo>
                  <a:pt x="179355" y="133816"/>
                </a:lnTo>
                <a:cubicBezTo>
                  <a:pt x="119570" y="133816"/>
                  <a:pt x="119570" y="145102"/>
                  <a:pt x="119570" y="217653"/>
                </a:cubicBezTo>
                <a:lnTo>
                  <a:pt x="119570" y="259571"/>
                </a:lnTo>
                <a:lnTo>
                  <a:pt x="260146" y="259571"/>
                </a:lnTo>
                <a:lnTo>
                  <a:pt x="260146" y="478835"/>
                </a:lnTo>
                <a:lnTo>
                  <a:pt x="0" y="478835"/>
                </a:lnTo>
                <a:lnTo>
                  <a:pt x="0" y="259571"/>
                </a:lnTo>
                <a:cubicBezTo>
                  <a:pt x="0" y="93510"/>
                  <a:pt x="40395" y="0"/>
                  <a:pt x="179355" y="0"/>
                </a:cubicBezTo>
                <a:close/>
              </a:path>
            </a:pathLst>
          </a:custGeom>
          <a:solidFill>
            <a:schemeClr val="accent1">
              <a:alpha val="74000"/>
            </a:schemeClr>
          </a:solidFill>
          <a:ln>
            <a:noFill/>
          </a:ln>
        </p:spPr>
      </p:sp>
      <p:sp>
        <p:nvSpPr>
          <p:cNvPr id="20" name="quotation-marks_897">
            <a:extLst>
              <a:ext uri="{FF2B5EF4-FFF2-40B4-BE49-F238E27FC236}">
                <a16:creationId xmlns:a16="http://schemas.microsoft.com/office/drawing/2014/main" id="{FDAE0BA8-3B6F-4224-AD06-F00E1487DEF6}"/>
              </a:ext>
            </a:extLst>
          </p:cNvPr>
          <p:cNvSpPr>
            <a:spLocks noChangeAspect="1"/>
          </p:cNvSpPr>
          <p:nvPr/>
        </p:nvSpPr>
        <p:spPr bwMode="auto">
          <a:xfrm>
            <a:off x="997108" y="1270338"/>
            <a:ext cx="722312" cy="618836"/>
          </a:xfrm>
          <a:custGeom>
            <a:avLst/>
            <a:gdLst>
              <a:gd name="connsiteX0" fmla="*/ 479725 w 558900"/>
              <a:gd name="connsiteY0" fmla="*/ 0 h 478835"/>
              <a:gd name="connsiteX1" fmla="*/ 479725 w 558900"/>
              <a:gd name="connsiteY1" fmla="*/ 133816 h 478835"/>
              <a:gd name="connsiteX2" fmla="*/ 419940 w 558900"/>
              <a:gd name="connsiteY2" fmla="*/ 217653 h 478835"/>
              <a:gd name="connsiteX3" fmla="*/ 419940 w 558900"/>
              <a:gd name="connsiteY3" fmla="*/ 259571 h 478835"/>
              <a:gd name="connsiteX4" fmla="*/ 558900 w 558900"/>
              <a:gd name="connsiteY4" fmla="*/ 259571 h 478835"/>
              <a:gd name="connsiteX5" fmla="*/ 558900 w 558900"/>
              <a:gd name="connsiteY5" fmla="*/ 478835 h 478835"/>
              <a:gd name="connsiteX6" fmla="*/ 298754 w 558900"/>
              <a:gd name="connsiteY6" fmla="*/ 478835 h 478835"/>
              <a:gd name="connsiteX7" fmla="*/ 298754 w 558900"/>
              <a:gd name="connsiteY7" fmla="*/ 259571 h 478835"/>
              <a:gd name="connsiteX8" fmla="*/ 479725 w 558900"/>
              <a:gd name="connsiteY8" fmla="*/ 0 h 478835"/>
              <a:gd name="connsiteX9" fmla="*/ 179355 w 558900"/>
              <a:gd name="connsiteY9" fmla="*/ 0 h 478835"/>
              <a:gd name="connsiteX10" fmla="*/ 179355 w 558900"/>
              <a:gd name="connsiteY10" fmla="*/ 133816 h 478835"/>
              <a:gd name="connsiteX11" fmla="*/ 119570 w 558900"/>
              <a:gd name="connsiteY11" fmla="*/ 217653 h 478835"/>
              <a:gd name="connsiteX12" fmla="*/ 119570 w 558900"/>
              <a:gd name="connsiteY12" fmla="*/ 259571 h 478835"/>
              <a:gd name="connsiteX13" fmla="*/ 260146 w 558900"/>
              <a:gd name="connsiteY13" fmla="*/ 259571 h 478835"/>
              <a:gd name="connsiteX14" fmla="*/ 260146 w 558900"/>
              <a:gd name="connsiteY14" fmla="*/ 478835 h 478835"/>
              <a:gd name="connsiteX15" fmla="*/ 0 w 558900"/>
              <a:gd name="connsiteY15" fmla="*/ 478835 h 478835"/>
              <a:gd name="connsiteX16" fmla="*/ 0 w 558900"/>
              <a:gd name="connsiteY16" fmla="*/ 259571 h 478835"/>
              <a:gd name="connsiteX17" fmla="*/ 179355 w 558900"/>
              <a:gd name="connsiteY17" fmla="*/ 0 h 4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900" h="478835">
                <a:moveTo>
                  <a:pt x="479725" y="0"/>
                </a:moveTo>
                <a:lnTo>
                  <a:pt x="479725" y="133816"/>
                </a:lnTo>
                <a:cubicBezTo>
                  <a:pt x="419940" y="133816"/>
                  <a:pt x="419940" y="145102"/>
                  <a:pt x="419940" y="217653"/>
                </a:cubicBezTo>
                <a:lnTo>
                  <a:pt x="419940" y="259571"/>
                </a:lnTo>
                <a:lnTo>
                  <a:pt x="558900" y="259571"/>
                </a:lnTo>
                <a:lnTo>
                  <a:pt x="558900" y="478835"/>
                </a:lnTo>
                <a:lnTo>
                  <a:pt x="298754" y="478835"/>
                </a:lnTo>
                <a:lnTo>
                  <a:pt x="298754" y="259571"/>
                </a:lnTo>
                <a:cubicBezTo>
                  <a:pt x="298754" y="93510"/>
                  <a:pt x="339149" y="0"/>
                  <a:pt x="479725" y="0"/>
                </a:cubicBezTo>
                <a:close/>
                <a:moveTo>
                  <a:pt x="179355" y="0"/>
                </a:moveTo>
                <a:lnTo>
                  <a:pt x="179355" y="133816"/>
                </a:lnTo>
                <a:cubicBezTo>
                  <a:pt x="119570" y="133816"/>
                  <a:pt x="119570" y="145102"/>
                  <a:pt x="119570" y="217653"/>
                </a:cubicBezTo>
                <a:lnTo>
                  <a:pt x="119570" y="259571"/>
                </a:lnTo>
                <a:lnTo>
                  <a:pt x="260146" y="259571"/>
                </a:lnTo>
                <a:lnTo>
                  <a:pt x="260146" y="478835"/>
                </a:lnTo>
                <a:lnTo>
                  <a:pt x="0" y="478835"/>
                </a:lnTo>
                <a:lnTo>
                  <a:pt x="0" y="259571"/>
                </a:lnTo>
                <a:cubicBezTo>
                  <a:pt x="0" y="93510"/>
                  <a:pt x="40395" y="0"/>
                  <a:pt x="179355" y="0"/>
                </a:cubicBezTo>
                <a:close/>
              </a:path>
            </a:pathLst>
          </a:custGeom>
          <a:solidFill>
            <a:schemeClr val="accent1">
              <a:alpha val="74000"/>
            </a:schemeClr>
          </a:solidFill>
          <a:ln>
            <a:noFill/>
          </a:ln>
        </p:spPr>
      </p:sp>
      <p:sp>
        <p:nvSpPr>
          <p:cNvPr id="4" name="文本框 3">
            <a:extLst>
              <a:ext uri="{FF2B5EF4-FFF2-40B4-BE49-F238E27FC236}">
                <a16:creationId xmlns:a16="http://schemas.microsoft.com/office/drawing/2014/main" id="{9437E7A9-031F-4A9E-BD6E-A2DDD10A5E82}"/>
              </a:ext>
            </a:extLst>
          </p:cNvPr>
          <p:cNvSpPr txBox="1"/>
          <p:nvPr/>
        </p:nvSpPr>
        <p:spPr>
          <a:xfrm>
            <a:off x="916220" y="2771387"/>
            <a:ext cx="10339489" cy="923330"/>
          </a:xfrm>
          <a:prstGeom prst="rect">
            <a:avLst/>
          </a:prstGeom>
          <a:noFill/>
        </p:spPr>
        <p:txBody>
          <a:bodyPr wrap="square" rtlCol="0">
            <a:spAutoFit/>
          </a:bodyPr>
          <a:lstStyle/>
          <a:p>
            <a:r>
              <a:rPr lang="zh-CN" altLang="en-US" dirty="0"/>
              <a:t>低分辨率的图像下，行人和杂乱的背景会产生负样本，例如交通橱窗中的立牌，支柱箱和模型，与行人有非常相似的外观特征，在没有语义上下文的情况下，检测器在低分辨率情况下可能无法区分它们，从而导致召回率下降，虚警率上升</a:t>
            </a:r>
          </a:p>
        </p:txBody>
      </p:sp>
      <p:pic>
        <p:nvPicPr>
          <p:cNvPr id="8" name="图片 7">
            <a:extLst>
              <a:ext uri="{FF2B5EF4-FFF2-40B4-BE49-F238E27FC236}">
                <a16:creationId xmlns:a16="http://schemas.microsoft.com/office/drawing/2014/main" id="{66F7F245-D4EE-4031-908D-280C203A278C}"/>
              </a:ext>
            </a:extLst>
          </p:cNvPr>
          <p:cNvPicPr>
            <a:picLocks noChangeAspect="1"/>
          </p:cNvPicPr>
          <p:nvPr/>
        </p:nvPicPr>
        <p:blipFill>
          <a:blip r:embed="rId2"/>
          <a:stretch>
            <a:fillRect/>
          </a:stretch>
        </p:blipFill>
        <p:spPr>
          <a:xfrm>
            <a:off x="997108" y="3967077"/>
            <a:ext cx="7476332" cy="2117036"/>
          </a:xfrm>
          <a:prstGeom prst="rect">
            <a:avLst/>
          </a:prstGeom>
        </p:spPr>
      </p:pic>
    </p:spTree>
    <p:extLst>
      <p:ext uri="{BB962C8B-B14F-4D97-AF65-F5344CB8AC3E}">
        <p14:creationId xmlns:p14="http://schemas.microsoft.com/office/powerpoint/2010/main" val="252697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行人检测的两个难点</a:t>
            </a:r>
          </a:p>
        </p:txBody>
      </p:sp>
      <p:sp>
        <p:nvSpPr>
          <p:cNvPr id="16" name="文本框 15">
            <a:extLst>
              <a:ext uri="{FF2B5EF4-FFF2-40B4-BE49-F238E27FC236}">
                <a16:creationId xmlns:a16="http://schemas.microsoft.com/office/drawing/2014/main" id="{91BDDB88-7B97-413C-B640-DBFE1A3C6FFF}"/>
              </a:ext>
            </a:extLst>
          </p:cNvPr>
          <p:cNvSpPr txBox="1"/>
          <p:nvPr/>
        </p:nvSpPr>
        <p:spPr>
          <a:xfrm>
            <a:off x="997108" y="1900780"/>
            <a:ext cx="10800292" cy="636456"/>
          </a:xfrm>
          <a:prstGeom prst="rect">
            <a:avLst/>
          </a:prstGeom>
          <a:noFill/>
        </p:spPr>
        <p:txBody>
          <a:bodyPr wrap="square" rtlCol="0">
            <a:spAutoFit/>
          </a:bodyPr>
          <a:lstStyle/>
          <a:p>
            <a:pPr marL="0" marR="0" lvl="0" indent="0" algn="just" defTabSz="914400" rtl="0" eaLnBrk="1" fontAlgn="auto" latinLnBrk="0" hangingPunct="1">
              <a:lnSpc>
                <a:spcPct val="170000"/>
              </a:lnSpc>
              <a:spcBef>
                <a:spcPts val="0"/>
              </a:spcBef>
              <a:spcAft>
                <a:spcPts val="0"/>
              </a:spcAft>
              <a:buClrTx/>
              <a:buSzTx/>
              <a:buFontTx/>
              <a:buNone/>
              <a:tabLst/>
              <a:defRPr/>
            </a:pPr>
            <a:r>
              <a:rPr lang="zh-CN" altLang="en-US" sz="2400" spc="100" dirty="0">
                <a:solidFill>
                  <a:srgbClr val="5E5E5E">
                    <a:lumMod val="75000"/>
                  </a:srgbClr>
                </a:solidFill>
                <a:latin typeface="+mn-ea"/>
                <a:ea typeface="阿里巴巴普惠体 R"/>
              </a:rPr>
              <a:t>二</a:t>
            </a:r>
            <a:r>
              <a:rPr kumimoji="0" lang="zh-CN" altLang="en-US" sz="2400" b="0" i="0" u="none" strike="noStrike" kern="1200" cap="none" spc="100" normalizeH="0" baseline="0" noProof="0" dirty="0">
                <a:ln>
                  <a:noFill/>
                </a:ln>
                <a:solidFill>
                  <a:srgbClr val="5E5E5E">
                    <a:lumMod val="75000"/>
                  </a:srgbClr>
                </a:solidFill>
                <a:effectLst/>
                <a:uLnTx/>
                <a:uFillTx/>
                <a:latin typeface="+mn-ea"/>
                <a:ea typeface="阿里巴巴普惠体 R"/>
                <a:cs typeface="+mn-cs"/>
              </a:rPr>
              <a:t>、如何准确定位每个行人</a:t>
            </a:r>
          </a:p>
        </p:txBody>
      </p:sp>
      <p:sp>
        <p:nvSpPr>
          <p:cNvPr id="17" name="quotation-marks_897">
            <a:extLst>
              <a:ext uri="{FF2B5EF4-FFF2-40B4-BE49-F238E27FC236}">
                <a16:creationId xmlns:a16="http://schemas.microsoft.com/office/drawing/2014/main" id="{41A254EE-52F9-48AF-91CA-F48999E41723}"/>
              </a:ext>
            </a:extLst>
          </p:cNvPr>
          <p:cNvSpPr>
            <a:spLocks noChangeAspect="1"/>
          </p:cNvSpPr>
          <p:nvPr/>
        </p:nvSpPr>
        <p:spPr bwMode="auto">
          <a:xfrm flipH="1" flipV="1">
            <a:off x="10921392" y="3967078"/>
            <a:ext cx="415205" cy="355724"/>
          </a:xfrm>
          <a:custGeom>
            <a:avLst/>
            <a:gdLst>
              <a:gd name="connsiteX0" fmla="*/ 479725 w 558900"/>
              <a:gd name="connsiteY0" fmla="*/ 0 h 478835"/>
              <a:gd name="connsiteX1" fmla="*/ 479725 w 558900"/>
              <a:gd name="connsiteY1" fmla="*/ 133816 h 478835"/>
              <a:gd name="connsiteX2" fmla="*/ 419940 w 558900"/>
              <a:gd name="connsiteY2" fmla="*/ 217653 h 478835"/>
              <a:gd name="connsiteX3" fmla="*/ 419940 w 558900"/>
              <a:gd name="connsiteY3" fmla="*/ 259571 h 478835"/>
              <a:gd name="connsiteX4" fmla="*/ 558900 w 558900"/>
              <a:gd name="connsiteY4" fmla="*/ 259571 h 478835"/>
              <a:gd name="connsiteX5" fmla="*/ 558900 w 558900"/>
              <a:gd name="connsiteY5" fmla="*/ 478835 h 478835"/>
              <a:gd name="connsiteX6" fmla="*/ 298754 w 558900"/>
              <a:gd name="connsiteY6" fmla="*/ 478835 h 478835"/>
              <a:gd name="connsiteX7" fmla="*/ 298754 w 558900"/>
              <a:gd name="connsiteY7" fmla="*/ 259571 h 478835"/>
              <a:gd name="connsiteX8" fmla="*/ 479725 w 558900"/>
              <a:gd name="connsiteY8" fmla="*/ 0 h 478835"/>
              <a:gd name="connsiteX9" fmla="*/ 179355 w 558900"/>
              <a:gd name="connsiteY9" fmla="*/ 0 h 478835"/>
              <a:gd name="connsiteX10" fmla="*/ 179355 w 558900"/>
              <a:gd name="connsiteY10" fmla="*/ 133816 h 478835"/>
              <a:gd name="connsiteX11" fmla="*/ 119570 w 558900"/>
              <a:gd name="connsiteY11" fmla="*/ 217653 h 478835"/>
              <a:gd name="connsiteX12" fmla="*/ 119570 w 558900"/>
              <a:gd name="connsiteY12" fmla="*/ 259571 h 478835"/>
              <a:gd name="connsiteX13" fmla="*/ 260146 w 558900"/>
              <a:gd name="connsiteY13" fmla="*/ 259571 h 478835"/>
              <a:gd name="connsiteX14" fmla="*/ 260146 w 558900"/>
              <a:gd name="connsiteY14" fmla="*/ 478835 h 478835"/>
              <a:gd name="connsiteX15" fmla="*/ 0 w 558900"/>
              <a:gd name="connsiteY15" fmla="*/ 478835 h 478835"/>
              <a:gd name="connsiteX16" fmla="*/ 0 w 558900"/>
              <a:gd name="connsiteY16" fmla="*/ 259571 h 478835"/>
              <a:gd name="connsiteX17" fmla="*/ 179355 w 558900"/>
              <a:gd name="connsiteY17" fmla="*/ 0 h 4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900" h="478835">
                <a:moveTo>
                  <a:pt x="479725" y="0"/>
                </a:moveTo>
                <a:lnTo>
                  <a:pt x="479725" y="133816"/>
                </a:lnTo>
                <a:cubicBezTo>
                  <a:pt x="419940" y="133816"/>
                  <a:pt x="419940" y="145102"/>
                  <a:pt x="419940" y="217653"/>
                </a:cubicBezTo>
                <a:lnTo>
                  <a:pt x="419940" y="259571"/>
                </a:lnTo>
                <a:lnTo>
                  <a:pt x="558900" y="259571"/>
                </a:lnTo>
                <a:lnTo>
                  <a:pt x="558900" y="478835"/>
                </a:lnTo>
                <a:lnTo>
                  <a:pt x="298754" y="478835"/>
                </a:lnTo>
                <a:lnTo>
                  <a:pt x="298754" y="259571"/>
                </a:lnTo>
                <a:cubicBezTo>
                  <a:pt x="298754" y="93510"/>
                  <a:pt x="339149" y="0"/>
                  <a:pt x="479725" y="0"/>
                </a:cubicBezTo>
                <a:close/>
                <a:moveTo>
                  <a:pt x="179355" y="0"/>
                </a:moveTo>
                <a:lnTo>
                  <a:pt x="179355" y="133816"/>
                </a:lnTo>
                <a:cubicBezTo>
                  <a:pt x="119570" y="133816"/>
                  <a:pt x="119570" y="145102"/>
                  <a:pt x="119570" y="217653"/>
                </a:cubicBezTo>
                <a:lnTo>
                  <a:pt x="119570" y="259571"/>
                </a:lnTo>
                <a:lnTo>
                  <a:pt x="260146" y="259571"/>
                </a:lnTo>
                <a:lnTo>
                  <a:pt x="260146" y="478835"/>
                </a:lnTo>
                <a:lnTo>
                  <a:pt x="0" y="478835"/>
                </a:lnTo>
                <a:lnTo>
                  <a:pt x="0" y="259571"/>
                </a:lnTo>
                <a:cubicBezTo>
                  <a:pt x="0" y="93510"/>
                  <a:pt x="40395" y="0"/>
                  <a:pt x="179355" y="0"/>
                </a:cubicBezTo>
                <a:close/>
              </a:path>
            </a:pathLst>
          </a:custGeom>
          <a:solidFill>
            <a:schemeClr val="accent1">
              <a:alpha val="74000"/>
            </a:schemeClr>
          </a:solidFill>
          <a:ln>
            <a:noFill/>
          </a:ln>
        </p:spPr>
      </p:sp>
      <p:sp>
        <p:nvSpPr>
          <p:cNvPr id="20" name="quotation-marks_897">
            <a:extLst>
              <a:ext uri="{FF2B5EF4-FFF2-40B4-BE49-F238E27FC236}">
                <a16:creationId xmlns:a16="http://schemas.microsoft.com/office/drawing/2014/main" id="{FDAE0BA8-3B6F-4224-AD06-F00E1487DEF6}"/>
              </a:ext>
            </a:extLst>
          </p:cNvPr>
          <p:cNvSpPr>
            <a:spLocks noChangeAspect="1"/>
          </p:cNvSpPr>
          <p:nvPr/>
        </p:nvSpPr>
        <p:spPr bwMode="auto">
          <a:xfrm>
            <a:off x="997108" y="1270338"/>
            <a:ext cx="722312" cy="618836"/>
          </a:xfrm>
          <a:custGeom>
            <a:avLst/>
            <a:gdLst>
              <a:gd name="connsiteX0" fmla="*/ 479725 w 558900"/>
              <a:gd name="connsiteY0" fmla="*/ 0 h 478835"/>
              <a:gd name="connsiteX1" fmla="*/ 479725 w 558900"/>
              <a:gd name="connsiteY1" fmla="*/ 133816 h 478835"/>
              <a:gd name="connsiteX2" fmla="*/ 419940 w 558900"/>
              <a:gd name="connsiteY2" fmla="*/ 217653 h 478835"/>
              <a:gd name="connsiteX3" fmla="*/ 419940 w 558900"/>
              <a:gd name="connsiteY3" fmla="*/ 259571 h 478835"/>
              <a:gd name="connsiteX4" fmla="*/ 558900 w 558900"/>
              <a:gd name="connsiteY4" fmla="*/ 259571 h 478835"/>
              <a:gd name="connsiteX5" fmla="*/ 558900 w 558900"/>
              <a:gd name="connsiteY5" fmla="*/ 478835 h 478835"/>
              <a:gd name="connsiteX6" fmla="*/ 298754 w 558900"/>
              <a:gd name="connsiteY6" fmla="*/ 478835 h 478835"/>
              <a:gd name="connsiteX7" fmla="*/ 298754 w 558900"/>
              <a:gd name="connsiteY7" fmla="*/ 259571 h 478835"/>
              <a:gd name="connsiteX8" fmla="*/ 479725 w 558900"/>
              <a:gd name="connsiteY8" fmla="*/ 0 h 478835"/>
              <a:gd name="connsiteX9" fmla="*/ 179355 w 558900"/>
              <a:gd name="connsiteY9" fmla="*/ 0 h 478835"/>
              <a:gd name="connsiteX10" fmla="*/ 179355 w 558900"/>
              <a:gd name="connsiteY10" fmla="*/ 133816 h 478835"/>
              <a:gd name="connsiteX11" fmla="*/ 119570 w 558900"/>
              <a:gd name="connsiteY11" fmla="*/ 217653 h 478835"/>
              <a:gd name="connsiteX12" fmla="*/ 119570 w 558900"/>
              <a:gd name="connsiteY12" fmla="*/ 259571 h 478835"/>
              <a:gd name="connsiteX13" fmla="*/ 260146 w 558900"/>
              <a:gd name="connsiteY13" fmla="*/ 259571 h 478835"/>
              <a:gd name="connsiteX14" fmla="*/ 260146 w 558900"/>
              <a:gd name="connsiteY14" fmla="*/ 478835 h 478835"/>
              <a:gd name="connsiteX15" fmla="*/ 0 w 558900"/>
              <a:gd name="connsiteY15" fmla="*/ 478835 h 478835"/>
              <a:gd name="connsiteX16" fmla="*/ 0 w 558900"/>
              <a:gd name="connsiteY16" fmla="*/ 259571 h 478835"/>
              <a:gd name="connsiteX17" fmla="*/ 179355 w 558900"/>
              <a:gd name="connsiteY17" fmla="*/ 0 h 4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900" h="478835">
                <a:moveTo>
                  <a:pt x="479725" y="0"/>
                </a:moveTo>
                <a:lnTo>
                  <a:pt x="479725" y="133816"/>
                </a:lnTo>
                <a:cubicBezTo>
                  <a:pt x="419940" y="133816"/>
                  <a:pt x="419940" y="145102"/>
                  <a:pt x="419940" y="217653"/>
                </a:cubicBezTo>
                <a:lnTo>
                  <a:pt x="419940" y="259571"/>
                </a:lnTo>
                <a:lnTo>
                  <a:pt x="558900" y="259571"/>
                </a:lnTo>
                <a:lnTo>
                  <a:pt x="558900" y="478835"/>
                </a:lnTo>
                <a:lnTo>
                  <a:pt x="298754" y="478835"/>
                </a:lnTo>
                <a:lnTo>
                  <a:pt x="298754" y="259571"/>
                </a:lnTo>
                <a:cubicBezTo>
                  <a:pt x="298754" y="93510"/>
                  <a:pt x="339149" y="0"/>
                  <a:pt x="479725" y="0"/>
                </a:cubicBezTo>
                <a:close/>
                <a:moveTo>
                  <a:pt x="179355" y="0"/>
                </a:moveTo>
                <a:lnTo>
                  <a:pt x="179355" y="133816"/>
                </a:lnTo>
                <a:cubicBezTo>
                  <a:pt x="119570" y="133816"/>
                  <a:pt x="119570" y="145102"/>
                  <a:pt x="119570" y="217653"/>
                </a:cubicBezTo>
                <a:lnTo>
                  <a:pt x="119570" y="259571"/>
                </a:lnTo>
                <a:lnTo>
                  <a:pt x="260146" y="259571"/>
                </a:lnTo>
                <a:lnTo>
                  <a:pt x="260146" y="478835"/>
                </a:lnTo>
                <a:lnTo>
                  <a:pt x="0" y="478835"/>
                </a:lnTo>
                <a:lnTo>
                  <a:pt x="0" y="259571"/>
                </a:lnTo>
                <a:cubicBezTo>
                  <a:pt x="0" y="93510"/>
                  <a:pt x="40395" y="0"/>
                  <a:pt x="179355" y="0"/>
                </a:cubicBezTo>
                <a:close/>
              </a:path>
            </a:pathLst>
          </a:custGeom>
          <a:solidFill>
            <a:schemeClr val="accent1">
              <a:alpha val="74000"/>
            </a:schemeClr>
          </a:solidFill>
          <a:ln>
            <a:noFill/>
          </a:ln>
        </p:spPr>
      </p:sp>
      <p:pic>
        <p:nvPicPr>
          <p:cNvPr id="4" name="图片 3">
            <a:extLst>
              <a:ext uri="{FF2B5EF4-FFF2-40B4-BE49-F238E27FC236}">
                <a16:creationId xmlns:a16="http://schemas.microsoft.com/office/drawing/2014/main" id="{E6C62CE1-208A-466F-9956-A82BB9408329}"/>
              </a:ext>
            </a:extLst>
          </p:cNvPr>
          <p:cNvPicPr>
            <a:picLocks noChangeAspect="1"/>
          </p:cNvPicPr>
          <p:nvPr/>
        </p:nvPicPr>
        <p:blipFill>
          <a:blip r:embed="rId2"/>
          <a:stretch>
            <a:fillRect/>
          </a:stretch>
        </p:blipFill>
        <p:spPr>
          <a:xfrm>
            <a:off x="1719420" y="3967078"/>
            <a:ext cx="7480720" cy="2254669"/>
          </a:xfrm>
          <a:prstGeom prst="rect">
            <a:avLst/>
          </a:prstGeom>
        </p:spPr>
      </p:pic>
      <p:sp>
        <p:nvSpPr>
          <p:cNvPr id="5" name="文本框 4">
            <a:extLst>
              <a:ext uri="{FF2B5EF4-FFF2-40B4-BE49-F238E27FC236}">
                <a16:creationId xmlns:a16="http://schemas.microsoft.com/office/drawing/2014/main" id="{767AA922-BD1B-494F-91A4-C36272F65854}"/>
              </a:ext>
            </a:extLst>
          </p:cNvPr>
          <p:cNvSpPr txBox="1"/>
          <p:nvPr/>
        </p:nvSpPr>
        <p:spPr>
          <a:xfrm>
            <a:off x="997108" y="2567756"/>
            <a:ext cx="10068629" cy="923330"/>
          </a:xfrm>
          <a:prstGeom prst="rect">
            <a:avLst/>
          </a:prstGeom>
          <a:noFill/>
        </p:spPr>
        <p:txBody>
          <a:bodyPr wrap="square" rtlCol="0">
            <a:spAutoFit/>
          </a:bodyPr>
          <a:lstStyle/>
          <a:p>
            <a:r>
              <a:rPr lang="zh-CN" altLang="en-US" dirty="0"/>
              <a:t>由于定位不准确，检测器通常无法定位每个人，因此会产生许多虚警。对于基于</a:t>
            </a:r>
            <a:r>
              <a:rPr lang="en-US" altLang="zh-CN" dirty="0"/>
              <a:t>CNN</a:t>
            </a:r>
            <a:r>
              <a:rPr lang="zh-CN" altLang="en-US" dirty="0"/>
              <a:t>的检测器，问 题会更加严重，因为对于深度卷积网络来说，由于卷积和池化生层高层次的语义激活映射，它们也模糊了靠的近的行人之间的边界</a:t>
            </a:r>
          </a:p>
        </p:txBody>
      </p:sp>
    </p:spTree>
    <p:extLst>
      <p:ext uri="{BB962C8B-B14F-4D97-AF65-F5344CB8AC3E}">
        <p14:creationId xmlns:p14="http://schemas.microsoft.com/office/powerpoint/2010/main" val="1501703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改进方法</a:t>
            </a:r>
          </a:p>
        </p:txBody>
      </p:sp>
      <p:sp>
        <p:nvSpPr>
          <p:cNvPr id="16" name="文本框 15">
            <a:extLst>
              <a:ext uri="{FF2B5EF4-FFF2-40B4-BE49-F238E27FC236}">
                <a16:creationId xmlns:a16="http://schemas.microsoft.com/office/drawing/2014/main" id="{26AC78C6-E184-4627-9B28-E3710BA2ACBD}"/>
              </a:ext>
            </a:extLst>
          </p:cNvPr>
          <p:cNvSpPr txBox="1"/>
          <p:nvPr/>
        </p:nvSpPr>
        <p:spPr>
          <a:xfrm>
            <a:off x="577720" y="999715"/>
            <a:ext cx="9124740" cy="369332"/>
          </a:xfrm>
          <a:prstGeom prst="rect">
            <a:avLst/>
          </a:prstGeom>
          <a:noFill/>
        </p:spPr>
        <p:txBody>
          <a:bodyPr wrap="square" rtlCol="0">
            <a:spAutoFit/>
          </a:bodyPr>
          <a:lstStyle/>
          <a:p>
            <a:r>
              <a:rPr lang="zh-CN" altLang="en-US" dirty="0"/>
              <a:t>作者考虑用额外的特征来提升 </a:t>
            </a:r>
            <a:r>
              <a:rPr lang="en-US" altLang="zh-CN" dirty="0"/>
              <a:t>CNN-based pedestrian detectors </a:t>
            </a:r>
            <a:r>
              <a:rPr lang="zh-CN" altLang="en-US" dirty="0"/>
              <a:t>的性能。这些特征归类如下</a:t>
            </a:r>
          </a:p>
        </p:txBody>
      </p:sp>
      <p:pic>
        <p:nvPicPr>
          <p:cNvPr id="17" name="图片 16">
            <a:extLst>
              <a:ext uri="{FF2B5EF4-FFF2-40B4-BE49-F238E27FC236}">
                <a16:creationId xmlns:a16="http://schemas.microsoft.com/office/drawing/2014/main" id="{A827FE4D-04BF-4D32-B335-D58BD5BA63C3}"/>
              </a:ext>
            </a:extLst>
          </p:cNvPr>
          <p:cNvPicPr>
            <a:picLocks noChangeAspect="1"/>
          </p:cNvPicPr>
          <p:nvPr/>
        </p:nvPicPr>
        <p:blipFill>
          <a:blip r:embed="rId2"/>
          <a:stretch>
            <a:fillRect/>
          </a:stretch>
        </p:blipFill>
        <p:spPr>
          <a:xfrm>
            <a:off x="421710" y="1369047"/>
            <a:ext cx="10104996" cy="4435224"/>
          </a:xfrm>
          <a:prstGeom prst="rect">
            <a:avLst/>
          </a:prstGeom>
        </p:spPr>
      </p:pic>
    </p:spTree>
    <p:extLst>
      <p:ext uri="{BB962C8B-B14F-4D97-AF65-F5344CB8AC3E}">
        <p14:creationId xmlns:p14="http://schemas.microsoft.com/office/powerpoint/2010/main" val="357284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相关知识</a:t>
            </a:r>
          </a:p>
        </p:txBody>
      </p:sp>
      <p:sp>
        <p:nvSpPr>
          <p:cNvPr id="19" name="矩形 18">
            <a:extLst>
              <a:ext uri="{FF2B5EF4-FFF2-40B4-BE49-F238E27FC236}">
                <a16:creationId xmlns:a16="http://schemas.microsoft.com/office/drawing/2014/main" id="{681CC5DC-0A7E-430D-A793-C10591E6C23B}"/>
              </a:ext>
            </a:extLst>
          </p:cNvPr>
          <p:cNvSpPr/>
          <p:nvPr/>
        </p:nvSpPr>
        <p:spPr>
          <a:xfrm>
            <a:off x="4714928" y="1599184"/>
            <a:ext cx="3249528" cy="4243673"/>
          </a:xfrm>
          <a:prstGeom prst="rect">
            <a:avLst/>
          </a:prstGeom>
          <a:solidFill>
            <a:schemeClr val="bg1"/>
          </a:solidFill>
          <a:ln>
            <a:noFill/>
          </a:ln>
          <a:effectLst>
            <a:outerShdw blurRad="63500" dist="254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endParaRPr lang="zh-CN" altLang="en-US">
              <a:solidFill>
                <a:schemeClr val="tx1">
                  <a:lumMod val="75000"/>
                  <a:lumOff val="25000"/>
                </a:schemeClr>
              </a:solidFill>
            </a:endParaRPr>
          </a:p>
        </p:txBody>
      </p:sp>
      <p:sp>
        <p:nvSpPr>
          <p:cNvPr id="20" name="矩形 19">
            <a:extLst>
              <a:ext uri="{FF2B5EF4-FFF2-40B4-BE49-F238E27FC236}">
                <a16:creationId xmlns:a16="http://schemas.microsoft.com/office/drawing/2014/main" id="{5B12041A-CA8F-4BC7-9256-6F02516D8F4A}"/>
              </a:ext>
            </a:extLst>
          </p:cNvPr>
          <p:cNvSpPr/>
          <p:nvPr/>
        </p:nvSpPr>
        <p:spPr>
          <a:xfrm>
            <a:off x="660400" y="1639888"/>
            <a:ext cx="3492500" cy="4202970"/>
          </a:xfrm>
          <a:prstGeom prst="rect">
            <a:avLst/>
          </a:prstGeom>
          <a:solidFill>
            <a:schemeClr val="bg1"/>
          </a:solidFill>
          <a:ln>
            <a:noFill/>
          </a:ln>
          <a:effectLst>
            <a:outerShdw blurRad="63500" dist="254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endParaRPr lang="zh-CN" altLang="en-US">
              <a:solidFill>
                <a:schemeClr val="tx1">
                  <a:lumMod val="75000"/>
                  <a:lumOff val="25000"/>
                </a:schemeClr>
              </a:solidFill>
            </a:endParaRPr>
          </a:p>
        </p:txBody>
      </p:sp>
      <p:sp>
        <p:nvSpPr>
          <p:cNvPr id="21" name="矩形 20">
            <a:extLst>
              <a:ext uri="{FF2B5EF4-FFF2-40B4-BE49-F238E27FC236}">
                <a16:creationId xmlns:a16="http://schemas.microsoft.com/office/drawing/2014/main" id="{78C82B92-0935-4D5C-9688-3F9FC8CB16C5}"/>
              </a:ext>
            </a:extLst>
          </p:cNvPr>
          <p:cNvSpPr/>
          <p:nvPr/>
        </p:nvSpPr>
        <p:spPr>
          <a:xfrm>
            <a:off x="8526484" y="1611713"/>
            <a:ext cx="3492500" cy="4274926"/>
          </a:xfrm>
          <a:prstGeom prst="rect">
            <a:avLst/>
          </a:prstGeom>
          <a:solidFill>
            <a:schemeClr val="bg1"/>
          </a:solidFill>
          <a:ln>
            <a:noFill/>
          </a:ln>
          <a:effectLst>
            <a:outerShdw blurRad="63500" dist="254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lstStyle/>
          <a:p>
            <a:endParaRPr lang="zh-CN" altLang="en-US">
              <a:solidFill>
                <a:schemeClr val="tx1">
                  <a:lumMod val="75000"/>
                  <a:lumOff val="25000"/>
                </a:schemeClr>
              </a:solidFill>
            </a:endParaRPr>
          </a:p>
        </p:txBody>
      </p:sp>
      <p:sp>
        <p:nvSpPr>
          <p:cNvPr id="22" name="文本框 21">
            <a:extLst>
              <a:ext uri="{FF2B5EF4-FFF2-40B4-BE49-F238E27FC236}">
                <a16:creationId xmlns:a16="http://schemas.microsoft.com/office/drawing/2014/main" id="{237BF21D-4CA8-460F-8113-624EEC88FF46}"/>
              </a:ext>
            </a:extLst>
          </p:cNvPr>
          <p:cNvSpPr txBox="1"/>
          <p:nvPr/>
        </p:nvSpPr>
        <p:spPr>
          <a:xfrm>
            <a:off x="1218823" y="1640394"/>
            <a:ext cx="2339102" cy="511807"/>
          </a:xfrm>
          <a:prstGeom prst="rect">
            <a:avLst/>
          </a:prstGeom>
          <a:noFill/>
        </p:spPr>
        <p:txBody>
          <a:bodyPr wrap="none" rtlCol="0">
            <a:spAutoFit/>
          </a:bodyPr>
          <a:lstStyle/>
          <a:p>
            <a:pPr lvl="0" algn="ctr">
              <a:lnSpc>
                <a:spcPct val="125000"/>
              </a:lnSpc>
              <a:defRPr/>
            </a:pPr>
            <a:r>
              <a:rPr kumimoji="0" lang="zh-CN" altLang="en-US" sz="2400" i="0" u="none" strike="noStrike" kern="1200" cap="none" spc="0" normalizeH="0" baseline="0" noProof="0" dirty="0">
                <a:ln>
                  <a:noFill/>
                </a:ln>
                <a:solidFill>
                  <a:schemeClr val="accent1"/>
                </a:solidFill>
                <a:effectLst/>
                <a:uLnTx/>
                <a:uFillTx/>
                <a:latin typeface="+mj-ea"/>
                <a:ea typeface="+mj-ea"/>
              </a:rPr>
              <a:t>传统行人探测器</a:t>
            </a:r>
          </a:p>
        </p:txBody>
      </p:sp>
      <p:sp>
        <p:nvSpPr>
          <p:cNvPr id="23" name="文本框 22">
            <a:extLst>
              <a:ext uri="{FF2B5EF4-FFF2-40B4-BE49-F238E27FC236}">
                <a16:creationId xmlns:a16="http://schemas.microsoft.com/office/drawing/2014/main" id="{8544C8E9-A852-4279-8ECA-349284FB7704}"/>
              </a:ext>
            </a:extLst>
          </p:cNvPr>
          <p:cNvSpPr txBox="1"/>
          <p:nvPr/>
        </p:nvSpPr>
        <p:spPr>
          <a:xfrm>
            <a:off x="577720" y="2177806"/>
            <a:ext cx="3587880" cy="2484463"/>
          </a:xfrm>
          <a:prstGeom prst="rect">
            <a:avLst/>
          </a:prstGeom>
          <a:noFill/>
        </p:spPr>
        <p:txBody>
          <a:bodyPr wrap="square" rtlCol="0">
            <a:spAutoFit/>
          </a:bodyPr>
          <a:lstStyle/>
          <a:p>
            <a:pPr algn="ctr">
              <a:lnSpc>
                <a:spcPct val="125000"/>
              </a:lnSpc>
            </a:pPr>
            <a:r>
              <a:rPr lang="zh-CN" altLang="en-US" dirty="0">
                <a:solidFill>
                  <a:schemeClr val="tx1">
                    <a:lumMod val="85000"/>
                    <a:lumOff val="15000"/>
                  </a:schemeClr>
                </a:solidFill>
              </a:rPr>
              <a:t>由  </a:t>
            </a:r>
            <a:r>
              <a:rPr lang="en-US" altLang="zh-CN" dirty="0">
                <a:solidFill>
                  <a:schemeClr val="tx1">
                    <a:lumMod val="85000"/>
                    <a:lumOff val="15000"/>
                  </a:schemeClr>
                </a:solidFill>
              </a:rPr>
              <a:t>Viola </a:t>
            </a:r>
            <a:r>
              <a:rPr lang="zh-CN" altLang="en-US" dirty="0">
                <a:solidFill>
                  <a:schemeClr val="tx1">
                    <a:lumMod val="85000"/>
                    <a:lumOff val="15000"/>
                  </a:schemeClr>
                </a:solidFill>
              </a:rPr>
              <a:t>和 </a:t>
            </a:r>
            <a:r>
              <a:rPr lang="en-US" altLang="zh-CN" dirty="0">
                <a:solidFill>
                  <a:schemeClr val="tx1">
                    <a:lumMod val="85000"/>
                    <a:lumOff val="15000"/>
                  </a:schemeClr>
                </a:solidFill>
              </a:rPr>
              <a:t>Jones</a:t>
            </a:r>
            <a:r>
              <a:rPr lang="zh-CN" altLang="en-US" dirty="0">
                <a:solidFill>
                  <a:schemeClr val="tx1">
                    <a:lumMod val="85000"/>
                    <a:lumOff val="15000"/>
                  </a:schemeClr>
                </a:solidFill>
              </a:rPr>
              <a:t>范式扩展而来的传统行人探测器，比如</a:t>
            </a:r>
            <a:r>
              <a:rPr lang="en-US" altLang="zh-CN" dirty="0">
                <a:solidFill>
                  <a:schemeClr val="tx1">
                    <a:lumMod val="85000"/>
                    <a:lumOff val="15000"/>
                  </a:schemeClr>
                </a:solidFill>
              </a:rPr>
              <a:t>ACF </a:t>
            </a:r>
            <a:r>
              <a:rPr lang="zh-CN" altLang="en-US" dirty="0">
                <a:solidFill>
                  <a:schemeClr val="tx1">
                    <a:lumMod val="85000"/>
                    <a:lumOff val="15000"/>
                  </a:schemeClr>
                </a:solidFill>
              </a:rPr>
              <a:t>和 </a:t>
            </a:r>
            <a:r>
              <a:rPr lang="en-US" altLang="zh-CN" dirty="0">
                <a:solidFill>
                  <a:schemeClr val="tx1">
                    <a:lumMod val="85000"/>
                    <a:lumOff val="15000"/>
                  </a:schemeClr>
                </a:solidFill>
              </a:rPr>
              <a:t>LDCF </a:t>
            </a:r>
            <a:r>
              <a:rPr lang="zh-CN" altLang="en-US" dirty="0">
                <a:solidFill>
                  <a:schemeClr val="tx1">
                    <a:lumMod val="85000"/>
                    <a:lumOff val="15000"/>
                  </a:schemeClr>
                </a:solidFill>
              </a:rPr>
              <a:t>或者 </a:t>
            </a:r>
            <a:r>
              <a:rPr lang="en-US" altLang="zh-CN" dirty="0" err="1">
                <a:solidFill>
                  <a:schemeClr val="tx1">
                    <a:lumMod val="85000"/>
                    <a:lumOff val="15000"/>
                  </a:schemeClr>
                </a:solidFill>
              </a:rPr>
              <a:t>Checkboardes</a:t>
            </a:r>
            <a:r>
              <a:rPr lang="zh-CN" altLang="en-US" dirty="0">
                <a:solidFill>
                  <a:schemeClr val="tx1">
                    <a:lumMod val="85000"/>
                    <a:lumOff val="15000"/>
                  </a:schemeClr>
                </a:solidFill>
              </a:rPr>
              <a:t>在将积分通道特征 </a:t>
            </a:r>
            <a:r>
              <a:rPr lang="en-US" altLang="zh-CN" dirty="0">
                <a:solidFill>
                  <a:schemeClr val="tx1">
                    <a:lumMod val="85000"/>
                    <a:lumOff val="15000"/>
                  </a:schemeClr>
                </a:solidFill>
              </a:rPr>
              <a:t>(Integral Channels Features</a:t>
            </a:r>
            <a:r>
              <a:rPr lang="zh-CN" altLang="en-US" dirty="0">
                <a:solidFill>
                  <a:schemeClr val="tx1">
                    <a:lumMod val="85000"/>
                    <a:lumOff val="15000"/>
                  </a:schemeClr>
                </a:solidFill>
              </a:rPr>
              <a:t>，</a:t>
            </a:r>
            <a:r>
              <a:rPr lang="en-US" altLang="zh-CN" dirty="0">
                <a:solidFill>
                  <a:schemeClr val="tx1">
                    <a:lumMod val="85000"/>
                    <a:lumOff val="15000"/>
                  </a:schemeClr>
                </a:solidFill>
              </a:rPr>
              <a:t>ICF)</a:t>
            </a:r>
            <a:r>
              <a:rPr lang="zh-CN" altLang="en-US" dirty="0">
                <a:solidFill>
                  <a:schemeClr val="tx1">
                    <a:lumMod val="85000"/>
                    <a:lumOff val="15000"/>
                  </a:schemeClr>
                </a:solidFill>
              </a:rPr>
              <a:t>馈入决策森林之前对其进行卷积，多年来在行人检测领域占据主导地位</a:t>
            </a:r>
          </a:p>
        </p:txBody>
      </p:sp>
      <p:cxnSp>
        <p:nvCxnSpPr>
          <p:cNvPr id="24" name="直接连接符 23">
            <a:extLst>
              <a:ext uri="{FF2B5EF4-FFF2-40B4-BE49-F238E27FC236}">
                <a16:creationId xmlns:a16="http://schemas.microsoft.com/office/drawing/2014/main" id="{AADE8A72-4893-40C7-B989-A275DE8F8B76}"/>
              </a:ext>
            </a:extLst>
          </p:cNvPr>
          <p:cNvCxnSpPr>
            <a:cxnSpLocks/>
          </p:cNvCxnSpPr>
          <p:nvPr/>
        </p:nvCxnSpPr>
        <p:spPr>
          <a:xfrm>
            <a:off x="1304956" y="2165003"/>
            <a:ext cx="2133188"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7F0DCF0-47B2-48C9-8AA1-B06E2B4DA4AF}"/>
              </a:ext>
            </a:extLst>
          </p:cNvPr>
          <p:cNvSpPr txBox="1"/>
          <p:nvPr/>
        </p:nvSpPr>
        <p:spPr>
          <a:xfrm>
            <a:off x="4790446" y="1672580"/>
            <a:ext cx="3281668" cy="441916"/>
          </a:xfrm>
          <a:prstGeom prst="rect">
            <a:avLst/>
          </a:prstGeom>
          <a:noFill/>
        </p:spPr>
        <p:txBody>
          <a:bodyPr wrap="none" rtlCol="0">
            <a:spAutoFit/>
          </a:bodyPr>
          <a:lstStyle/>
          <a:p>
            <a:pPr lvl="0" algn="ctr">
              <a:lnSpc>
                <a:spcPct val="125000"/>
              </a:lnSpc>
              <a:defRPr/>
            </a:pPr>
            <a:r>
              <a:rPr lang="en-US" altLang="zh-CN" sz="2000" dirty="0">
                <a:solidFill>
                  <a:schemeClr val="accent1"/>
                </a:solidFill>
                <a:latin typeface="+mj-ea"/>
                <a:ea typeface="+mj-ea"/>
              </a:rPr>
              <a:t>RPN</a:t>
            </a:r>
            <a:r>
              <a:rPr lang="zh-CN" altLang="en-US" sz="2000" dirty="0">
                <a:solidFill>
                  <a:schemeClr val="accent1"/>
                </a:solidFill>
                <a:latin typeface="+mj-ea"/>
                <a:ea typeface="+mj-ea"/>
              </a:rPr>
              <a:t>（区域推荐网络网络）</a:t>
            </a:r>
          </a:p>
        </p:txBody>
      </p:sp>
      <p:cxnSp>
        <p:nvCxnSpPr>
          <p:cNvPr id="27" name="直接连接符 26">
            <a:extLst>
              <a:ext uri="{FF2B5EF4-FFF2-40B4-BE49-F238E27FC236}">
                <a16:creationId xmlns:a16="http://schemas.microsoft.com/office/drawing/2014/main" id="{C51ACF6C-68B8-4E56-A79A-5507E7720D95}"/>
              </a:ext>
            </a:extLst>
          </p:cNvPr>
          <p:cNvCxnSpPr>
            <a:cxnSpLocks/>
          </p:cNvCxnSpPr>
          <p:nvPr/>
        </p:nvCxnSpPr>
        <p:spPr>
          <a:xfrm>
            <a:off x="4943708" y="2152201"/>
            <a:ext cx="2791968"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6382190-3D3D-4D50-9F3C-E92BFC2DDDCC}"/>
              </a:ext>
            </a:extLst>
          </p:cNvPr>
          <p:cNvSpPr txBox="1"/>
          <p:nvPr/>
        </p:nvSpPr>
        <p:spPr>
          <a:xfrm>
            <a:off x="8572589" y="1659458"/>
            <a:ext cx="3612912" cy="441916"/>
          </a:xfrm>
          <a:prstGeom prst="rect">
            <a:avLst/>
          </a:prstGeom>
          <a:noFill/>
        </p:spPr>
        <p:txBody>
          <a:bodyPr wrap="none" rtlCol="0">
            <a:spAutoFit/>
          </a:bodyPr>
          <a:lstStyle/>
          <a:p>
            <a:pPr lvl="0" algn="ctr">
              <a:lnSpc>
                <a:spcPct val="125000"/>
              </a:lnSpc>
              <a:defRPr/>
            </a:pPr>
            <a:r>
              <a:rPr lang="en-US" altLang="zh-CN" sz="2000" dirty="0" err="1">
                <a:solidFill>
                  <a:schemeClr val="accent1"/>
                </a:solidFill>
                <a:latin typeface="+mj-ea"/>
                <a:ea typeface="+mj-ea"/>
              </a:rPr>
              <a:t>DownStream</a:t>
            </a:r>
            <a:r>
              <a:rPr lang="en-US" altLang="zh-CN" sz="2000" dirty="0">
                <a:solidFill>
                  <a:schemeClr val="accent1"/>
                </a:solidFill>
                <a:latin typeface="+mj-ea"/>
                <a:ea typeface="+mj-ea"/>
              </a:rPr>
              <a:t> Neural Network</a:t>
            </a:r>
            <a:endParaRPr lang="zh-CN" altLang="en-US" sz="2000" dirty="0">
              <a:solidFill>
                <a:schemeClr val="accent1"/>
              </a:solidFill>
              <a:latin typeface="+mj-ea"/>
              <a:ea typeface="+mj-ea"/>
            </a:endParaRPr>
          </a:p>
        </p:txBody>
      </p:sp>
      <p:sp>
        <p:nvSpPr>
          <p:cNvPr id="29" name="文本框 28">
            <a:extLst>
              <a:ext uri="{FF2B5EF4-FFF2-40B4-BE49-F238E27FC236}">
                <a16:creationId xmlns:a16="http://schemas.microsoft.com/office/drawing/2014/main" id="{E693787D-CB2E-4D7E-8423-C2E864B50428}"/>
              </a:ext>
            </a:extLst>
          </p:cNvPr>
          <p:cNvSpPr txBox="1"/>
          <p:nvPr/>
        </p:nvSpPr>
        <p:spPr>
          <a:xfrm>
            <a:off x="8526484" y="2333090"/>
            <a:ext cx="3492500" cy="2830711"/>
          </a:xfrm>
          <a:prstGeom prst="rect">
            <a:avLst/>
          </a:prstGeom>
          <a:noFill/>
        </p:spPr>
        <p:txBody>
          <a:bodyPr wrap="square" rtlCol="0">
            <a:spAutoFit/>
          </a:bodyPr>
          <a:lstStyle/>
          <a:p>
            <a:pPr algn="ctr">
              <a:lnSpc>
                <a:spcPct val="125000"/>
              </a:lnSpc>
            </a:pPr>
            <a:r>
              <a:rPr lang="zh-CN" altLang="en-US" dirty="0">
                <a:solidFill>
                  <a:schemeClr val="tx1">
                    <a:lumMod val="85000"/>
                    <a:lumOff val="15000"/>
                  </a:schemeClr>
                </a:solidFill>
              </a:rPr>
              <a:t>在</a:t>
            </a:r>
            <a:r>
              <a:rPr lang="en-US" altLang="zh-CN" dirty="0">
                <a:solidFill>
                  <a:schemeClr val="tx1">
                    <a:lumMod val="85000"/>
                    <a:lumOff val="15000"/>
                  </a:schemeClr>
                </a:solidFill>
              </a:rPr>
              <a:t>《</a:t>
            </a:r>
            <a:r>
              <a:rPr lang="en-US" altLang="zh-CN" dirty="0"/>
              <a:t>Z. Cai, Q. Fan, R. S. </a:t>
            </a:r>
            <a:r>
              <a:rPr lang="en-US" altLang="zh-CN" dirty="0" err="1"/>
              <a:t>Feris</a:t>
            </a:r>
            <a:r>
              <a:rPr lang="en-US" altLang="zh-CN" dirty="0"/>
              <a:t>, and N. Vasconcelos. A unified multi-scale deep convolutional neural network for fast object detection. </a:t>
            </a:r>
            <a:r>
              <a:rPr lang="en-US" altLang="zh-CN" dirty="0" err="1"/>
              <a:t>arXiv</a:t>
            </a:r>
            <a:r>
              <a:rPr lang="en-US" altLang="zh-CN" dirty="0"/>
              <a:t> preprint arXiv:1607.07155, 2016.》</a:t>
            </a:r>
            <a:r>
              <a:rPr lang="zh-CN" altLang="en-US" dirty="0"/>
              <a:t>这篇论文中，提出了一种下游神经网络来进行端到端的检测</a:t>
            </a:r>
            <a:endParaRPr lang="zh-CN" altLang="en-US" dirty="0">
              <a:solidFill>
                <a:schemeClr val="tx1">
                  <a:lumMod val="85000"/>
                  <a:lumOff val="15000"/>
                </a:schemeClr>
              </a:solidFill>
            </a:endParaRPr>
          </a:p>
        </p:txBody>
      </p:sp>
      <p:cxnSp>
        <p:nvCxnSpPr>
          <p:cNvPr id="30" name="直接连接符 29">
            <a:extLst>
              <a:ext uri="{FF2B5EF4-FFF2-40B4-BE49-F238E27FC236}">
                <a16:creationId xmlns:a16="http://schemas.microsoft.com/office/drawing/2014/main" id="{7B4AAD95-6C6B-412F-A30B-3D94677F718C}"/>
              </a:ext>
            </a:extLst>
          </p:cNvPr>
          <p:cNvCxnSpPr>
            <a:cxnSpLocks/>
          </p:cNvCxnSpPr>
          <p:nvPr/>
        </p:nvCxnSpPr>
        <p:spPr>
          <a:xfrm>
            <a:off x="8746481" y="2177806"/>
            <a:ext cx="3265128"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F3D603E4-324F-4F43-89D0-892DC90D60FC}"/>
              </a:ext>
            </a:extLst>
          </p:cNvPr>
          <p:cNvSpPr txBox="1"/>
          <p:nvPr/>
        </p:nvSpPr>
        <p:spPr>
          <a:xfrm>
            <a:off x="5035296" y="2490409"/>
            <a:ext cx="2791968" cy="1477328"/>
          </a:xfrm>
          <a:prstGeom prst="rect">
            <a:avLst/>
          </a:prstGeom>
          <a:noFill/>
        </p:spPr>
        <p:txBody>
          <a:bodyPr wrap="square" rtlCol="0">
            <a:spAutoFit/>
          </a:bodyPr>
          <a:lstStyle/>
          <a:p>
            <a:r>
              <a:rPr lang="zh-CN" altLang="en-US" dirty="0"/>
              <a:t>通过</a:t>
            </a:r>
            <a:r>
              <a:rPr lang="en-US" altLang="zh-CN" dirty="0"/>
              <a:t>RPN </a:t>
            </a:r>
            <a:r>
              <a:rPr lang="zh-CN" altLang="en-US" dirty="0"/>
              <a:t>产生 </a:t>
            </a:r>
            <a:r>
              <a:rPr lang="en-US" altLang="zh-CN" dirty="0"/>
              <a:t>reginal proposal (</a:t>
            </a:r>
            <a:r>
              <a:rPr lang="zh-CN" altLang="en-US" dirty="0"/>
              <a:t>候选区域</a:t>
            </a:r>
            <a:r>
              <a:rPr lang="en-US" altLang="zh-CN" dirty="0"/>
              <a:t>)</a:t>
            </a:r>
            <a:r>
              <a:rPr lang="zh-CN" altLang="en-US" dirty="0"/>
              <a:t>，</a:t>
            </a:r>
            <a:r>
              <a:rPr lang="en-US" altLang="zh-CN" dirty="0"/>
              <a:t>CNN</a:t>
            </a:r>
            <a:r>
              <a:rPr lang="zh-CN" altLang="en-US" dirty="0"/>
              <a:t>通过 </a:t>
            </a:r>
            <a:r>
              <a:rPr lang="en-US" altLang="zh-CN" dirty="0"/>
              <a:t>ROI pooling </a:t>
            </a:r>
            <a:r>
              <a:rPr lang="zh-CN" altLang="en-US" dirty="0"/>
              <a:t>（）</a:t>
            </a:r>
            <a:r>
              <a:rPr lang="en-US" altLang="zh-CN" dirty="0"/>
              <a:t> </a:t>
            </a:r>
            <a:r>
              <a:rPr lang="zh-CN" altLang="en-US" dirty="0"/>
              <a:t>提取出特征，然后馈入决策森林中</a:t>
            </a:r>
          </a:p>
        </p:txBody>
      </p:sp>
    </p:spTree>
    <p:extLst>
      <p:ext uri="{BB962C8B-B14F-4D97-AF65-F5344CB8AC3E}">
        <p14:creationId xmlns:p14="http://schemas.microsoft.com/office/powerpoint/2010/main" val="401330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C05C6-4EF6-442C-8386-FD874FC62100}"/>
              </a:ext>
            </a:extLst>
          </p:cNvPr>
          <p:cNvSpPr>
            <a:spLocks noGrp="1"/>
          </p:cNvSpPr>
          <p:nvPr>
            <p:ph type="title"/>
          </p:nvPr>
        </p:nvSpPr>
        <p:spPr/>
        <p:txBody>
          <a:bodyPr/>
          <a:lstStyle/>
          <a:p>
            <a:r>
              <a:rPr lang="zh-CN" altLang="en-US" dirty="0"/>
              <a:t>亟需解决的问题</a:t>
            </a:r>
          </a:p>
        </p:txBody>
      </p:sp>
      <p:sp>
        <p:nvSpPr>
          <p:cNvPr id="51" name="文本框 50">
            <a:extLst>
              <a:ext uri="{FF2B5EF4-FFF2-40B4-BE49-F238E27FC236}">
                <a16:creationId xmlns:a16="http://schemas.microsoft.com/office/drawing/2014/main" id="{55D47B22-7A6D-48DA-9FC9-0AE268624CC2}"/>
              </a:ext>
            </a:extLst>
          </p:cNvPr>
          <p:cNvSpPr txBox="1"/>
          <p:nvPr/>
        </p:nvSpPr>
        <p:spPr>
          <a:xfrm>
            <a:off x="577720" y="2380526"/>
            <a:ext cx="11570188" cy="461665"/>
          </a:xfrm>
          <a:prstGeom prst="rect">
            <a:avLst/>
          </a:prstGeom>
          <a:noFill/>
        </p:spPr>
        <p:txBody>
          <a:bodyPr wrap="square" rtlCol="0">
            <a:spAutoFit/>
          </a:bodyPr>
          <a:lstStyle/>
          <a:p>
            <a:r>
              <a:rPr lang="zh-CN" altLang="en-US" sz="2400" spc="200" dirty="0">
                <a:solidFill>
                  <a:schemeClr val="accent1"/>
                </a:solidFill>
                <a:latin typeface="+mj-ea"/>
                <a:ea typeface="+mj-ea"/>
              </a:rPr>
              <a:t>基于</a:t>
            </a:r>
            <a:r>
              <a:rPr lang="en-US" altLang="zh-CN" sz="2400" spc="200" dirty="0">
                <a:solidFill>
                  <a:schemeClr val="accent1"/>
                </a:solidFill>
                <a:latin typeface="+mj-ea"/>
                <a:ea typeface="+mj-ea"/>
              </a:rPr>
              <a:t>CNN</a:t>
            </a:r>
            <a:r>
              <a:rPr lang="zh-CN" altLang="en-US" sz="2400" spc="200" dirty="0">
                <a:solidFill>
                  <a:schemeClr val="accent1"/>
                </a:solidFill>
                <a:latin typeface="+mj-ea"/>
                <a:ea typeface="+mj-ea"/>
              </a:rPr>
              <a:t>的行人检测器是否以及如何从额外的特征中受益仍然缺乏研究</a:t>
            </a:r>
          </a:p>
        </p:txBody>
      </p:sp>
      <p:cxnSp>
        <p:nvCxnSpPr>
          <p:cNvPr id="53" name="直接连接符 52">
            <a:extLst>
              <a:ext uri="{FF2B5EF4-FFF2-40B4-BE49-F238E27FC236}">
                <a16:creationId xmlns:a16="http://schemas.microsoft.com/office/drawing/2014/main" id="{C1C0F6B1-9A8E-4B1A-BF9A-041177CABD1F}"/>
              </a:ext>
            </a:extLst>
          </p:cNvPr>
          <p:cNvCxnSpPr/>
          <p:nvPr/>
        </p:nvCxnSpPr>
        <p:spPr>
          <a:xfrm>
            <a:off x="577720" y="1034259"/>
            <a:ext cx="3960812" cy="0"/>
          </a:xfrm>
          <a:prstGeom prst="line">
            <a:avLst/>
          </a:prstGeom>
          <a:ln w="254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2F2E7033-0941-4640-8297-A9E8BE20D2E7}"/>
              </a:ext>
            </a:extLst>
          </p:cNvPr>
          <p:cNvCxnSpPr/>
          <p:nvPr/>
        </p:nvCxnSpPr>
        <p:spPr>
          <a:xfrm>
            <a:off x="577720" y="4257548"/>
            <a:ext cx="39608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87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CA0F1-813F-4782-96CF-65F8A60DD57F}"/>
              </a:ext>
            </a:extLst>
          </p:cNvPr>
          <p:cNvSpPr>
            <a:spLocks noGrp="1"/>
          </p:cNvSpPr>
          <p:nvPr>
            <p:ph type="title"/>
          </p:nvPr>
        </p:nvSpPr>
        <p:spPr>
          <a:xfrm>
            <a:off x="5319300" y="2534912"/>
            <a:ext cx="3877985" cy="1089529"/>
          </a:xfrm>
        </p:spPr>
        <p:txBody>
          <a:bodyPr/>
          <a:lstStyle/>
          <a:p>
            <a:r>
              <a:rPr lang="zh-CN" altLang="en-US" dirty="0"/>
              <a:t>改进方法</a:t>
            </a:r>
          </a:p>
        </p:txBody>
      </p:sp>
      <p:sp>
        <p:nvSpPr>
          <p:cNvPr id="3" name="矩形 2">
            <a:extLst>
              <a:ext uri="{FF2B5EF4-FFF2-40B4-BE49-F238E27FC236}">
                <a16:creationId xmlns:a16="http://schemas.microsoft.com/office/drawing/2014/main" id="{6CED08BF-0D3E-4979-9247-D5EA11E3387D}"/>
              </a:ext>
            </a:extLst>
          </p:cNvPr>
          <p:cNvSpPr/>
          <p:nvPr/>
        </p:nvSpPr>
        <p:spPr>
          <a:xfrm>
            <a:off x="5319300" y="3629827"/>
            <a:ext cx="3824700" cy="369332"/>
          </a:xfrm>
          <a:prstGeom prst="rect">
            <a:avLst/>
          </a:prstGeom>
        </p:spPr>
        <p:txBody>
          <a:bodyPr wrap="square">
            <a:spAutoFit/>
          </a:bodyPr>
          <a:lstStyle/>
          <a:p>
            <a:pPr algn="dist"/>
            <a:r>
              <a:rPr lang="en-US" altLang="zh-CN" dirty="0"/>
              <a:t>RESEARCH METHODS</a:t>
            </a:r>
            <a:endParaRPr lang="zh-CN" altLang="en-US" dirty="0"/>
          </a:p>
        </p:txBody>
      </p:sp>
      <p:cxnSp>
        <p:nvCxnSpPr>
          <p:cNvPr id="4" name="直接连接符 3">
            <a:extLst>
              <a:ext uri="{FF2B5EF4-FFF2-40B4-BE49-F238E27FC236}">
                <a16:creationId xmlns:a16="http://schemas.microsoft.com/office/drawing/2014/main" id="{D0B6EC16-926A-416D-867A-C82553155039}"/>
              </a:ext>
            </a:extLst>
          </p:cNvPr>
          <p:cNvCxnSpPr/>
          <p:nvPr/>
        </p:nvCxnSpPr>
        <p:spPr>
          <a:xfrm>
            <a:off x="5444359" y="4225157"/>
            <a:ext cx="304800" cy="0"/>
          </a:xfrm>
          <a:prstGeom prst="line">
            <a:avLst/>
          </a:prstGeom>
          <a:ln w="2540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355889"/>
      </p:ext>
    </p:extLst>
  </p:cSld>
  <p:clrMapOvr>
    <a:masterClrMapping/>
  </p:clrMapOvr>
</p:sld>
</file>

<file path=ppt/theme/theme1.xml><?xml version="1.0" encoding="utf-8"?>
<a:theme xmlns:a="http://schemas.openxmlformats.org/drawingml/2006/main" name="Office 主题​​">
  <a:themeElements>
    <a:clrScheme name="自定义 48">
      <a:dk1>
        <a:srgbClr val="5E5E5E"/>
      </a:dk1>
      <a:lt1>
        <a:srgbClr val="FFFFFF"/>
      </a:lt1>
      <a:dk2>
        <a:srgbClr val="EEEEEE"/>
      </a:dk2>
      <a:lt2>
        <a:srgbClr val="171717"/>
      </a:lt2>
      <a:accent1>
        <a:srgbClr val="243551"/>
      </a:accent1>
      <a:accent2>
        <a:srgbClr val="2DCD8C"/>
      </a:accent2>
      <a:accent3>
        <a:srgbClr val="E23F52"/>
      </a:accent3>
      <a:accent4>
        <a:srgbClr val="FB7643"/>
      </a:accent4>
      <a:accent5>
        <a:srgbClr val="EF994E"/>
      </a:accent5>
      <a:accent6>
        <a:srgbClr val="70AD47"/>
      </a:accent6>
      <a:hlink>
        <a:srgbClr val="0563C1"/>
      </a:hlink>
      <a:folHlink>
        <a:srgbClr val="954F72"/>
      </a:folHlink>
    </a:clrScheme>
    <a:fontScheme name="阿里巴巴">
      <a:majorFont>
        <a:latin typeface="阿里巴巴普惠体 R"/>
        <a:ea typeface="阿里巴巴普惠体 B"/>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000" dirty="0" smtClean="0">
            <a:solidFill>
              <a:schemeClr val="accent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5201</TotalTime>
  <Words>1642</Words>
  <Application>Microsoft Office PowerPoint</Application>
  <PresentationFormat>宽屏</PresentationFormat>
  <Paragraphs>90</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阿里巴巴普惠体 B</vt:lpstr>
      <vt:lpstr>阿里巴巴普惠体 R</vt:lpstr>
      <vt:lpstr>等线</vt:lpstr>
      <vt:lpstr>苹方 常规</vt:lpstr>
      <vt:lpstr>Arial</vt:lpstr>
      <vt:lpstr>Impact</vt:lpstr>
      <vt:lpstr>Office 主题​​</vt:lpstr>
      <vt:lpstr>What Can Help Pedestrian Detection</vt:lpstr>
      <vt:lpstr>PowerPoint 演示文稿</vt:lpstr>
      <vt:lpstr>问题背景</vt:lpstr>
      <vt:lpstr>行人检测的两个难点</vt:lpstr>
      <vt:lpstr>行人检测的两个难点</vt:lpstr>
      <vt:lpstr>改进方法</vt:lpstr>
      <vt:lpstr>相关知识</vt:lpstr>
      <vt:lpstr>亟需解决的问题</vt:lpstr>
      <vt:lpstr>改进方法</vt:lpstr>
      <vt:lpstr>基本框架</vt:lpstr>
      <vt:lpstr>整合方式</vt:lpstr>
      <vt:lpstr>对比与分析</vt:lpstr>
      <vt:lpstr>对比与分析</vt:lpstr>
      <vt:lpstr>对比与分析</vt:lpstr>
      <vt:lpstr>对比与分析</vt:lpstr>
      <vt:lpstr>对比与分析</vt:lpstr>
      <vt:lpstr>Hyper-leaner</vt:lpstr>
      <vt:lpstr>HyperLearner</vt:lpstr>
      <vt:lpstr>HyperLearner</vt:lpstr>
      <vt:lpstr>Training Methods</vt:lpstr>
      <vt:lpstr>Experiments and results</vt:lpstr>
      <vt:lpstr>Experiments and results</vt:lpstr>
      <vt:lpstr>Thanks for listening</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论文答辩</dc:subject>
  <dc:creator>王牌P计划</dc:creator>
  <cp:keywords>51PPT模板网</cp:keywords>
  <dc:description>www.51pptmoban.com</dc:description>
  <cp:lastModifiedBy>zzq</cp:lastModifiedBy>
  <cp:revision>344</cp:revision>
  <dcterms:created xsi:type="dcterms:W3CDTF">2018-09-18T02:39:13Z</dcterms:created>
  <dcterms:modified xsi:type="dcterms:W3CDTF">2021-04-20T13:44:35Z</dcterms:modified>
</cp:coreProperties>
</file>