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95" r:id="rId5"/>
    <p:sldId id="286" r:id="rId6"/>
    <p:sldId id="283" r:id="rId7"/>
    <p:sldId id="289" r:id="rId8"/>
    <p:sldId id="285" r:id="rId9"/>
    <p:sldId id="278" r:id="rId10"/>
    <p:sldId id="288" r:id="rId11"/>
    <p:sldId id="296" r:id="rId12"/>
    <p:sldId id="297" r:id="rId13"/>
    <p:sldId id="290" r:id="rId14"/>
    <p:sldId id="298" r:id="rId15"/>
    <p:sldId id="292" r:id="rId16"/>
    <p:sldId id="293" r:id="rId17"/>
    <p:sldId id="294" r:id="rId18"/>
  </p:sldIdLst>
  <p:sldSz cx="9144000" cy="5143500" type="screen16x9"/>
  <p:notesSz cx="6858000" cy="9144000"/>
  <p:embeddedFontLst>
    <p:embeddedFont>
      <p:font typeface="Consolas" panose="020B0609020204030204" pitchFamily="49" charset="0"/>
      <p:regular r:id="rId20"/>
      <p:bold r:id="rId21"/>
      <p:italic r:id="rId22"/>
      <p:boldItalic r:id="rId23"/>
    </p:embeddedFont>
    <p:embeddedFont>
      <p:font typeface="Garamond" panose="02020404030301010803" pitchFamily="18" charset="0"/>
      <p:regular r:id="rId24"/>
      <p:bold r:id="rId25"/>
      <p:italic r:id="rId26"/>
    </p:embeddedFont>
    <p:embeddedFont>
      <p:font typeface="Maven Pro" panose="020B0604020202020204" charset="0"/>
      <p:regular r:id="rId27"/>
      <p:bold r:id="rId28"/>
    </p:embeddedFont>
    <p:embeddedFont>
      <p:font typeface="Nuni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5FC3A8-3304-40F4-9B61-89F5A4A83C17}">
  <a:tblStyle styleId="{865FC3A8-3304-40F4-9B61-89F5A4A83C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395" autoAdjust="0"/>
  </p:normalViewPr>
  <p:slideViewPr>
    <p:cSldViewPr snapToGrid="0">
      <p:cViewPr varScale="1">
        <p:scale>
          <a:sx n="122" d="100"/>
          <a:sy n="122" d="100"/>
        </p:scale>
        <p:origin x="534"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fred Hull" userId="7becb3257e745586" providerId="LiveId" clId="{6844D36B-A4BB-4CE4-B135-69567F76FBD4}"/>
    <pc:docChg chg="custSel modSld">
      <pc:chgData name="Alfred Hull" userId="7becb3257e745586" providerId="LiveId" clId="{6844D36B-A4BB-4CE4-B135-69567F76FBD4}" dt="2020-08-05T20:56:54.238" v="7" actId="478"/>
      <pc:docMkLst>
        <pc:docMk/>
      </pc:docMkLst>
      <pc:sldChg chg="delSp mod delAnim">
        <pc:chgData name="Alfred Hull" userId="7becb3257e745586" providerId="LiveId" clId="{6844D36B-A4BB-4CE4-B135-69567F76FBD4}" dt="2020-08-05T20:56:27.864" v="3" actId="478"/>
        <pc:sldMkLst>
          <pc:docMk/>
          <pc:sldMk cId="2071952713" sldId="278"/>
        </pc:sldMkLst>
        <pc:picChg chg="del">
          <ac:chgData name="Alfred Hull" userId="7becb3257e745586" providerId="LiveId" clId="{6844D36B-A4BB-4CE4-B135-69567F76FBD4}" dt="2020-08-05T20:56:27.864" v="3" actId="478"/>
          <ac:picMkLst>
            <pc:docMk/>
            <pc:sldMk cId="2071952713" sldId="278"/>
            <ac:picMk id="2" creationId="{DED0F84B-20A7-487E-A766-A871EF1C0731}"/>
          </ac:picMkLst>
        </pc:picChg>
      </pc:sldChg>
      <pc:sldChg chg="delSp mod delAnim">
        <pc:chgData name="Alfred Hull" userId="7becb3257e745586" providerId="LiveId" clId="{6844D36B-A4BB-4CE4-B135-69567F76FBD4}" dt="2020-08-05T20:56:18.804" v="1" actId="478"/>
        <pc:sldMkLst>
          <pc:docMk/>
          <pc:sldMk cId="2752554199" sldId="286"/>
        </pc:sldMkLst>
        <pc:picChg chg="del">
          <ac:chgData name="Alfred Hull" userId="7becb3257e745586" providerId="LiveId" clId="{6844D36B-A4BB-4CE4-B135-69567F76FBD4}" dt="2020-08-05T20:56:18.804" v="1" actId="478"/>
          <ac:picMkLst>
            <pc:docMk/>
            <pc:sldMk cId="2752554199" sldId="286"/>
            <ac:picMk id="2" creationId="{2B738478-364F-4AD9-92FE-3A5157CAFB8A}"/>
          </ac:picMkLst>
        </pc:picChg>
      </pc:sldChg>
      <pc:sldChg chg="delSp mod delAnim">
        <pc:chgData name="Alfred Hull" userId="7becb3257e745586" providerId="LiveId" clId="{6844D36B-A4BB-4CE4-B135-69567F76FBD4}" dt="2020-08-05T20:56:22.898" v="2" actId="478"/>
        <pc:sldMkLst>
          <pc:docMk/>
          <pc:sldMk cId="3143418013" sldId="289"/>
        </pc:sldMkLst>
        <pc:picChg chg="del">
          <ac:chgData name="Alfred Hull" userId="7becb3257e745586" providerId="LiveId" clId="{6844D36B-A4BB-4CE4-B135-69567F76FBD4}" dt="2020-08-05T20:56:22.898" v="2" actId="478"/>
          <ac:picMkLst>
            <pc:docMk/>
            <pc:sldMk cId="3143418013" sldId="289"/>
            <ac:picMk id="7" creationId="{050B7133-C080-46F1-93B6-E592EFB8EF27}"/>
          </ac:picMkLst>
        </pc:picChg>
      </pc:sldChg>
      <pc:sldChg chg="delSp mod delAnim">
        <pc:chgData name="Alfred Hull" userId="7becb3257e745586" providerId="LiveId" clId="{6844D36B-A4BB-4CE4-B135-69567F76FBD4}" dt="2020-08-05T20:56:54.238" v="7" actId="478"/>
        <pc:sldMkLst>
          <pc:docMk/>
          <pc:sldMk cId="418969900" sldId="293"/>
        </pc:sldMkLst>
        <pc:picChg chg="del">
          <ac:chgData name="Alfred Hull" userId="7becb3257e745586" providerId="LiveId" clId="{6844D36B-A4BB-4CE4-B135-69567F76FBD4}" dt="2020-08-05T20:56:54.238" v="7" actId="478"/>
          <ac:picMkLst>
            <pc:docMk/>
            <pc:sldMk cId="418969900" sldId="293"/>
            <ac:picMk id="9" creationId="{453925A8-9A29-4408-BACA-55245189B63F}"/>
          </ac:picMkLst>
        </pc:picChg>
      </pc:sldChg>
      <pc:sldChg chg="delSp mod delAnim">
        <pc:chgData name="Alfred Hull" userId="7becb3257e745586" providerId="LiveId" clId="{6844D36B-A4BB-4CE4-B135-69567F76FBD4}" dt="2020-08-05T20:56:14.815" v="0" actId="478"/>
        <pc:sldMkLst>
          <pc:docMk/>
          <pc:sldMk cId="1710756513" sldId="295"/>
        </pc:sldMkLst>
        <pc:picChg chg="del">
          <ac:chgData name="Alfred Hull" userId="7becb3257e745586" providerId="LiveId" clId="{6844D36B-A4BB-4CE4-B135-69567F76FBD4}" dt="2020-08-05T20:56:14.815" v="0" actId="478"/>
          <ac:picMkLst>
            <pc:docMk/>
            <pc:sldMk cId="1710756513" sldId="295"/>
            <ac:picMk id="2" creationId="{E41760C0-66CB-4BDF-A2EA-0CF953524DA3}"/>
          </ac:picMkLst>
        </pc:picChg>
      </pc:sldChg>
      <pc:sldChg chg="delSp mod delAnim">
        <pc:chgData name="Alfred Hull" userId="7becb3257e745586" providerId="LiveId" clId="{6844D36B-A4BB-4CE4-B135-69567F76FBD4}" dt="2020-08-05T20:56:32.301" v="4" actId="478"/>
        <pc:sldMkLst>
          <pc:docMk/>
          <pc:sldMk cId="1093086834" sldId="296"/>
        </pc:sldMkLst>
        <pc:picChg chg="del">
          <ac:chgData name="Alfred Hull" userId="7becb3257e745586" providerId="LiveId" clId="{6844D36B-A4BB-4CE4-B135-69567F76FBD4}" dt="2020-08-05T20:56:32.301" v="4" actId="478"/>
          <ac:picMkLst>
            <pc:docMk/>
            <pc:sldMk cId="1093086834" sldId="296"/>
            <ac:picMk id="5" creationId="{766A3331-4727-4EBF-856F-0E06C3A4E8E9}"/>
          </ac:picMkLst>
        </pc:picChg>
      </pc:sldChg>
      <pc:sldChg chg="delSp mod delAnim">
        <pc:chgData name="Alfred Hull" userId="7becb3257e745586" providerId="LiveId" clId="{6844D36B-A4BB-4CE4-B135-69567F76FBD4}" dt="2020-08-05T20:56:42.896" v="5" actId="478"/>
        <pc:sldMkLst>
          <pc:docMk/>
          <pc:sldMk cId="2050473803" sldId="297"/>
        </pc:sldMkLst>
        <pc:picChg chg="del">
          <ac:chgData name="Alfred Hull" userId="7becb3257e745586" providerId="LiveId" clId="{6844D36B-A4BB-4CE4-B135-69567F76FBD4}" dt="2020-08-05T20:56:42.896" v="5" actId="478"/>
          <ac:picMkLst>
            <pc:docMk/>
            <pc:sldMk cId="2050473803" sldId="297"/>
            <ac:picMk id="7" creationId="{6FC90EF6-11D1-41E8-9647-DD163A6FD452}"/>
          </ac:picMkLst>
        </pc:picChg>
      </pc:sldChg>
      <pc:sldChg chg="delSp mod delAnim">
        <pc:chgData name="Alfred Hull" userId="7becb3257e745586" providerId="LiveId" clId="{6844D36B-A4BB-4CE4-B135-69567F76FBD4}" dt="2020-08-05T20:56:49.452" v="6" actId="478"/>
        <pc:sldMkLst>
          <pc:docMk/>
          <pc:sldMk cId="3448949551" sldId="298"/>
        </pc:sldMkLst>
        <pc:picChg chg="del">
          <ac:chgData name="Alfred Hull" userId="7becb3257e745586" providerId="LiveId" clId="{6844D36B-A4BB-4CE4-B135-69567F76FBD4}" dt="2020-08-05T20:56:49.452" v="6" actId="478"/>
          <ac:picMkLst>
            <pc:docMk/>
            <pc:sldMk cId="3448949551" sldId="298"/>
            <ac:picMk id="3" creationId="{B070DCA8-84E6-4A3B-934C-C7A0A733BBF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4ee3e6ba1f_0_17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4ee3e6ba1f_0_1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454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4ee3e6ba1f_0_2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4ee3e6ba1f_0_2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the cleaned data set, we then moved onto processing and analyzing our results. There were a couple steps in this process. First, we wrote a couple of functions that we used to manipulate and process the data. We removed extra characters (such as commas, plus signs, % signs) from the data so that we could do numerical operations. We also added additional columns – a few that scaled key metrics such as total deaths, total cases, and active cases by state population so that we could compare more fairly across states. We also added another column that labelled our states into humidity buckets based on the quartile that they fell in.</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021644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4ee3e6ba1f_0_2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4ee3e6ba1f_0_2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these additions, we then used panda’s group and aggregate functions to analyze our data. We grouped by humidity levels and looked at both the median and mean values across the various metrics available to us. Of particular interest to us was how the cases and deaths varied among high humidity states vs medium and low humidity states. A look at the mean grouped data indicated lower cases and death rates within the high humidity grouping. The medians of the grouped data showed similar results.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next and final step for our analysis was to display our results graphically. We graphed the three most relevant measures – Total Deaths, Total Cases, and Active Cases – all as a percentage of the population. We note that each of them showed results consistent to our hypothesis. States with higher average humidity had lower deaths, total cases, and active cases. </a:t>
            </a:r>
          </a:p>
        </p:txBody>
      </p:sp>
    </p:spTree>
    <p:extLst>
      <p:ext uri="{BB962C8B-B14F-4D97-AF65-F5344CB8AC3E}">
        <p14:creationId xmlns:p14="http://schemas.microsoft.com/office/powerpoint/2010/main" val="4189191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4ee3e6ba1f_0_17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4ee3e6ba1f_0_1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4561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4ee3e6ba1f_0_2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4ee3e6ba1f_0_2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we performed our analysis, there were a couple functions that we wrote to help us. We performed unit testing as we coded each of these.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first function was the one which cleaned the symbols from the data and transformed it into type float. We wrote unit tests that checked that each symbol was removed correctly, as well as a test to check that the type transformation was successful.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second function was used to divide 2 columns of our </a:t>
            </a:r>
            <a:r>
              <a:rPr lang="en-US" dirty="0" err="1"/>
              <a:t>dataframe</a:t>
            </a:r>
            <a:r>
              <a:rPr lang="en-US" dirty="0"/>
              <a:t> and add the results as a new column in our </a:t>
            </a:r>
            <a:r>
              <a:rPr lang="en-US" dirty="0" err="1"/>
              <a:t>dataframe</a:t>
            </a:r>
            <a:r>
              <a:rPr lang="en-US" dirty="0"/>
              <a:t>. We wrote unit tests to check that the results were divided correctly and that the new column was named correctly.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Failures of our unit tests helped point to errors in our code as we went, and in the end all of our unit tests passed. </a:t>
            </a:r>
            <a:endParaRPr dirty="0"/>
          </a:p>
        </p:txBody>
      </p:sp>
    </p:spTree>
    <p:extLst>
      <p:ext uri="{BB962C8B-B14F-4D97-AF65-F5344CB8AC3E}">
        <p14:creationId xmlns:p14="http://schemas.microsoft.com/office/powerpoint/2010/main" val="2154495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4ee3e6ba1f_0_17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4ee3e6ba1f_0_1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4730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4ee3e6ba1f_0_2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4ee3e6ba1f_0_2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3238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2651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4ee3e6ba1f_0_20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4ee3e6ba1f_0_20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4ee3e6ba1f_0_17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4ee3e6ba1f_0_1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4ee3e6ba1f_0_2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4ee3e6ba1f_0_2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1639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4ee3e6ba1f_0_2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4ee3e6ba1f_0_2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785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4ee3e6ba1f_0_17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4ee3e6ba1f_0_1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3392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4ee3e6ba1f_0_2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4ee3e6ba1f_0_2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4444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4ee3e6ba1f_0_17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4ee3e6ba1f_0_1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480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4ee3e6ba1f_0_2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4ee3e6ba1f_0_2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0654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rtl="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rtl="0">
              <a:buNone/>
              <a:defRPr sz="900">
                <a:solidFill>
                  <a:schemeClr val="dk2"/>
                </a:solidFill>
                <a:latin typeface="Nunito"/>
                <a:ea typeface="Nunito"/>
                <a:cs typeface="Nunito"/>
                <a:sym typeface="Nunito"/>
              </a:defRPr>
            </a:lvl1pPr>
            <a:lvl2pPr lvl="1" algn="r" rtl="0">
              <a:buNone/>
              <a:defRPr sz="900">
                <a:solidFill>
                  <a:schemeClr val="dk2"/>
                </a:solidFill>
                <a:latin typeface="Nunito"/>
                <a:ea typeface="Nunito"/>
                <a:cs typeface="Nunito"/>
                <a:sym typeface="Nunito"/>
              </a:defRPr>
            </a:lvl2pPr>
            <a:lvl3pPr lvl="2" algn="r" rtl="0">
              <a:buNone/>
              <a:defRPr sz="900">
                <a:solidFill>
                  <a:schemeClr val="dk2"/>
                </a:solidFill>
                <a:latin typeface="Nunito"/>
                <a:ea typeface="Nunito"/>
                <a:cs typeface="Nunito"/>
                <a:sym typeface="Nunito"/>
              </a:defRPr>
            </a:lvl3pPr>
            <a:lvl4pPr lvl="3" algn="r" rtl="0">
              <a:buNone/>
              <a:defRPr sz="900">
                <a:solidFill>
                  <a:schemeClr val="dk2"/>
                </a:solidFill>
                <a:latin typeface="Nunito"/>
                <a:ea typeface="Nunito"/>
                <a:cs typeface="Nunito"/>
                <a:sym typeface="Nunito"/>
              </a:defRPr>
            </a:lvl4pPr>
            <a:lvl5pPr lvl="4" algn="r" rtl="0">
              <a:buNone/>
              <a:defRPr sz="900">
                <a:solidFill>
                  <a:schemeClr val="dk2"/>
                </a:solidFill>
                <a:latin typeface="Nunito"/>
                <a:ea typeface="Nunito"/>
                <a:cs typeface="Nunito"/>
                <a:sym typeface="Nunito"/>
              </a:defRPr>
            </a:lvl5pPr>
            <a:lvl6pPr lvl="5" algn="r" rtl="0">
              <a:buNone/>
              <a:defRPr sz="900">
                <a:solidFill>
                  <a:schemeClr val="dk2"/>
                </a:solidFill>
                <a:latin typeface="Nunito"/>
                <a:ea typeface="Nunito"/>
                <a:cs typeface="Nunito"/>
                <a:sym typeface="Nunito"/>
              </a:defRPr>
            </a:lvl6pPr>
            <a:lvl7pPr lvl="6" algn="r" rtl="0">
              <a:buNone/>
              <a:defRPr sz="900">
                <a:solidFill>
                  <a:schemeClr val="dk2"/>
                </a:solidFill>
                <a:latin typeface="Nunito"/>
                <a:ea typeface="Nunito"/>
                <a:cs typeface="Nunito"/>
                <a:sym typeface="Nunito"/>
              </a:defRPr>
            </a:lvl7pPr>
            <a:lvl8pPr lvl="7" algn="r" rtl="0">
              <a:buNone/>
              <a:defRPr sz="900">
                <a:solidFill>
                  <a:schemeClr val="dk2"/>
                </a:solidFill>
                <a:latin typeface="Nunito"/>
                <a:ea typeface="Nunito"/>
                <a:cs typeface="Nunito"/>
                <a:sym typeface="Nunito"/>
              </a:defRPr>
            </a:lvl8pPr>
            <a:lvl9pPr lvl="8" algn="r" rtl="0">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hull002/UVA_DSI_CS5010_capstone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ahull002/UVA_DSI_CS5010_capstone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69716" y="2708750"/>
            <a:ext cx="4883295" cy="660999"/>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Nunito" panose="020B0604020202020204" charset="0"/>
                <a:cs typeface="Times New Roman" panose="02020603050405020304" pitchFamily="18" charset="0"/>
              </a:rPr>
              <a:t>The Effect of State Humidity</a:t>
            </a:r>
            <a:br>
              <a:rPr lang="en-US" sz="2400" dirty="0">
                <a:latin typeface="Nunito" panose="020B0604020202020204" charset="0"/>
                <a:cs typeface="Times New Roman" panose="02020603050405020304" pitchFamily="18" charset="0"/>
              </a:rPr>
            </a:br>
            <a:r>
              <a:rPr lang="en-US" sz="2400" dirty="0">
                <a:latin typeface="Nunito" panose="020B0604020202020204" charset="0"/>
                <a:cs typeface="Times New Roman" panose="02020603050405020304" pitchFamily="18" charset="0"/>
              </a:rPr>
              <a:t>Covid-19 Cases</a:t>
            </a:r>
            <a:endParaRPr sz="2400" dirty="0">
              <a:latin typeface="Nunito" panose="020B0604020202020204" charset="0"/>
              <a:cs typeface="Times New Roman" panose="02020603050405020304" pitchFamily="18" charset="0"/>
            </a:endParaRPr>
          </a:p>
        </p:txBody>
      </p:sp>
      <p:sp>
        <p:nvSpPr>
          <p:cNvPr id="278" name="Google Shape;278;p13"/>
          <p:cNvSpPr txBox="1">
            <a:spLocks noGrp="1"/>
          </p:cNvSpPr>
          <p:nvPr>
            <p:ph type="subTitle" idx="1"/>
          </p:nvPr>
        </p:nvSpPr>
        <p:spPr>
          <a:xfrm>
            <a:off x="1146030" y="4110037"/>
            <a:ext cx="2037051" cy="915699"/>
          </a:xfrm>
          <a:prstGeom prst="rect">
            <a:avLst/>
          </a:prstGeom>
          <a:noFill/>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000" b="1" dirty="0"/>
              <a:t>Alfred Hull</a:t>
            </a:r>
            <a:r>
              <a:rPr lang="en-US" sz="1000" dirty="0"/>
              <a:t>, adh8mb; </a:t>
            </a:r>
          </a:p>
          <a:p>
            <a:pPr marL="171450" lvl="0" indent="-171450" algn="l" rtl="0">
              <a:spcBef>
                <a:spcPts val="0"/>
              </a:spcBef>
              <a:spcAft>
                <a:spcPts val="0"/>
              </a:spcAft>
              <a:buFont typeface="Arial" panose="020B0604020202020204" pitchFamily="34" charset="0"/>
              <a:buChar char="•"/>
            </a:pPr>
            <a:r>
              <a:rPr lang="en-US" sz="1000" b="1" dirty="0"/>
              <a:t>Farhan Kanani</a:t>
            </a:r>
            <a:r>
              <a:rPr lang="en-US" sz="1000" dirty="0"/>
              <a:t>, fk3ak; </a:t>
            </a:r>
          </a:p>
          <a:p>
            <a:pPr marL="171450" lvl="0" indent="-171450" algn="l" rtl="0">
              <a:spcBef>
                <a:spcPts val="0"/>
              </a:spcBef>
              <a:spcAft>
                <a:spcPts val="0"/>
              </a:spcAft>
              <a:buFont typeface="Arial" panose="020B0604020202020204" pitchFamily="34" charset="0"/>
              <a:buChar char="•"/>
            </a:pPr>
            <a:r>
              <a:rPr lang="en-US" sz="1000" b="1" dirty="0"/>
              <a:t>Dara Maguire</a:t>
            </a:r>
            <a:r>
              <a:rPr lang="en-US" sz="1000" dirty="0"/>
              <a:t>, dkm2bd; </a:t>
            </a:r>
          </a:p>
          <a:p>
            <a:pPr marL="171450" lvl="0" indent="-171450" algn="l" rtl="0">
              <a:spcBef>
                <a:spcPts val="0"/>
              </a:spcBef>
              <a:spcAft>
                <a:spcPts val="0"/>
              </a:spcAft>
              <a:buFont typeface="Arial" panose="020B0604020202020204" pitchFamily="34" charset="0"/>
              <a:buChar char="•"/>
            </a:pPr>
            <a:r>
              <a:rPr lang="en-US" sz="1000" b="1" dirty="0"/>
              <a:t>Francisco Estrada</a:t>
            </a:r>
            <a:r>
              <a:rPr lang="en-US" sz="1000" dirty="0"/>
              <a:t>, fge8tj</a:t>
            </a:r>
          </a:p>
          <a:p>
            <a:pPr marL="171450" lvl="0" indent="-171450" algn="l" rtl="0">
              <a:spcBef>
                <a:spcPts val="0"/>
              </a:spcBef>
              <a:spcAft>
                <a:spcPts val="0"/>
              </a:spcAft>
              <a:buFont typeface="Arial" panose="020B0604020202020204" pitchFamily="34" charset="0"/>
              <a:buChar char="•"/>
            </a:pPr>
            <a:r>
              <a:rPr lang="en-US" sz="1000" b="1" dirty="0" err="1"/>
              <a:t>Niraja</a:t>
            </a:r>
            <a:r>
              <a:rPr lang="en-US" sz="1000" b="1" dirty="0"/>
              <a:t> </a:t>
            </a:r>
            <a:r>
              <a:rPr lang="en-US" sz="1000" b="1" dirty="0" err="1"/>
              <a:t>Bohidar</a:t>
            </a:r>
            <a:r>
              <a:rPr lang="en-US" sz="1000" dirty="0"/>
              <a:t>, nb4dg</a:t>
            </a:r>
            <a:endParaRPr sz="1000" dirty="0">
              <a:solidFill>
                <a:srgbClr val="FFFFFF"/>
              </a:solidFill>
            </a:endParaRPr>
          </a:p>
        </p:txBody>
      </p:sp>
      <p:sp>
        <p:nvSpPr>
          <p:cNvPr id="281" name="Google Shape;281;p1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a:t>
            </a:fld>
            <a:endParaRPr/>
          </a:p>
        </p:txBody>
      </p:sp>
      <p:pic>
        <p:nvPicPr>
          <p:cNvPr id="7" name="Picture 6">
            <a:hlinkClick r:id="rId3"/>
            <a:extLst>
              <a:ext uri="{FF2B5EF4-FFF2-40B4-BE49-F238E27FC236}">
                <a16:creationId xmlns:a16="http://schemas.microsoft.com/office/drawing/2014/main" id="{2F9ACC86-2C54-4303-83B9-6A4892294D1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125" y="4424751"/>
            <a:ext cx="364893" cy="393600"/>
          </a:xfrm>
          <a:prstGeom prst="rect">
            <a:avLst/>
          </a:prstGeom>
          <a:noFill/>
          <a:ln>
            <a:noFill/>
          </a:ln>
        </p:spPr>
      </p:pic>
      <p:pic>
        <p:nvPicPr>
          <p:cNvPr id="2" name="Picture 1">
            <a:extLst>
              <a:ext uri="{FF2B5EF4-FFF2-40B4-BE49-F238E27FC236}">
                <a16:creationId xmlns:a16="http://schemas.microsoft.com/office/drawing/2014/main" id="{7099AF74-549F-4E05-B63F-288B2A5D6645}"/>
              </a:ext>
            </a:extLst>
          </p:cNvPr>
          <p:cNvPicPr>
            <a:picLocks noChangeAspect="1"/>
          </p:cNvPicPr>
          <p:nvPr/>
        </p:nvPicPr>
        <p:blipFill>
          <a:blip r:embed="rId5"/>
          <a:stretch>
            <a:fillRect/>
          </a:stretch>
        </p:blipFill>
        <p:spPr>
          <a:xfrm>
            <a:off x="360218" y="236144"/>
            <a:ext cx="3641417" cy="191174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92"/>
        <p:cNvGrpSpPr/>
        <p:nvPr/>
      </p:nvGrpSpPr>
      <p:grpSpPr>
        <a:xfrm>
          <a:off x="0" y="0"/>
          <a:ext cx="0" cy="0"/>
          <a:chOff x="0" y="0"/>
          <a:chExt cx="0" cy="0"/>
        </a:xfrm>
      </p:grpSpPr>
      <p:grpSp>
        <p:nvGrpSpPr>
          <p:cNvPr id="293" name="Google Shape;293;p15"/>
          <p:cNvGrpSpPr/>
          <p:nvPr/>
        </p:nvGrpSpPr>
        <p:grpSpPr>
          <a:xfrm>
            <a:off x="78838" y="1635263"/>
            <a:ext cx="745200" cy="745200"/>
            <a:chOff x="2315825" y="3550925"/>
            <a:chExt cx="745200" cy="745200"/>
          </a:xfrm>
        </p:grpSpPr>
        <p:sp>
          <p:nvSpPr>
            <p:cNvPr id="294" name="Google Shape;294;p15"/>
            <p:cNvSpPr/>
            <p:nvPr/>
          </p:nvSpPr>
          <p:spPr>
            <a:xfrm>
              <a:off x="2315825" y="3550925"/>
              <a:ext cx="745200" cy="74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5" name="Google Shape;295;p15"/>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296" name="Google Shape;296;p15"/>
          <p:cNvSpPr txBox="1">
            <a:spLocks noGrp="1"/>
          </p:cNvSpPr>
          <p:nvPr>
            <p:ph type="title"/>
          </p:nvPr>
        </p:nvSpPr>
        <p:spPr>
          <a:xfrm>
            <a:off x="1643100" y="1705438"/>
            <a:ext cx="5857800" cy="9520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latin typeface="Nunito" panose="020B0604020202020204" charset="0"/>
                <a:cs typeface="Times New Roman" panose="02020603050405020304" pitchFamily="18" charset="0"/>
              </a:rPr>
              <a:t>Phase</a:t>
            </a:r>
            <a:r>
              <a:rPr lang="en" sz="2800" dirty="0">
                <a:latin typeface="Nunito" panose="020B0604020202020204" charset="0"/>
                <a:cs typeface="Times New Roman" panose="02020603050405020304" pitchFamily="18" charset="0"/>
              </a:rPr>
              <a:t> </a:t>
            </a:r>
            <a:r>
              <a:rPr lang="en-US" sz="2800" dirty="0">
                <a:latin typeface="Nunito" panose="020B0604020202020204" charset="0"/>
                <a:cs typeface="Times New Roman" panose="02020603050405020304" pitchFamily="18" charset="0"/>
              </a:rPr>
              <a:t>IV.</a:t>
            </a:r>
            <a:endParaRPr sz="2800" dirty="0">
              <a:latin typeface="Nunito" panose="020B0604020202020204" charset="0"/>
              <a:cs typeface="Times New Roman" panose="02020603050405020304" pitchFamily="18" charset="0"/>
            </a:endParaRPr>
          </a:p>
          <a:p>
            <a:pPr marL="0" lvl="0" indent="0" algn="ctr" rtl="0">
              <a:spcBef>
                <a:spcPts val="0"/>
              </a:spcBef>
              <a:spcAft>
                <a:spcPts val="0"/>
              </a:spcAft>
              <a:buNone/>
            </a:pPr>
            <a:r>
              <a:rPr lang="en-US" sz="2800" dirty="0">
                <a:latin typeface="Nunito" panose="020B0604020202020204" charset="0"/>
                <a:cs typeface="Times New Roman" panose="02020603050405020304" pitchFamily="18" charset="0"/>
              </a:rPr>
              <a:t>Modeling &amp; Analysis</a:t>
            </a:r>
            <a:endParaRPr sz="2800" dirty="0">
              <a:latin typeface="Nunito" panose="020B0604020202020204" charset="0"/>
              <a:cs typeface="Times New Roman" panose="02020603050405020304" pitchFamily="18" charset="0"/>
            </a:endParaRPr>
          </a:p>
        </p:txBody>
      </p:sp>
      <p:sp>
        <p:nvSpPr>
          <p:cNvPr id="297" name="Google Shape;297;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10</a:t>
            </a:fld>
            <a:endParaRPr/>
          </a:p>
        </p:txBody>
      </p:sp>
    </p:spTree>
    <p:extLst>
      <p:ext uri="{BB962C8B-B14F-4D97-AF65-F5344CB8AC3E}">
        <p14:creationId xmlns:p14="http://schemas.microsoft.com/office/powerpoint/2010/main" val="1068542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0" name="Google Shape;400;p21"/>
          <p:cNvGrpSpPr/>
          <p:nvPr/>
        </p:nvGrpSpPr>
        <p:grpSpPr>
          <a:xfrm>
            <a:off x="78838" y="1635263"/>
            <a:ext cx="745200" cy="745200"/>
            <a:chOff x="2315825" y="3550925"/>
            <a:chExt cx="745200" cy="745200"/>
          </a:xfrm>
        </p:grpSpPr>
        <p:sp>
          <p:nvSpPr>
            <p:cNvPr id="401" name="Google Shape;401;p21"/>
            <p:cNvSpPr/>
            <p:nvPr/>
          </p:nvSpPr>
          <p:spPr>
            <a:xfrm>
              <a:off x="2315825" y="3550925"/>
              <a:ext cx="745200" cy="74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21"/>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404" name="Google Shape;404;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11</a:t>
            </a:fld>
            <a:endParaRPr/>
          </a:p>
        </p:txBody>
      </p:sp>
      <p:sp>
        <p:nvSpPr>
          <p:cNvPr id="43" name="Google Shape;296;p15">
            <a:extLst>
              <a:ext uri="{FF2B5EF4-FFF2-40B4-BE49-F238E27FC236}">
                <a16:creationId xmlns:a16="http://schemas.microsoft.com/office/drawing/2014/main" id="{E9019204-0505-4650-BAEB-71024324D0FE}"/>
              </a:ext>
            </a:extLst>
          </p:cNvPr>
          <p:cNvSpPr txBox="1">
            <a:spLocks noGrp="1"/>
          </p:cNvSpPr>
          <p:nvPr>
            <p:ph type="title"/>
          </p:nvPr>
        </p:nvSpPr>
        <p:spPr>
          <a:xfrm>
            <a:off x="2395537" y="25488"/>
            <a:ext cx="3676650" cy="6789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Nunito" panose="020B0604020202020204" charset="0"/>
                <a:cs typeface="Times New Roman" panose="02020603050405020304" pitchFamily="18" charset="0"/>
              </a:rPr>
              <a:t>Phase</a:t>
            </a:r>
            <a:r>
              <a:rPr lang="en" sz="2000" dirty="0">
                <a:latin typeface="Nunito" panose="020B0604020202020204" charset="0"/>
                <a:cs typeface="Times New Roman" panose="02020603050405020304" pitchFamily="18" charset="0"/>
              </a:rPr>
              <a:t> </a:t>
            </a:r>
            <a:r>
              <a:rPr lang="en-US" sz="2000" dirty="0">
                <a:latin typeface="Nunito" panose="020B0604020202020204" charset="0"/>
                <a:cs typeface="Times New Roman" panose="02020603050405020304" pitchFamily="18" charset="0"/>
              </a:rPr>
              <a:t>IV.</a:t>
            </a:r>
            <a:endParaRPr sz="2000" dirty="0">
              <a:latin typeface="Nunito" panose="020B0604020202020204" charset="0"/>
              <a:cs typeface="Times New Roman" panose="02020603050405020304" pitchFamily="18" charset="0"/>
            </a:endParaRPr>
          </a:p>
          <a:p>
            <a:pPr marL="0" lvl="0" indent="0" algn="ctr" rtl="0">
              <a:spcBef>
                <a:spcPts val="0"/>
              </a:spcBef>
              <a:spcAft>
                <a:spcPts val="0"/>
              </a:spcAft>
              <a:buNone/>
            </a:pPr>
            <a:r>
              <a:rPr lang="en-US" sz="2000" dirty="0">
                <a:latin typeface="Nunito" panose="020B0604020202020204" charset="0"/>
                <a:cs typeface="Times New Roman" panose="02020603050405020304" pitchFamily="18" charset="0"/>
              </a:rPr>
              <a:t>Modeling &amp; Analysis</a:t>
            </a:r>
            <a:endParaRPr sz="2000" dirty="0">
              <a:latin typeface="Nunito" panose="020B0604020202020204" charset="0"/>
              <a:cs typeface="Times New Roman" panose="02020603050405020304" pitchFamily="18" charset="0"/>
            </a:endParaRPr>
          </a:p>
        </p:txBody>
      </p:sp>
      <p:sp>
        <p:nvSpPr>
          <p:cNvPr id="3" name="TextBox 2">
            <a:extLst>
              <a:ext uri="{FF2B5EF4-FFF2-40B4-BE49-F238E27FC236}">
                <a16:creationId xmlns:a16="http://schemas.microsoft.com/office/drawing/2014/main" id="{5B0FA77C-2AA5-4EE9-840E-7C8D894F176F}"/>
              </a:ext>
            </a:extLst>
          </p:cNvPr>
          <p:cNvSpPr txBox="1"/>
          <p:nvPr/>
        </p:nvSpPr>
        <p:spPr>
          <a:xfrm>
            <a:off x="753863" y="1243904"/>
            <a:ext cx="8275837" cy="276999"/>
          </a:xfrm>
          <a:prstGeom prst="rect">
            <a:avLst/>
          </a:prstGeom>
          <a:noFill/>
        </p:spPr>
        <p:txBody>
          <a:bodyPr wrap="square">
            <a:spAutoFit/>
          </a:bodyPr>
          <a:lstStyle/>
          <a:p>
            <a:r>
              <a:rPr lang="en-US" sz="1200" b="1" dirty="0">
                <a:solidFill>
                  <a:schemeClr val="bg1"/>
                </a:solidFill>
                <a:latin typeface="Nunito" panose="020B0604020202020204" charset="0"/>
              </a:rPr>
              <a:t>Step 1: Data processing + manipulation</a:t>
            </a:r>
          </a:p>
        </p:txBody>
      </p:sp>
      <p:pic>
        <p:nvPicPr>
          <p:cNvPr id="7" name="Picture 6">
            <a:extLst>
              <a:ext uri="{FF2B5EF4-FFF2-40B4-BE49-F238E27FC236}">
                <a16:creationId xmlns:a16="http://schemas.microsoft.com/office/drawing/2014/main" id="{A1932CF4-F70D-45EF-B44C-9491317D51C2}"/>
              </a:ext>
            </a:extLst>
          </p:cNvPr>
          <p:cNvPicPr>
            <a:picLocks noChangeAspect="1"/>
          </p:cNvPicPr>
          <p:nvPr/>
        </p:nvPicPr>
        <p:blipFill>
          <a:blip r:embed="rId4"/>
          <a:stretch>
            <a:fillRect/>
          </a:stretch>
        </p:blipFill>
        <p:spPr>
          <a:xfrm>
            <a:off x="824038" y="1661298"/>
            <a:ext cx="7531768" cy="1881030"/>
          </a:xfrm>
          <a:prstGeom prst="rect">
            <a:avLst/>
          </a:prstGeom>
        </p:spPr>
      </p:pic>
      <p:sp>
        <p:nvSpPr>
          <p:cNvPr id="11" name="Rectangle: Rounded Corners 10">
            <a:extLst>
              <a:ext uri="{FF2B5EF4-FFF2-40B4-BE49-F238E27FC236}">
                <a16:creationId xmlns:a16="http://schemas.microsoft.com/office/drawing/2014/main" id="{2BB308A8-FE2F-4244-95BA-41A4F9895A33}"/>
              </a:ext>
            </a:extLst>
          </p:cNvPr>
          <p:cNvSpPr/>
          <p:nvPr/>
        </p:nvSpPr>
        <p:spPr>
          <a:xfrm>
            <a:off x="1245143" y="1591617"/>
            <a:ext cx="4948990" cy="2159924"/>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3" name="TextBox 12">
            <a:extLst>
              <a:ext uri="{FF2B5EF4-FFF2-40B4-BE49-F238E27FC236}">
                <a16:creationId xmlns:a16="http://schemas.microsoft.com/office/drawing/2014/main" id="{1B3E6235-146C-43C7-97CC-D37D88E74623}"/>
              </a:ext>
            </a:extLst>
          </p:cNvPr>
          <p:cNvSpPr txBox="1"/>
          <p:nvPr/>
        </p:nvSpPr>
        <p:spPr>
          <a:xfrm>
            <a:off x="1509722" y="3521635"/>
            <a:ext cx="2606958" cy="276999"/>
          </a:xfrm>
          <a:prstGeom prst="rect">
            <a:avLst/>
          </a:prstGeom>
          <a:noFill/>
        </p:spPr>
        <p:txBody>
          <a:bodyPr wrap="square">
            <a:spAutoFit/>
          </a:bodyPr>
          <a:lstStyle/>
          <a:p>
            <a:r>
              <a:rPr lang="en-US" sz="1200" b="1" dirty="0">
                <a:solidFill>
                  <a:schemeClr val="accent5"/>
                </a:solidFill>
                <a:latin typeface="Nunito" panose="020B0604020202020204" charset="0"/>
              </a:rPr>
              <a:t>Remove special characters</a:t>
            </a:r>
          </a:p>
        </p:txBody>
      </p:sp>
      <p:sp>
        <p:nvSpPr>
          <p:cNvPr id="14" name="Rectangle: Rounded Corners 13">
            <a:extLst>
              <a:ext uri="{FF2B5EF4-FFF2-40B4-BE49-F238E27FC236}">
                <a16:creationId xmlns:a16="http://schemas.microsoft.com/office/drawing/2014/main" id="{7DFCB98D-9B48-4097-A7BF-1BA08C26325D}"/>
              </a:ext>
            </a:extLst>
          </p:cNvPr>
          <p:cNvSpPr/>
          <p:nvPr/>
        </p:nvSpPr>
        <p:spPr>
          <a:xfrm>
            <a:off x="6194132" y="1583596"/>
            <a:ext cx="2085473" cy="215992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5" name="TextBox 14">
            <a:extLst>
              <a:ext uri="{FF2B5EF4-FFF2-40B4-BE49-F238E27FC236}">
                <a16:creationId xmlns:a16="http://schemas.microsoft.com/office/drawing/2014/main" id="{64D62808-1ADF-4D76-8D24-5AE4FBA4C7E4}"/>
              </a:ext>
            </a:extLst>
          </p:cNvPr>
          <p:cNvSpPr txBox="1"/>
          <p:nvPr/>
        </p:nvSpPr>
        <p:spPr>
          <a:xfrm>
            <a:off x="6366643" y="3506626"/>
            <a:ext cx="2606958" cy="276999"/>
          </a:xfrm>
          <a:prstGeom prst="rect">
            <a:avLst/>
          </a:prstGeom>
          <a:noFill/>
        </p:spPr>
        <p:txBody>
          <a:bodyPr wrap="square">
            <a:spAutoFit/>
          </a:bodyPr>
          <a:lstStyle/>
          <a:p>
            <a:r>
              <a:rPr lang="en-US" sz="1200" b="1" dirty="0">
                <a:solidFill>
                  <a:schemeClr val="accent1"/>
                </a:solidFill>
                <a:latin typeface="Nunito" panose="020B0604020202020204" charset="0"/>
              </a:rPr>
              <a:t>Add relevant columns</a:t>
            </a:r>
          </a:p>
        </p:txBody>
      </p:sp>
    </p:spTree>
    <p:extLst>
      <p:ext uri="{BB962C8B-B14F-4D97-AF65-F5344CB8AC3E}">
        <p14:creationId xmlns:p14="http://schemas.microsoft.com/office/powerpoint/2010/main" val="109308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0" name="Google Shape;400;p21"/>
          <p:cNvGrpSpPr/>
          <p:nvPr/>
        </p:nvGrpSpPr>
        <p:grpSpPr>
          <a:xfrm>
            <a:off x="78838" y="1635263"/>
            <a:ext cx="745200" cy="745200"/>
            <a:chOff x="2315825" y="3550925"/>
            <a:chExt cx="745200" cy="745200"/>
          </a:xfrm>
        </p:grpSpPr>
        <p:sp>
          <p:nvSpPr>
            <p:cNvPr id="401" name="Google Shape;401;p21"/>
            <p:cNvSpPr/>
            <p:nvPr/>
          </p:nvSpPr>
          <p:spPr>
            <a:xfrm>
              <a:off x="2315825" y="3550925"/>
              <a:ext cx="745200" cy="74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21"/>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404" name="Google Shape;404;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12</a:t>
            </a:fld>
            <a:endParaRPr/>
          </a:p>
        </p:txBody>
      </p:sp>
      <p:sp>
        <p:nvSpPr>
          <p:cNvPr id="43" name="Google Shape;296;p15">
            <a:extLst>
              <a:ext uri="{FF2B5EF4-FFF2-40B4-BE49-F238E27FC236}">
                <a16:creationId xmlns:a16="http://schemas.microsoft.com/office/drawing/2014/main" id="{E9019204-0505-4650-BAEB-71024324D0FE}"/>
              </a:ext>
            </a:extLst>
          </p:cNvPr>
          <p:cNvSpPr txBox="1">
            <a:spLocks noGrp="1"/>
          </p:cNvSpPr>
          <p:nvPr>
            <p:ph type="title"/>
          </p:nvPr>
        </p:nvSpPr>
        <p:spPr>
          <a:xfrm>
            <a:off x="2395537" y="25488"/>
            <a:ext cx="3676650" cy="6789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Nunito" panose="020B0604020202020204" charset="0"/>
                <a:cs typeface="Times New Roman" panose="02020603050405020304" pitchFamily="18" charset="0"/>
              </a:rPr>
              <a:t>Phase</a:t>
            </a:r>
            <a:r>
              <a:rPr lang="en" sz="2000" dirty="0">
                <a:latin typeface="Nunito" panose="020B0604020202020204" charset="0"/>
                <a:cs typeface="Times New Roman" panose="02020603050405020304" pitchFamily="18" charset="0"/>
              </a:rPr>
              <a:t> </a:t>
            </a:r>
            <a:r>
              <a:rPr lang="en-US" sz="2000" dirty="0">
                <a:latin typeface="Nunito" panose="020B0604020202020204" charset="0"/>
                <a:cs typeface="Times New Roman" panose="02020603050405020304" pitchFamily="18" charset="0"/>
              </a:rPr>
              <a:t>IV.</a:t>
            </a:r>
            <a:endParaRPr sz="2000" dirty="0">
              <a:latin typeface="Nunito" panose="020B0604020202020204" charset="0"/>
              <a:cs typeface="Times New Roman" panose="02020603050405020304" pitchFamily="18" charset="0"/>
            </a:endParaRPr>
          </a:p>
          <a:p>
            <a:pPr marL="0" lvl="0" indent="0" algn="ctr" rtl="0">
              <a:spcBef>
                <a:spcPts val="0"/>
              </a:spcBef>
              <a:spcAft>
                <a:spcPts val="0"/>
              </a:spcAft>
              <a:buNone/>
            </a:pPr>
            <a:r>
              <a:rPr lang="en-US" sz="2000" dirty="0">
                <a:latin typeface="Nunito" panose="020B0604020202020204" charset="0"/>
                <a:cs typeface="Times New Roman" panose="02020603050405020304" pitchFamily="18" charset="0"/>
              </a:rPr>
              <a:t>Modeling &amp; Analysis</a:t>
            </a:r>
            <a:endParaRPr sz="2000" dirty="0">
              <a:latin typeface="Nunito" panose="020B0604020202020204" charset="0"/>
              <a:cs typeface="Times New Roman" panose="02020603050405020304" pitchFamily="18" charset="0"/>
            </a:endParaRPr>
          </a:p>
        </p:txBody>
      </p:sp>
      <p:sp>
        <p:nvSpPr>
          <p:cNvPr id="3" name="TextBox 2">
            <a:extLst>
              <a:ext uri="{FF2B5EF4-FFF2-40B4-BE49-F238E27FC236}">
                <a16:creationId xmlns:a16="http://schemas.microsoft.com/office/drawing/2014/main" id="{5B0FA77C-2AA5-4EE9-840E-7C8D894F176F}"/>
              </a:ext>
            </a:extLst>
          </p:cNvPr>
          <p:cNvSpPr txBox="1"/>
          <p:nvPr/>
        </p:nvSpPr>
        <p:spPr>
          <a:xfrm>
            <a:off x="753863" y="1243904"/>
            <a:ext cx="8275837" cy="276999"/>
          </a:xfrm>
          <a:prstGeom prst="rect">
            <a:avLst/>
          </a:prstGeom>
          <a:noFill/>
        </p:spPr>
        <p:txBody>
          <a:bodyPr wrap="square">
            <a:spAutoFit/>
          </a:bodyPr>
          <a:lstStyle/>
          <a:p>
            <a:r>
              <a:rPr lang="en-US" sz="1200" b="1" dirty="0">
                <a:solidFill>
                  <a:schemeClr val="bg1"/>
                </a:solidFill>
                <a:latin typeface="Nunito" panose="020B0604020202020204" charset="0"/>
              </a:rPr>
              <a:t>Step 2: Analysis of data</a:t>
            </a:r>
          </a:p>
        </p:txBody>
      </p:sp>
      <p:pic>
        <p:nvPicPr>
          <p:cNvPr id="2" name="Picture 1">
            <a:extLst>
              <a:ext uri="{FF2B5EF4-FFF2-40B4-BE49-F238E27FC236}">
                <a16:creationId xmlns:a16="http://schemas.microsoft.com/office/drawing/2014/main" id="{F9391AB3-CF1C-409D-816D-FC04A16ED381}"/>
              </a:ext>
            </a:extLst>
          </p:cNvPr>
          <p:cNvPicPr>
            <a:picLocks noChangeAspect="1"/>
          </p:cNvPicPr>
          <p:nvPr/>
        </p:nvPicPr>
        <p:blipFill>
          <a:blip r:embed="rId4"/>
          <a:stretch>
            <a:fillRect/>
          </a:stretch>
        </p:blipFill>
        <p:spPr>
          <a:xfrm>
            <a:off x="838749" y="1679800"/>
            <a:ext cx="7466502" cy="1260975"/>
          </a:xfrm>
          <a:prstGeom prst="rect">
            <a:avLst/>
          </a:prstGeom>
        </p:spPr>
      </p:pic>
      <p:sp>
        <p:nvSpPr>
          <p:cNvPr id="4" name="Rectangle: Rounded Corners 3">
            <a:extLst>
              <a:ext uri="{FF2B5EF4-FFF2-40B4-BE49-F238E27FC236}">
                <a16:creationId xmlns:a16="http://schemas.microsoft.com/office/drawing/2014/main" id="{8367656E-C9EB-4EB4-BDDB-E7CDA41ABDF8}"/>
              </a:ext>
            </a:extLst>
          </p:cNvPr>
          <p:cNvSpPr/>
          <p:nvPr/>
        </p:nvSpPr>
        <p:spPr>
          <a:xfrm>
            <a:off x="6444367" y="2705613"/>
            <a:ext cx="1801275" cy="23450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5" name="Rectangle: Rounded Corners 4">
            <a:extLst>
              <a:ext uri="{FF2B5EF4-FFF2-40B4-BE49-F238E27FC236}">
                <a16:creationId xmlns:a16="http://schemas.microsoft.com/office/drawing/2014/main" id="{64EC1ADC-9D07-40C0-A443-654FED8DB0C3}"/>
              </a:ext>
            </a:extLst>
          </p:cNvPr>
          <p:cNvSpPr/>
          <p:nvPr/>
        </p:nvSpPr>
        <p:spPr>
          <a:xfrm>
            <a:off x="5101389" y="2697610"/>
            <a:ext cx="385012" cy="234506"/>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6" name="Picture 5">
            <a:extLst>
              <a:ext uri="{FF2B5EF4-FFF2-40B4-BE49-F238E27FC236}">
                <a16:creationId xmlns:a16="http://schemas.microsoft.com/office/drawing/2014/main" id="{1DB7E1F7-5064-4606-9646-B6F9054A9B78}"/>
              </a:ext>
            </a:extLst>
          </p:cNvPr>
          <p:cNvPicPr>
            <a:picLocks noChangeAspect="1"/>
          </p:cNvPicPr>
          <p:nvPr/>
        </p:nvPicPr>
        <p:blipFill rotWithShape="1">
          <a:blip r:embed="rId5"/>
          <a:srcRect l="22807" t="19620" r="55965" b="55944"/>
          <a:stretch/>
        </p:blipFill>
        <p:spPr>
          <a:xfrm>
            <a:off x="838749" y="3051966"/>
            <a:ext cx="2348730" cy="1520808"/>
          </a:xfrm>
          <a:prstGeom prst="rect">
            <a:avLst/>
          </a:prstGeom>
        </p:spPr>
      </p:pic>
      <p:pic>
        <p:nvPicPr>
          <p:cNvPr id="8" name="Picture 7">
            <a:extLst>
              <a:ext uri="{FF2B5EF4-FFF2-40B4-BE49-F238E27FC236}">
                <a16:creationId xmlns:a16="http://schemas.microsoft.com/office/drawing/2014/main" id="{B95DCA71-05A1-4ABD-82C5-C04A3FDC325C}"/>
              </a:ext>
            </a:extLst>
          </p:cNvPr>
          <p:cNvPicPr>
            <a:picLocks noChangeAspect="1"/>
          </p:cNvPicPr>
          <p:nvPr/>
        </p:nvPicPr>
        <p:blipFill rotWithShape="1">
          <a:blip r:embed="rId6"/>
          <a:srcRect l="22807" t="54193" r="55965" b="21371"/>
          <a:stretch/>
        </p:blipFill>
        <p:spPr>
          <a:xfrm>
            <a:off x="5956519" y="3051966"/>
            <a:ext cx="2348732" cy="1520808"/>
          </a:xfrm>
          <a:prstGeom prst="rect">
            <a:avLst/>
          </a:prstGeom>
        </p:spPr>
      </p:pic>
      <p:pic>
        <p:nvPicPr>
          <p:cNvPr id="9" name="Picture 8">
            <a:extLst>
              <a:ext uri="{FF2B5EF4-FFF2-40B4-BE49-F238E27FC236}">
                <a16:creationId xmlns:a16="http://schemas.microsoft.com/office/drawing/2014/main" id="{02FF02AA-469B-45B2-AFAE-E08B3727AFA7}"/>
              </a:ext>
            </a:extLst>
          </p:cNvPr>
          <p:cNvPicPr>
            <a:picLocks noChangeAspect="1"/>
          </p:cNvPicPr>
          <p:nvPr/>
        </p:nvPicPr>
        <p:blipFill rotWithShape="1">
          <a:blip r:embed="rId5"/>
          <a:srcRect l="22807" t="58527" r="55965" b="17036"/>
          <a:stretch/>
        </p:blipFill>
        <p:spPr>
          <a:xfrm>
            <a:off x="3397634" y="3051966"/>
            <a:ext cx="2348731" cy="1520808"/>
          </a:xfrm>
          <a:prstGeom prst="rect">
            <a:avLst/>
          </a:prstGeom>
        </p:spPr>
      </p:pic>
    </p:spTree>
    <p:extLst>
      <p:ext uri="{BB962C8B-B14F-4D97-AF65-F5344CB8AC3E}">
        <p14:creationId xmlns:p14="http://schemas.microsoft.com/office/powerpoint/2010/main" val="205047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92"/>
        <p:cNvGrpSpPr/>
        <p:nvPr/>
      </p:nvGrpSpPr>
      <p:grpSpPr>
        <a:xfrm>
          <a:off x="0" y="0"/>
          <a:ext cx="0" cy="0"/>
          <a:chOff x="0" y="0"/>
          <a:chExt cx="0" cy="0"/>
        </a:xfrm>
      </p:grpSpPr>
      <p:grpSp>
        <p:nvGrpSpPr>
          <p:cNvPr id="293" name="Google Shape;293;p15"/>
          <p:cNvGrpSpPr/>
          <p:nvPr/>
        </p:nvGrpSpPr>
        <p:grpSpPr>
          <a:xfrm>
            <a:off x="78838" y="1635263"/>
            <a:ext cx="745200" cy="745200"/>
            <a:chOff x="2315825" y="3550925"/>
            <a:chExt cx="745200" cy="745200"/>
          </a:xfrm>
        </p:grpSpPr>
        <p:sp>
          <p:nvSpPr>
            <p:cNvPr id="294" name="Google Shape;294;p15"/>
            <p:cNvSpPr/>
            <p:nvPr/>
          </p:nvSpPr>
          <p:spPr>
            <a:xfrm>
              <a:off x="2315825" y="3550925"/>
              <a:ext cx="745200" cy="74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5" name="Google Shape;295;p15"/>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296" name="Google Shape;296;p15"/>
          <p:cNvSpPr txBox="1">
            <a:spLocks noGrp="1"/>
          </p:cNvSpPr>
          <p:nvPr>
            <p:ph type="title"/>
          </p:nvPr>
        </p:nvSpPr>
        <p:spPr>
          <a:xfrm>
            <a:off x="1643100" y="1705438"/>
            <a:ext cx="5857800" cy="9520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latin typeface="Nunito" panose="020B0604020202020204" charset="0"/>
                <a:cs typeface="Times New Roman" panose="02020603050405020304" pitchFamily="18" charset="0"/>
              </a:rPr>
              <a:t>Phase</a:t>
            </a:r>
            <a:r>
              <a:rPr lang="en" sz="2800" dirty="0">
                <a:latin typeface="Nunito" panose="020B0604020202020204" charset="0"/>
                <a:cs typeface="Times New Roman" panose="02020603050405020304" pitchFamily="18" charset="0"/>
              </a:rPr>
              <a:t> </a:t>
            </a:r>
            <a:r>
              <a:rPr lang="en-US" sz="2800" dirty="0">
                <a:latin typeface="Nunito" panose="020B0604020202020204" charset="0"/>
                <a:cs typeface="Times New Roman" panose="02020603050405020304" pitchFamily="18" charset="0"/>
              </a:rPr>
              <a:t>V.</a:t>
            </a:r>
            <a:endParaRPr sz="2800" dirty="0">
              <a:latin typeface="Nunito" panose="020B0604020202020204" charset="0"/>
              <a:cs typeface="Times New Roman" panose="02020603050405020304" pitchFamily="18" charset="0"/>
            </a:endParaRPr>
          </a:p>
          <a:p>
            <a:pPr marL="0" lvl="0" indent="0" algn="ctr" rtl="0">
              <a:spcBef>
                <a:spcPts val="0"/>
              </a:spcBef>
              <a:spcAft>
                <a:spcPts val="0"/>
              </a:spcAft>
              <a:buNone/>
            </a:pPr>
            <a:r>
              <a:rPr lang="en-US" sz="2800" dirty="0">
                <a:latin typeface="Nunito" panose="020B0604020202020204" charset="0"/>
                <a:cs typeface="Times New Roman" panose="02020603050405020304" pitchFamily="18" charset="0"/>
              </a:rPr>
              <a:t>Evaluation &amp; Validation</a:t>
            </a:r>
            <a:endParaRPr sz="2800" dirty="0">
              <a:latin typeface="Nunito" panose="020B0604020202020204" charset="0"/>
              <a:cs typeface="Times New Roman" panose="02020603050405020304" pitchFamily="18" charset="0"/>
            </a:endParaRPr>
          </a:p>
        </p:txBody>
      </p:sp>
      <p:sp>
        <p:nvSpPr>
          <p:cNvPr id="297" name="Google Shape;297;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13</a:t>
            </a:fld>
            <a:endParaRPr/>
          </a:p>
        </p:txBody>
      </p:sp>
    </p:spTree>
    <p:extLst>
      <p:ext uri="{BB962C8B-B14F-4D97-AF65-F5344CB8AC3E}">
        <p14:creationId xmlns:p14="http://schemas.microsoft.com/office/powerpoint/2010/main" val="3622705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9626325-46C2-47A0-A063-C401C0548DA7}"/>
              </a:ext>
            </a:extLst>
          </p:cNvPr>
          <p:cNvSpPr/>
          <p:nvPr/>
        </p:nvSpPr>
        <p:spPr>
          <a:xfrm>
            <a:off x="824037" y="1520901"/>
            <a:ext cx="2428045" cy="2494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latin typeface="Consolas" panose="020B0609020204030204" pitchFamily="49" charset="0"/>
              </a:rPr>
              <a:t>......Testing: </a:t>
            </a:r>
            <a:r>
              <a:rPr lang="en-US" sz="700" dirty="0" err="1">
                <a:solidFill>
                  <a:schemeClr val="bg1"/>
                </a:solidFill>
                <a:latin typeface="Consolas" panose="020B0609020204030204" pitchFamily="49" charset="0"/>
              </a:rPr>
              <a:t>test_cleanNumeric_comma</a:t>
            </a:r>
            <a:endParaRPr lang="en-US" sz="700" dirty="0">
              <a:solidFill>
                <a:schemeClr val="bg1"/>
              </a:solidFill>
              <a:latin typeface="Consolas" panose="020B0609020204030204" pitchFamily="49" charset="0"/>
            </a:endParaRPr>
          </a:p>
          <a:p>
            <a:r>
              <a:rPr lang="en-US" sz="700" dirty="0">
                <a:solidFill>
                  <a:schemeClr val="bg1"/>
                </a:solidFill>
                <a:latin typeface="Consolas" panose="020B0609020204030204" pitchFamily="49" charset="0"/>
              </a:rPr>
              <a:t>Starting </a:t>
            </a:r>
            <a:r>
              <a:rPr lang="en-US" sz="700" dirty="0" err="1">
                <a:solidFill>
                  <a:schemeClr val="bg1"/>
                </a:solidFill>
                <a:latin typeface="Consolas" panose="020B0609020204030204" pitchFamily="49" charset="0"/>
              </a:rPr>
              <a:t>DataFrame</a:t>
            </a:r>
            <a:r>
              <a:rPr lang="en-US" sz="700" dirty="0">
                <a:solidFill>
                  <a:schemeClr val="bg1"/>
                </a:solidFill>
                <a:latin typeface="Consolas" panose="020B0609020204030204" pitchFamily="49" charset="0"/>
              </a:rPr>
              <a:t> is: </a:t>
            </a:r>
          </a:p>
          <a:p>
            <a:r>
              <a:rPr lang="en-US" sz="700" dirty="0">
                <a:solidFill>
                  <a:schemeClr val="bg1"/>
                </a:solidFill>
                <a:latin typeface="Consolas" panose="020B0609020204030204" pitchFamily="49" charset="0"/>
              </a:rPr>
              <a:t>  ID     num</a:t>
            </a:r>
          </a:p>
          <a:p>
            <a:r>
              <a:rPr lang="en-US" sz="700" dirty="0">
                <a:solidFill>
                  <a:schemeClr val="bg1"/>
                </a:solidFill>
                <a:latin typeface="Consolas" panose="020B0609020204030204" pitchFamily="49" charset="0"/>
              </a:rPr>
              <a:t>0  a  15,000</a:t>
            </a:r>
          </a:p>
          <a:p>
            <a:r>
              <a:rPr lang="en-US" sz="700" dirty="0">
                <a:solidFill>
                  <a:schemeClr val="bg1"/>
                </a:solidFill>
                <a:latin typeface="Consolas" panose="020B0609020204030204" pitchFamily="49" charset="0"/>
              </a:rPr>
              <a:t>1  b    2500</a:t>
            </a:r>
          </a:p>
          <a:p>
            <a:r>
              <a:rPr lang="en-US" sz="700" dirty="0">
                <a:solidFill>
                  <a:schemeClr val="bg1"/>
                </a:solidFill>
                <a:latin typeface="Consolas" panose="020B0609020204030204" pitchFamily="49" charset="0"/>
              </a:rPr>
              <a:t>2  c  36,000</a:t>
            </a:r>
          </a:p>
          <a:p>
            <a:r>
              <a:rPr lang="en-US" sz="700" dirty="0">
                <a:solidFill>
                  <a:schemeClr val="bg1"/>
                </a:solidFill>
                <a:latin typeface="Consolas" panose="020B0609020204030204" pitchFamily="49" charset="0"/>
              </a:rPr>
              <a:t>3  d     180</a:t>
            </a:r>
          </a:p>
          <a:p>
            <a:r>
              <a:rPr lang="en-US" sz="700" dirty="0">
                <a:solidFill>
                  <a:schemeClr val="bg1"/>
                </a:solidFill>
                <a:latin typeface="Consolas" panose="020B0609020204030204" pitchFamily="49" charset="0"/>
              </a:rPr>
              <a:t>New </a:t>
            </a:r>
            <a:r>
              <a:rPr lang="en-US" sz="700" dirty="0" err="1">
                <a:solidFill>
                  <a:schemeClr val="bg1"/>
                </a:solidFill>
                <a:latin typeface="Consolas" panose="020B0609020204030204" pitchFamily="49" charset="0"/>
              </a:rPr>
              <a:t>DataFrame</a:t>
            </a:r>
            <a:r>
              <a:rPr lang="en-US" sz="700" dirty="0">
                <a:solidFill>
                  <a:schemeClr val="bg1"/>
                </a:solidFill>
                <a:latin typeface="Consolas" panose="020B0609020204030204" pitchFamily="49" charset="0"/>
              </a:rPr>
              <a:t> is: </a:t>
            </a:r>
          </a:p>
          <a:p>
            <a:r>
              <a:rPr lang="en-US" sz="700" dirty="0">
                <a:solidFill>
                  <a:schemeClr val="bg1"/>
                </a:solidFill>
                <a:latin typeface="Consolas" panose="020B0609020204030204" pitchFamily="49" charset="0"/>
              </a:rPr>
              <a:t>   ID      num</a:t>
            </a:r>
          </a:p>
          <a:p>
            <a:r>
              <a:rPr lang="en-US" sz="700" dirty="0">
                <a:solidFill>
                  <a:schemeClr val="bg1"/>
                </a:solidFill>
                <a:latin typeface="Consolas" panose="020B0609020204030204" pitchFamily="49" charset="0"/>
              </a:rPr>
              <a:t>0  a  15000.0</a:t>
            </a:r>
          </a:p>
          <a:p>
            <a:r>
              <a:rPr lang="en-US" sz="700" dirty="0">
                <a:solidFill>
                  <a:schemeClr val="bg1"/>
                </a:solidFill>
                <a:latin typeface="Consolas" panose="020B0609020204030204" pitchFamily="49" charset="0"/>
              </a:rPr>
              <a:t>1  b   2500.0</a:t>
            </a:r>
          </a:p>
          <a:p>
            <a:r>
              <a:rPr lang="en-US" sz="700" dirty="0">
                <a:solidFill>
                  <a:schemeClr val="bg1"/>
                </a:solidFill>
                <a:latin typeface="Consolas" panose="020B0609020204030204" pitchFamily="49" charset="0"/>
              </a:rPr>
              <a:t>2  c  36000.0</a:t>
            </a:r>
          </a:p>
          <a:p>
            <a:r>
              <a:rPr lang="en-US" sz="700" dirty="0">
                <a:solidFill>
                  <a:schemeClr val="bg1"/>
                </a:solidFill>
                <a:latin typeface="Consolas" panose="020B0609020204030204" pitchFamily="49" charset="0"/>
              </a:rPr>
              <a:t>3  d    180.0</a:t>
            </a:r>
          </a:p>
          <a:p>
            <a:r>
              <a:rPr lang="en-US" sz="700" dirty="0">
                <a:solidFill>
                  <a:schemeClr val="bg1"/>
                </a:solidFill>
                <a:latin typeface="Consolas" panose="020B0609020204030204" pitchFamily="49" charset="0"/>
              </a:rPr>
              <a:t>Expected </a:t>
            </a:r>
            <a:r>
              <a:rPr lang="en-US" sz="700" dirty="0" err="1">
                <a:solidFill>
                  <a:schemeClr val="bg1"/>
                </a:solidFill>
                <a:latin typeface="Consolas" panose="020B0609020204030204" pitchFamily="49" charset="0"/>
              </a:rPr>
              <a:t>DataFrame</a:t>
            </a:r>
            <a:r>
              <a:rPr lang="en-US" sz="700" dirty="0">
                <a:solidFill>
                  <a:schemeClr val="bg1"/>
                </a:solidFill>
                <a:latin typeface="Consolas" panose="020B0609020204030204" pitchFamily="49" charset="0"/>
              </a:rPr>
              <a:t> is: </a:t>
            </a:r>
          </a:p>
          <a:p>
            <a:r>
              <a:rPr lang="en-US" sz="700" dirty="0">
                <a:solidFill>
                  <a:schemeClr val="bg1"/>
                </a:solidFill>
                <a:latin typeface="Consolas" panose="020B0609020204030204" pitchFamily="49" charset="0"/>
              </a:rPr>
              <a:t>   ID      num</a:t>
            </a:r>
          </a:p>
          <a:p>
            <a:r>
              <a:rPr lang="en-US" sz="700" dirty="0">
                <a:solidFill>
                  <a:schemeClr val="bg1"/>
                </a:solidFill>
                <a:latin typeface="Consolas" panose="020B0609020204030204" pitchFamily="49" charset="0"/>
              </a:rPr>
              <a:t>0  a  15000.0</a:t>
            </a:r>
          </a:p>
          <a:p>
            <a:r>
              <a:rPr lang="en-US" sz="700" dirty="0">
                <a:solidFill>
                  <a:schemeClr val="bg1"/>
                </a:solidFill>
                <a:latin typeface="Consolas" panose="020B0609020204030204" pitchFamily="49" charset="0"/>
              </a:rPr>
              <a:t>1  b   2500.0</a:t>
            </a:r>
          </a:p>
          <a:p>
            <a:r>
              <a:rPr lang="en-US" sz="700" dirty="0">
                <a:solidFill>
                  <a:schemeClr val="bg1"/>
                </a:solidFill>
                <a:latin typeface="Consolas" panose="020B0609020204030204" pitchFamily="49" charset="0"/>
              </a:rPr>
              <a:t>2  c  36000.0</a:t>
            </a:r>
          </a:p>
          <a:p>
            <a:r>
              <a:rPr lang="en-US" sz="700" dirty="0">
                <a:solidFill>
                  <a:schemeClr val="bg1"/>
                </a:solidFill>
                <a:latin typeface="Consolas" panose="020B0609020204030204" pitchFamily="49" charset="0"/>
              </a:rPr>
              <a:t>3  d    180.0</a:t>
            </a:r>
          </a:p>
          <a:p>
            <a:pPr algn="ctr"/>
            <a:endParaRPr lang="en-US" sz="700" dirty="0"/>
          </a:p>
        </p:txBody>
      </p:sp>
      <p:grpSp>
        <p:nvGrpSpPr>
          <p:cNvPr id="400" name="Google Shape;400;p21"/>
          <p:cNvGrpSpPr/>
          <p:nvPr/>
        </p:nvGrpSpPr>
        <p:grpSpPr>
          <a:xfrm>
            <a:off x="78838" y="1635263"/>
            <a:ext cx="745200" cy="745200"/>
            <a:chOff x="2315825" y="3550925"/>
            <a:chExt cx="745200" cy="745200"/>
          </a:xfrm>
        </p:grpSpPr>
        <p:sp>
          <p:nvSpPr>
            <p:cNvPr id="401" name="Google Shape;401;p21"/>
            <p:cNvSpPr/>
            <p:nvPr/>
          </p:nvSpPr>
          <p:spPr>
            <a:xfrm>
              <a:off x="2315825" y="3550925"/>
              <a:ext cx="745200" cy="74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21"/>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404" name="Google Shape;404;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14</a:t>
            </a:fld>
            <a:endParaRPr/>
          </a:p>
        </p:txBody>
      </p:sp>
      <p:sp>
        <p:nvSpPr>
          <p:cNvPr id="43" name="Google Shape;296;p15">
            <a:extLst>
              <a:ext uri="{FF2B5EF4-FFF2-40B4-BE49-F238E27FC236}">
                <a16:creationId xmlns:a16="http://schemas.microsoft.com/office/drawing/2014/main" id="{E9019204-0505-4650-BAEB-71024324D0FE}"/>
              </a:ext>
            </a:extLst>
          </p:cNvPr>
          <p:cNvSpPr txBox="1">
            <a:spLocks noGrp="1"/>
          </p:cNvSpPr>
          <p:nvPr>
            <p:ph type="title"/>
          </p:nvPr>
        </p:nvSpPr>
        <p:spPr>
          <a:xfrm>
            <a:off x="2395537" y="25488"/>
            <a:ext cx="3676650" cy="6789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Nunito" panose="020B0604020202020204" charset="0"/>
                <a:cs typeface="Times New Roman" panose="02020603050405020304" pitchFamily="18" charset="0"/>
              </a:rPr>
              <a:t>Phase</a:t>
            </a:r>
            <a:r>
              <a:rPr lang="en" sz="2000" dirty="0">
                <a:latin typeface="Nunito" panose="020B0604020202020204" charset="0"/>
                <a:cs typeface="Times New Roman" panose="02020603050405020304" pitchFamily="18" charset="0"/>
              </a:rPr>
              <a:t> </a:t>
            </a:r>
            <a:r>
              <a:rPr lang="en-US" sz="2000" dirty="0">
                <a:latin typeface="Nunito" panose="020B0604020202020204" charset="0"/>
                <a:cs typeface="Times New Roman" panose="02020603050405020304" pitchFamily="18" charset="0"/>
              </a:rPr>
              <a:t>V.</a:t>
            </a:r>
            <a:endParaRPr sz="2000" dirty="0">
              <a:latin typeface="Nunito" panose="020B0604020202020204" charset="0"/>
              <a:cs typeface="Times New Roman" panose="02020603050405020304" pitchFamily="18" charset="0"/>
            </a:endParaRPr>
          </a:p>
          <a:p>
            <a:pPr marL="0" lvl="0" indent="0" algn="ctr" rtl="0">
              <a:spcBef>
                <a:spcPts val="0"/>
              </a:spcBef>
              <a:spcAft>
                <a:spcPts val="0"/>
              </a:spcAft>
              <a:buNone/>
            </a:pPr>
            <a:r>
              <a:rPr lang="en-US" sz="2000" dirty="0">
                <a:latin typeface="Nunito" panose="020B0604020202020204" charset="0"/>
                <a:cs typeface="Times New Roman" panose="02020603050405020304" pitchFamily="18" charset="0"/>
              </a:rPr>
              <a:t>Evaluation &amp; Validation</a:t>
            </a:r>
            <a:endParaRPr sz="2000" dirty="0">
              <a:latin typeface="Nunito" panose="020B0604020202020204" charset="0"/>
              <a:cs typeface="Times New Roman" panose="02020603050405020304" pitchFamily="18" charset="0"/>
            </a:endParaRPr>
          </a:p>
        </p:txBody>
      </p:sp>
      <p:sp>
        <p:nvSpPr>
          <p:cNvPr id="2" name="TextBox 1">
            <a:extLst>
              <a:ext uri="{FF2B5EF4-FFF2-40B4-BE49-F238E27FC236}">
                <a16:creationId xmlns:a16="http://schemas.microsoft.com/office/drawing/2014/main" id="{D03C8AB2-63E9-47DC-B458-A21B0BB64FEB}"/>
              </a:ext>
            </a:extLst>
          </p:cNvPr>
          <p:cNvSpPr txBox="1"/>
          <p:nvPr/>
        </p:nvSpPr>
        <p:spPr>
          <a:xfrm>
            <a:off x="753863" y="1243904"/>
            <a:ext cx="8275837" cy="276999"/>
          </a:xfrm>
          <a:prstGeom prst="rect">
            <a:avLst/>
          </a:prstGeom>
          <a:noFill/>
        </p:spPr>
        <p:txBody>
          <a:bodyPr wrap="square">
            <a:spAutoFit/>
          </a:bodyPr>
          <a:lstStyle/>
          <a:p>
            <a:r>
              <a:rPr lang="en-US" sz="1200" b="1" dirty="0">
                <a:solidFill>
                  <a:schemeClr val="bg1"/>
                </a:solidFill>
                <a:latin typeface="Nunito" panose="020B0604020202020204" charset="0"/>
              </a:rPr>
              <a:t>Unit testing</a:t>
            </a:r>
          </a:p>
        </p:txBody>
      </p:sp>
      <p:sp>
        <p:nvSpPr>
          <p:cNvPr id="10" name="Rectangle: Rounded Corners 9">
            <a:extLst>
              <a:ext uri="{FF2B5EF4-FFF2-40B4-BE49-F238E27FC236}">
                <a16:creationId xmlns:a16="http://schemas.microsoft.com/office/drawing/2014/main" id="{C7C4345A-ADCD-46A0-BFAE-B717E5D94E14}"/>
              </a:ext>
            </a:extLst>
          </p:cNvPr>
          <p:cNvSpPr/>
          <p:nvPr/>
        </p:nvSpPr>
        <p:spPr>
          <a:xfrm>
            <a:off x="3357977" y="1489367"/>
            <a:ext cx="2428045" cy="2494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latin typeface="Consolas" panose="020B0609020204030204" pitchFamily="49" charset="0"/>
              </a:rPr>
              <a:t>......Testing: </a:t>
            </a:r>
            <a:r>
              <a:rPr lang="en-US" sz="700" dirty="0" err="1">
                <a:solidFill>
                  <a:schemeClr val="bg1"/>
                </a:solidFill>
                <a:latin typeface="Consolas" panose="020B0609020204030204" pitchFamily="49" charset="0"/>
              </a:rPr>
              <a:t>test_cleanNumeric_float</a:t>
            </a:r>
            <a:endParaRPr lang="en-US" sz="700" dirty="0">
              <a:solidFill>
                <a:schemeClr val="bg1"/>
              </a:solidFill>
              <a:latin typeface="Consolas" panose="020B0609020204030204" pitchFamily="49" charset="0"/>
            </a:endParaRPr>
          </a:p>
          <a:p>
            <a:r>
              <a:rPr lang="en-US" sz="700" dirty="0">
                <a:solidFill>
                  <a:schemeClr val="bg1"/>
                </a:solidFill>
                <a:latin typeface="Consolas" panose="020B0609020204030204" pitchFamily="49" charset="0"/>
              </a:rPr>
              <a:t>Starting </a:t>
            </a:r>
            <a:r>
              <a:rPr lang="en-US" sz="700" dirty="0" err="1">
                <a:solidFill>
                  <a:schemeClr val="bg1"/>
                </a:solidFill>
                <a:latin typeface="Consolas" panose="020B0609020204030204" pitchFamily="49" charset="0"/>
              </a:rPr>
              <a:t>DataFrame</a:t>
            </a:r>
            <a:r>
              <a:rPr lang="en-US" sz="700" dirty="0">
                <a:solidFill>
                  <a:schemeClr val="bg1"/>
                </a:solidFill>
                <a:latin typeface="Consolas" panose="020B0609020204030204" pitchFamily="49" charset="0"/>
              </a:rPr>
              <a:t> is: </a:t>
            </a:r>
          </a:p>
          <a:p>
            <a:r>
              <a:rPr lang="en-US" sz="700" dirty="0">
                <a:solidFill>
                  <a:schemeClr val="bg1"/>
                </a:solidFill>
                <a:latin typeface="Consolas" panose="020B0609020204030204" pitchFamily="49" charset="0"/>
              </a:rPr>
              <a:t>  ID    num</a:t>
            </a:r>
          </a:p>
          <a:p>
            <a:r>
              <a:rPr lang="en-US" sz="700" dirty="0">
                <a:solidFill>
                  <a:schemeClr val="bg1"/>
                </a:solidFill>
                <a:latin typeface="Consolas" panose="020B0609020204030204" pitchFamily="49" charset="0"/>
              </a:rPr>
              <a:t>0  a  15000</a:t>
            </a:r>
          </a:p>
          <a:p>
            <a:r>
              <a:rPr lang="en-US" sz="700" dirty="0">
                <a:solidFill>
                  <a:schemeClr val="bg1"/>
                </a:solidFill>
                <a:latin typeface="Consolas" panose="020B0609020204030204" pitchFamily="49" charset="0"/>
              </a:rPr>
              <a:t>1  b   2500</a:t>
            </a:r>
          </a:p>
          <a:p>
            <a:r>
              <a:rPr lang="en-US" sz="700" dirty="0">
                <a:solidFill>
                  <a:schemeClr val="bg1"/>
                </a:solidFill>
                <a:latin typeface="Consolas" panose="020B0609020204030204" pitchFamily="49" charset="0"/>
              </a:rPr>
              <a:t>2  c  36000</a:t>
            </a:r>
          </a:p>
          <a:p>
            <a:r>
              <a:rPr lang="en-US" sz="700" dirty="0">
                <a:solidFill>
                  <a:schemeClr val="bg1"/>
                </a:solidFill>
                <a:latin typeface="Consolas" panose="020B0609020204030204" pitchFamily="49" charset="0"/>
              </a:rPr>
              <a:t>3  d    180</a:t>
            </a:r>
          </a:p>
          <a:p>
            <a:r>
              <a:rPr lang="en-US" sz="700" dirty="0">
                <a:solidFill>
                  <a:schemeClr val="bg1"/>
                </a:solidFill>
                <a:latin typeface="Consolas" panose="020B0609020204030204" pitchFamily="49" charset="0"/>
              </a:rPr>
              <a:t>Cleaned </a:t>
            </a:r>
            <a:r>
              <a:rPr lang="en-US" sz="700" dirty="0" err="1">
                <a:solidFill>
                  <a:schemeClr val="bg1"/>
                </a:solidFill>
                <a:latin typeface="Consolas" panose="020B0609020204030204" pitchFamily="49" charset="0"/>
              </a:rPr>
              <a:t>DataFrame</a:t>
            </a:r>
            <a:r>
              <a:rPr lang="en-US" sz="700" dirty="0">
                <a:solidFill>
                  <a:schemeClr val="bg1"/>
                </a:solidFill>
                <a:latin typeface="Consolas" panose="020B0609020204030204" pitchFamily="49" charset="0"/>
              </a:rPr>
              <a:t> is: </a:t>
            </a:r>
          </a:p>
          <a:p>
            <a:r>
              <a:rPr lang="en-US" sz="700" dirty="0">
                <a:solidFill>
                  <a:schemeClr val="bg1"/>
                </a:solidFill>
                <a:latin typeface="Consolas" panose="020B0609020204030204" pitchFamily="49" charset="0"/>
              </a:rPr>
              <a:t>  ID      num</a:t>
            </a:r>
          </a:p>
          <a:p>
            <a:r>
              <a:rPr lang="en-US" sz="700" dirty="0">
                <a:solidFill>
                  <a:schemeClr val="bg1"/>
                </a:solidFill>
                <a:latin typeface="Consolas" panose="020B0609020204030204" pitchFamily="49" charset="0"/>
              </a:rPr>
              <a:t>0  a  15000.0</a:t>
            </a:r>
          </a:p>
          <a:p>
            <a:r>
              <a:rPr lang="en-US" sz="700" dirty="0">
                <a:solidFill>
                  <a:schemeClr val="bg1"/>
                </a:solidFill>
                <a:latin typeface="Consolas" panose="020B0609020204030204" pitchFamily="49" charset="0"/>
              </a:rPr>
              <a:t>1  b   2500.0</a:t>
            </a:r>
          </a:p>
          <a:p>
            <a:r>
              <a:rPr lang="en-US" sz="700" dirty="0">
                <a:solidFill>
                  <a:schemeClr val="bg1"/>
                </a:solidFill>
                <a:latin typeface="Consolas" panose="020B0609020204030204" pitchFamily="49" charset="0"/>
              </a:rPr>
              <a:t>2  c  36000.0</a:t>
            </a:r>
          </a:p>
          <a:p>
            <a:r>
              <a:rPr lang="en-US" sz="700" dirty="0">
                <a:solidFill>
                  <a:schemeClr val="bg1"/>
                </a:solidFill>
                <a:latin typeface="Consolas" panose="020B0609020204030204" pitchFamily="49" charset="0"/>
              </a:rPr>
              <a:t>3  d    180.0</a:t>
            </a:r>
          </a:p>
          <a:p>
            <a:r>
              <a:rPr lang="en-US" sz="700" dirty="0">
                <a:solidFill>
                  <a:schemeClr val="bg1"/>
                </a:solidFill>
                <a:latin typeface="Consolas" panose="020B0609020204030204" pitchFamily="49" charset="0"/>
              </a:rPr>
              <a:t>Expected </a:t>
            </a:r>
            <a:r>
              <a:rPr lang="en-US" sz="700" dirty="0" err="1">
                <a:solidFill>
                  <a:schemeClr val="bg1"/>
                </a:solidFill>
                <a:latin typeface="Consolas" panose="020B0609020204030204" pitchFamily="49" charset="0"/>
              </a:rPr>
              <a:t>DataFrame</a:t>
            </a:r>
            <a:r>
              <a:rPr lang="en-US" sz="700" dirty="0">
                <a:solidFill>
                  <a:schemeClr val="bg1"/>
                </a:solidFill>
                <a:latin typeface="Consolas" panose="020B0609020204030204" pitchFamily="49" charset="0"/>
              </a:rPr>
              <a:t> is: </a:t>
            </a:r>
          </a:p>
          <a:p>
            <a:r>
              <a:rPr lang="en-US" sz="700" dirty="0">
                <a:solidFill>
                  <a:schemeClr val="bg1"/>
                </a:solidFill>
                <a:latin typeface="Consolas" panose="020B0609020204030204" pitchFamily="49" charset="0"/>
              </a:rPr>
              <a:t>   ID      num</a:t>
            </a:r>
          </a:p>
          <a:p>
            <a:r>
              <a:rPr lang="en-US" sz="700" dirty="0">
                <a:solidFill>
                  <a:schemeClr val="bg1"/>
                </a:solidFill>
                <a:latin typeface="Consolas" panose="020B0609020204030204" pitchFamily="49" charset="0"/>
              </a:rPr>
              <a:t>0  a  15000.0</a:t>
            </a:r>
          </a:p>
          <a:p>
            <a:r>
              <a:rPr lang="en-US" sz="700" dirty="0">
                <a:solidFill>
                  <a:schemeClr val="bg1"/>
                </a:solidFill>
                <a:latin typeface="Consolas" panose="020B0609020204030204" pitchFamily="49" charset="0"/>
              </a:rPr>
              <a:t>1  b   2500.0</a:t>
            </a:r>
          </a:p>
          <a:p>
            <a:r>
              <a:rPr lang="en-US" sz="700" dirty="0">
                <a:solidFill>
                  <a:schemeClr val="bg1"/>
                </a:solidFill>
                <a:latin typeface="Consolas" panose="020B0609020204030204" pitchFamily="49" charset="0"/>
              </a:rPr>
              <a:t>2  c  36000.0</a:t>
            </a:r>
          </a:p>
          <a:p>
            <a:r>
              <a:rPr lang="en-US" sz="700" dirty="0">
                <a:solidFill>
                  <a:schemeClr val="bg1"/>
                </a:solidFill>
                <a:latin typeface="Consolas" panose="020B0609020204030204" pitchFamily="49" charset="0"/>
              </a:rPr>
              <a:t>3  d    180.0</a:t>
            </a:r>
          </a:p>
          <a:p>
            <a:pPr algn="ctr"/>
            <a:endParaRPr lang="en-US" sz="700" dirty="0"/>
          </a:p>
        </p:txBody>
      </p:sp>
      <p:sp>
        <p:nvSpPr>
          <p:cNvPr id="12" name="Rectangle: Rounded Corners 11">
            <a:extLst>
              <a:ext uri="{FF2B5EF4-FFF2-40B4-BE49-F238E27FC236}">
                <a16:creationId xmlns:a16="http://schemas.microsoft.com/office/drawing/2014/main" id="{FC2A9B62-1F8F-4E6D-8354-2A2FBD7BEABB}"/>
              </a:ext>
            </a:extLst>
          </p:cNvPr>
          <p:cNvSpPr/>
          <p:nvPr/>
        </p:nvSpPr>
        <p:spPr>
          <a:xfrm>
            <a:off x="824037" y="4129768"/>
            <a:ext cx="7517066" cy="4922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latin typeface="Consolas" panose="020B0609020204030204" pitchFamily="49" charset="0"/>
              </a:rPr>
              <a:t>----------------------------------------------------------------------</a:t>
            </a:r>
          </a:p>
          <a:p>
            <a:r>
              <a:rPr lang="en-US" sz="700" dirty="0">
                <a:solidFill>
                  <a:schemeClr val="bg1"/>
                </a:solidFill>
                <a:latin typeface="Consolas" panose="020B0609020204030204" pitchFamily="49" charset="0"/>
              </a:rPr>
              <a:t>Ran 6 tests in 0.198s</a:t>
            </a:r>
          </a:p>
          <a:p>
            <a:endParaRPr lang="en-US" sz="700" dirty="0">
              <a:solidFill>
                <a:schemeClr val="bg1"/>
              </a:solidFill>
              <a:latin typeface="Consolas" panose="020B0609020204030204" pitchFamily="49" charset="0"/>
            </a:endParaRPr>
          </a:p>
          <a:p>
            <a:r>
              <a:rPr lang="en-US" sz="700" dirty="0">
                <a:solidFill>
                  <a:schemeClr val="bg1"/>
                </a:solidFill>
                <a:latin typeface="Consolas" panose="020B0609020204030204" pitchFamily="49" charset="0"/>
              </a:rPr>
              <a:t>OK</a:t>
            </a:r>
          </a:p>
          <a:p>
            <a:pPr algn="ctr"/>
            <a:endParaRPr lang="en-US" sz="700" dirty="0"/>
          </a:p>
        </p:txBody>
      </p:sp>
      <p:sp>
        <p:nvSpPr>
          <p:cNvPr id="13" name="Rectangle: Rounded Corners 12">
            <a:extLst>
              <a:ext uri="{FF2B5EF4-FFF2-40B4-BE49-F238E27FC236}">
                <a16:creationId xmlns:a16="http://schemas.microsoft.com/office/drawing/2014/main" id="{DFB84AEE-35BA-488A-8A32-C578538C1114}"/>
              </a:ext>
            </a:extLst>
          </p:cNvPr>
          <p:cNvSpPr/>
          <p:nvPr/>
        </p:nvSpPr>
        <p:spPr>
          <a:xfrm>
            <a:off x="5913058" y="1520901"/>
            <a:ext cx="2428045" cy="2494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latin typeface="Consolas" panose="020B0609020204030204" pitchFamily="49" charset="0"/>
              </a:rPr>
              <a:t>......Testing: </a:t>
            </a:r>
            <a:r>
              <a:rPr lang="en-US" sz="700" dirty="0" err="1">
                <a:solidFill>
                  <a:schemeClr val="bg1"/>
                </a:solidFill>
                <a:latin typeface="Consolas" panose="020B0609020204030204" pitchFamily="49" charset="0"/>
              </a:rPr>
              <a:t>test_divideDf</a:t>
            </a:r>
            <a:endParaRPr lang="en-US" sz="700" dirty="0">
              <a:solidFill>
                <a:schemeClr val="bg1"/>
              </a:solidFill>
              <a:latin typeface="Consolas" panose="020B0609020204030204" pitchFamily="49" charset="0"/>
            </a:endParaRPr>
          </a:p>
          <a:p>
            <a:r>
              <a:rPr lang="en-US" sz="700" dirty="0">
                <a:solidFill>
                  <a:schemeClr val="bg1"/>
                </a:solidFill>
                <a:latin typeface="Consolas" panose="020B0609020204030204" pitchFamily="49" charset="0"/>
              </a:rPr>
              <a:t>Starting </a:t>
            </a:r>
            <a:r>
              <a:rPr lang="en-US" sz="700" dirty="0" err="1">
                <a:solidFill>
                  <a:schemeClr val="bg1"/>
                </a:solidFill>
                <a:latin typeface="Consolas" panose="020B0609020204030204" pitchFamily="49" charset="0"/>
              </a:rPr>
              <a:t>DataFrame</a:t>
            </a:r>
            <a:r>
              <a:rPr lang="en-US" sz="700" dirty="0">
                <a:solidFill>
                  <a:schemeClr val="bg1"/>
                </a:solidFill>
                <a:latin typeface="Consolas" panose="020B0609020204030204" pitchFamily="49" charset="0"/>
              </a:rPr>
              <a:t> is: </a:t>
            </a:r>
          </a:p>
          <a:p>
            <a:r>
              <a:rPr lang="en-US" sz="700" dirty="0">
                <a:solidFill>
                  <a:schemeClr val="bg1"/>
                </a:solidFill>
                <a:latin typeface="Consolas" panose="020B0609020204030204" pitchFamily="49" charset="0"/>
              </a:rPr>
              <a:t>  ID   num1   num2</a:t>
            </a:r>
          </a:p>
          <a:p>
            <a:r>
              <a:rPr lang="en-US" sz="700" dirty="0">
                <a:solidFill>
                  <a:schemeClr val="bg1"/>
                </a:solidFill>
                <a:latin typeface="Consolas" panose="020B0609020204030204" pitchFamily="49" charset="0"/>
              </a:rPr>
              <a:t>0  a  15000  10000</a:t>
            </a:r>
          </a:p>
          <a:p>
            <a:r>
              <a:rPr lang="en-US" sz="700" dirty="0">
                <a:solidFill>
                  <a:schemeClr val="bg1"/>
                </a:solidFill>
                <a:latin typeface="Consolas" panose="020B0609020204030204" pitchFamily="49" charset="0"/>
              </a:rPr>
              <a:t>1  b   2500   1000</a:t>
            </a:r>
          </a:p>
          <a:p>
            <a:r>
              <a:rPr lang="en-US" sz="700" dirty="0">
                <a:solidFill>
                  <a:schemeClr val="bg1"/>
                </a:solidFill>
                <a:latin typeface="Consolas" panose="020B0609020204030204" pitchFamily="49" charset="0"/>
              </a:rPr>
              <a:t>2  c   3600    100</a:t>
            </a:r>
          </a:p>
          <a:p>
            <a:r>
              <a:rPr lang="en-US" sz="700" dirty="0">
                <a:solidFill>
                  <a:schemeClr val="bg1"/>
                </a:solidFill>
                <a:latin typeface="Consolas" panose="020B0609020204030204" pitchFamily="49" charset="0"/>
              </a:rPr>
              <a:t>3  d    180   -100</a:t>
            </a:r>
          </a:p>
          <a:p>
            <a:r>
              <a:rPr lang="en-US" sz="700" dirty="0">
                <a:solidFill>
                  <a:schemeClr val="bg1"/>
                </a:solidFill>
                <a:latin typeface="Consolas" panose="020B0609020204030204" pitchFamily="49" charset="0"/>
              </a:rPr>
              <a:t>Divided </a:t>
            </a:r>
            <a:r>
              <a:rPr lang="en-US" sz="700" dirty="0" err="1">
                <a:solidFill>
                  <a:schemeClr val="bg1"/>
                </a:solidFill>
                <a:latin typeface="Consolas" panose="020B0609020204030204" pitchFamily="49" charset="0"/>
              </a:rPr>
              <a:t>DataFrame</a:t>
            </a:r>
            <a:r>
              <a:rPr lang="en-US" sz="700" dirty="0">
                <a:solidFill>
                  <a:schemeClr val="bg1"/>
                </a:solidFill>
                <a:latin typeface="Consolas" panose="020B0609020204030204" pitchFamily="49" charset="0"/>
              </a:rPr>
              <a:t> is: </a:t>
            </a:r>
          </a:p>
          <a:p>
            <a:r>
              <a:rPr lang="en-US" sz="700" dirty="0">
                <a:solidFill>
                  <a:schemeClr val="bg1"/>
                </a:solidFill>
                <a:latin typeface="Consolas" panose="020B0609020204030204" pitchFamily="49" charset="0"/>
              </a:rPr>
              <a:t>  ID   num1   num2   num1%</a:t>
            </a:r>
          </a:p>
          <a:p>
            <a:r>
              <a:rPr lang="en-US" sz="700" dirty="0">
                <a:solidFill>
                  <a:schemeClr val="bg1"/>
                </a:solidFill>
                <a:latin typeface="Consolas" panose="020B0609020204030204" pitchFamily="49" charset="0"/>
              </a:rPr>
              <a:t>0  a  15000  10000   150.0</a:t>
            </a:r>
          </a:p>
          <a:p>
            <a:r>
              <a:rPr lang="en-US" sz="700" dirty="0">
                <a:solidFill>
                  <a:schemeClr val="bg1"/>
                </a:solidFill>
                <a:latin typeface="Consolas" panose="020B0609020204030204" pitchFamily="49" charset="0"/>
              </a:rPr>
              <a:t>1  b   2500   1000   250.0</a:t>
            </a:r>
          </a:p>
          <a:p>
            <a:r>
              <a:rPr lang="en-US" sz="700" dirty="0">
                <a:solidFill>
                  <a:schemeClr val="bg1"/>
                </a:solidFill>
                <a:latin typeface="Consolas" panose="020B0609020204030204" pitchFamily="49" charset="0"/>
              </a:rPr>
              <a:t>2  c   3600    100  3600.0</a:t>
            </a:r>
          </a:p>
          <a:p>
            <a:r>
              <a:rPr lang="en-US" sz="700" dirty="0">
                <a:solidFill>
                  <a:schemeClr val="bg1"/>
                </a:solidFill>
                <a:latin typeface="Consolas" panose="020B0609020204030204" pitchFamily="49" charset="0"/>
              </a:rPr>
              <a:t>3  d    180   -100  -180.0</a:t>
            </a:r>
          </a:p>
          <a:p>
            <a:r>
              <a:rPr lang="en-US" sz="700" dirty="0">
                <a:solidFill>
                  <a:schemeClr val="bg1"/>
                </a:solidFill>
                <a:latin typeface="Consolas" panose="020B0609020204030204" pitchFamily="49" charset="0"/>
              </a:rPr>
              <a:t>Expected </a:t>
            </a:r>
            <a:r>
              <a:rPr lang="en-US" sz="700" dirty="0" err="1">
                <a:solidFill>
                  <a:schemeClr val="bg1"/>
                </a:solidFill>
                <a:latin typeface="Consolas" panose="020B0609020204030204" pitchFamily="49" charset="0"/>
              </a:rPr>
              <a:t>DataFrame</a:t>
            </a:r>
            <a:r>
              <a:rPr lang="en-US" sz="700" dirty="0">
                <a:solidFill>
                  <a:schemeClr val="bg1"/>
                </a:solidFill>
                <a:latin typeface="Consolas" panose="020B0609020204030204" pitchFamily="49" charset="0"/>
              </a:rPr>
              <a:t> is: </a:t>
            </a:r>
          </a:p>
          <a:p>
            <a:r>
              <a:rPr lang="en-US" sz="700" dirty="0">
                <a:solidFill>
                  <a:schemeClr val="bg1"/>
                </a:solidFill>
                <a:latin typeface="Consolas" panose="020B0609020204030204" pitchFamily="49" charset="0"/>
              </a:rPr>
              <a:t>   ID   num1   num2   num1%</a:t>
            </a:r>
          </a:p>
          <a:p>
            <a:r>
              <a:rPr lang="en-US" sz="700" dirty="0">
                <a:solidFill>
                  <a:schemeClr val="bg1"/>
                </a:solidFill>
                <a:latin typeface="Consolas" panose="020B0609020204030204" pitchFamily="49" charset="0"/>
              </a:rPr>
              <a:t>0  a  15000  10000   150.0</a:t>
            </a:r>
          </a:p>
          <a:p>
            <a:r>
              <a:rPr lang="en-US" sz="700" dirty="0">
                <a:solidFill>
                  <a:schemeClr val="bg1"/>
                </a:solidFill>
                <a:latin typeface="Consolas" panose="020B0609020204030204" pitchFamily="49" charset="0"/>
              </a:rPr>
              <a:t>1  b   2500   1000   250.0</a:t>
            </a:r>
          </a:p>
          <a:p>
            <a:r>
              <a:rPr lang="en-US" sz="700" dirty="0">
                <a:solidFill>
                  <a:schemeClr val="bg1"/>
                </a:solidFill>
                <a:latin typeface="Consolas" panose="020B0609020204030204" pitchFamily="49" charset="0"/>
              </a:rPr>
              <a:t>2  c   3600    100  3600.0</a:t>
            </a:r>
          </a:p>
          <a:p>
            <a:r>
              <a:rPr lang="en-US" sz="700" dirty="0">
                <a:solidFill>
                  <a:schemeClr val="bg1"/>
                </a:solidFill>
                <a:latin typeface="Consolas" panose="020B0609020204030204" pitchFamily="49" charset="0"/>
              </a:rPr>
              <a:t>3  d    180   -100  -180.0</a:t>
            </a:r>
            <a:endParaRPr lang="en-US" sz="700" dirty="0"/>
          </a:p>
        </p:txBody>
      </p:sp>
    </p:spTree>
    <p:extLst>
      <p:ext uri="{BB962C8B-B14F-4D97-AF65-F5344CB8AC3E}">
        <p14:creationId xmlns:p14="http://schemas.microsoft.com/office/powerpoint/2010/main" val="3448949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92"/>
        <p:cNvGrpSpPr/>
        <p:nvPr/>
      </p:nvGrpSpPr>
      <p:grpSpPr>
        <a:xfrm>
          <a:off x="0" y="0"/>
          <a:ext cx="0" cy="0"/>
          <a:chOff x="0" y="0"/>
          <a:chExt cx="0" cy="0"/>
        </a:xfrm>
      </p:grpSpPr>
      <p:grpSp>
        <p:nvGrpSpPr>
          <p:cNvPr id="293" name="Google Shape;293;p15"/>
          <p:cNvGrpSpPr/>
          <p:nvPr/>
        </p:nvGrpSpPr>
        <p:grpSpPr>
          <a:xfrm>
            <a:off x="78838" y="1635263"/>
            <a:ext cx="745200" cy="745200"/>
            <a:chOff x="2315825" y="3550925"/>
            <a:chExt cx="745200" cy="745200"/>
          </a:xfrm>
        </p:grpSpPr>
        <p:sp>
          <p:nvSpPr>
            <p:cNvPr id="294" name="Google Shape;294;p15"/>
            <p:cNvSpPr/>
            <p:nvPr/>
          </p:nvSpPr>
          <p:spPr>
            <a:xfrm>
              <a:off x="2315825" y="3550925"/>
              <a:ext cx="745200" cy="74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5" name="Google Shape;295;p15"/>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296" name="Google Shape;296;p15"/>
          <p:cNvSpPr txBox="1">
            <a:spLocks noGrp="1"/>
          </p:cNvSpPr>
          <p:nvPr>
            <p:ph type="title"/>
          </p:nvPr>
        </p:nvSpPr>
        <p:spPr>
          <a:xfrm>
            <a:off x="1643100" y="1705438"/>
            <a:ext cx="5857800" cy="9520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latin typeface="Nunito" panose="020B0604020202020204" charset="0"/>
                <a:cs typeface="Times New Roman" panose="02020603050405020304" pitchFamily="18" charset="0"/>
              </a:rPr>
              <a:t>Phase</a:t>
            </a:r>
            <a:r>
              <a:rPr lang="en" sz="2800" dirty="0">
                <a:latin typeface="Nunito" panose="020B0604020202020204" charset="0"/>
                <a:cs typeface="Times New Roman" panose="02020603050405020304" pitchFamily="18" charset="0"/>
              </a:rPr>
              <a:t> </a:t>
            </a:r>
            <a:r>
              <a:rPr lang="en-US" sz="2800" dirty="0">
                <a:latin typeface="Nunito" panose="020B0604020202020204" charset="0"/>
                <a:cs typeface="Times New Roman" panose="02020603050405020304" pitchFamily="18" charset="0"/>
              </a:rPr>
              <a:t>VI.</a:t>
            </a:r>
            <a:endParaRPr sz="2800" dirty="0">
              <a:latin typeface="Nunito" panose="020B0604020202020204" charset="0"/>
              <a:cs typeface="Times New Roman" panose="02020603050405020304" pitchFamily="18" charset="0"/>
            </a:endParaRPr>
          </a:p>
          <a:p>
            <a:pPr marL="0" lvl="0" indent="0" algn="ctr" rtl="0">
              <a:spcBef>
                <a:spcPts val="0"/>
              </a:spcBef>
              <a:spcAft>
                <a:spcPts val="0"/>
              </a:spcAft>
              <a:buNone/>
            </a:pPr>
            <a:r>
              <a:rPr lang="en-US" sz="2800" dirty="0">
                <a:latin typeface="Nunito" panose="020B0604020202020204" charset="0"/>
                <a:cs typeface="Times New Roman" panose="02020603050405020304" pitchFamily="18" charset="0"/>
              </a:rPr>
              <a:t>Deployment &amp; Conclusion</a:t>
            </a:r>
            <a:endParaRPr sz="2800" dirty="0">
              <a:latin typeface="Nunito" panose="020B0604020202020204" charset="0"/>
              <a:cs typeface="Times New Roman" panose="02020603050405020304" pitchFamily="18" charset="0"/>
            </a:endParaRPr>
          </a:p>
        </p:txBody>
      </p:sp>
      <p:sp>
        <p:nvSpPr>
          <p:cNvPr id="297" name="Google Shape;297;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15</a:t>
            </a:fld>
            <a:endParaRPr/>
          </a:p>
        </p:txBody>
      </p:sp>
    </p:spTree>
    <p:extLst>
      <p:ext uri="{BB962C8B-B14F-4D97-AF65-F5344CB8AC3E}">
        <p14:creationId xmlns:p14="http://schemas.microsoft.com/office/powerpoint/2010/main" val="1221410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0" name="Google Shape;400;p21"/>
          <p:cNvGrpSpPr/>
          <p:nvPr/>
        </p:nvGrpSpPr>
        <p:grpSpPr>
          <a:xfrm>
            <a:off x="78838" y="1635263"/>
            <a:ext cx="745200" cy="745200"/>
            <a:chOff x="2315825" y="3550925"/>
            <a:chExt cx="745200" cy="745200"/>
          </a:xfrm>
        </p:grpSpPr>
        <p:sp>
          <p:nvSpPr>
            <p:cNvPr id="401" name="Google Shape;401;p21"/>
            <p:cNvSpPr/>
            <p:nvPr/>
          </p:nvSpPr>
          <p:spPr>
            <a:xfrm>
              <a:off x="2315825" y="3550925"/>
              <a:ext cx="745200" cy="74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21"/>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404" name="Google Shape;404;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16</a:t>
            </a:fld>
            <a:endParaRPr/>
          </a:p>
        </p:txBody>
      </p:sp>
      <p:sp>
        <p:nvSpPr>
          <p:cNvPr id="43" name="Google Shape;296;p15">
            <a:extLst>
              <a:ext uri="{FF2B5EF4-FFF2-40B4-BE49-F238E27FC236}">
                <a16:creationId xmlns:a16="http://schemas.microsoft.com/office/drawing/2014/main" id="{E9019204-0505-4650-BAEB-71024324D0FE}"/>
              </a:ext>
            </a:extLst>
          </p:cNvPr>
          <p:cNvSpPr txBox="1">
            <a:spLocks noGrp="1"/>
          </p:cNvSpPr>
          <p:nvPr>
            <p:ph type="title"/>
          </p:nvPr>
        </p:nvSpPr>
        <p:spPr>
          <a:xfrm>
            <a:off x="2395537" y="25488"/>
            <a:ext cx="3676650" cy="6789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Nunito" panose="020B0604020202020204" charset="0"/>
                <a:cs typeface="Times New Roman" panose="02020603050405020304" pitchFamily="18" charset="0"/>
              </a:rPr>
              <a:t>Phase</a:t>
            </a:r>
            <a:r>
              <a:rPr lang="en" sz="2000" dirty="0">
                <a:latin typeface="Nunito" panose="020B0604020202020204" charset="0"/>
                <a:cs typeface="Times New Roman" panose="02020603050405020304" pitchFamily="18" charset="0"/>
              </a:rPr>
              <a:t> </a:t>
            </a:r>
            <a:r>
              <a:rPr lang="en-US" sz="2000" dirty="0">
                <a:latin typeface="Nunito" panose="020B0604020202020204" charset="0"/>
                <a:cs typeface="Times New Roman" panose="02020603050405020304" pitchFamily="18" charset="0"/>
              </a:rPr>
              <a:t>V.</a:t>
            </a:r>
            <a:endParaRPr sz="2000" dirty="0">
              <a:latin typeface="Nunito" panose="020B0604020202020204" charset="0"/>
              <a:cs typeface="Times New Roman" panose="02020603050405020304" pitchFamily="18" charset="0"/>
            </a:endParaRPr>
          </a:p>
          <a:p>
            <a:pPr marL="0" lvl="0" indent="0" algn="ctr" rtl="0">
              <a:spcBef>
                <a:spcPts val="0"/>
              </a:spcBef>
              <a:spcAft>
                <a:spcPts val="0"/>
              </a:spcAft>
              <a:buNone/>
            </a:pPr>
            <a:r>
              <a:rPr lang="en-US" sz="2000" dirty="0">
                <a:latin typeface="Nunito" panose="020B0604020202020204" charset="0"/>
                <a:cs typeface="Times New Roman" panose="02020603050405020304" pitchFamily="18" charset="0"/>
              </a:rPr>
              <a:t>Deployment &amp; Conclusion</a:t>
            </a:r>
            <a:endParaRPr sz="2000" dirty="0">
              <a:latin typeface="Nunito" panose="020B0604020202020204" charset="0"/>
              <a:cs typeface="Times New Roman" panose="02020603050405020304" pitchFamily="18" charset="0"/>
            </a:endParaRPr>
          </a:p>
        </p:txBody>
      </p:sp>
      <p:sp>
        <p:nvSpPr>
          <p:cNvPr id="8" name="TextBox 7">
            <a:extLst>
              <a:ext uri="{FF2B5EF4-FFF2-40B4-BE49-F238E27FC236}">
                <a16:creationId xmlns:a16="http://schemas.microsoft.com/office/drawing/2014/main" id="{771F2875-4745-49BB-893B-BFD27F835406}"/>
              </a:ext>
            </a:extLst>
          </p:cNvPr>
          <p:cNvSpPr txBox="1"/>
          <p:nvPr/>
        </p:nvSpPr>
        <p:spPr>
          <a:xfrm>
            <a:off x="791963" y="2571750"/>
            <a:ext cx="8275837" cy="2251065"/>
          </a:xfrm>
          <a:prstGeom prst="rect">
            <a:avLst/>
          </a:prstGeom>
          <a:noFill/>
        </p:spPr>
        <p:txBody>
          <a:bodyPr wrap="square">
            <a:spAutoFit/>
          </a:bodyPr>
          <a:lstStyle/>
          <a:p>
            <a:pPr marL="171450" indent="-171450" algn="l">
              <a:lnSpc>
                <a:spcPct val="200000"/>
              </a:lnSpc>
              <a:buFont typeface="Arial" panose="020B0604020202020204" pitchFamily="34" charset="0"/>
              <a:buChar char="•"/>
            </a:pPr>
            <a:r>
              <a:rPr lang="en-US" sz="1200" b="0" i="0" u="none" strike="noStrike" baseline="0" dirty="0">
                <a:solidFill>
                  <a:schemeClr val="bg1"/>
                </a:solidFill>
                <a:latin typeface="Garamond" panose="02020404030301010803" pitchFamily="18" charset="0"/>
              </a:rPr>
              <a:t>Conducted web scraping, module testing, data pre-processing, and data cleaning</a:t>
            </a:r>
          </a:p>
          <a:p>
            <a:pPr marL="171450" indent="-171450" algn="l">
              <a:lnSpc>
                <a:spcPct val="200000"/>
              </a:lnSpc>
              <a:buFont typeface="Arial" panose="020B0604020202020204" pitchFamily="34" charset="0"/>
              <a:buChar char="•"/>
            </a:pPr>
            <a:r>
              <a:rPr lang="en-US" sz="1200" b="0" i="0" u="none" strike="noStrike" baseline="0" dirty="0">
                <a:solidFill>
                  <a:schemeClr val="bg1"/>
                </a:solidFill>
                <a:latin typeface="Garamond" panose="02020404030301010803" pitchFamily="18" charset="0"/>
              </a:rPr>
              <a:t>Created a .csv file of the data and ingested back in to program for processing</a:t>
            </a:r>
          </a:p>
          <a:p>
            <a:pPr marL="171450" indent="-171450" algn="l">
              <a:lnSpc>
                <a:spcPct val="200000"/>
              </a:lnSpc>
              <a:buFont typeface="Arial" panose="020B0604020202020204" pitchFamily="34" charset="0"/>
              <a:buChar char="•"/>
            </a:pPr>
            <a:r>
              <a:rPr lang="en-US" sz="1200" b="0" i="0" u="none" strike="noStrike" baseline="0" dirty="0">
                <a:solidFill>
                  <a:schemeClr val="bg1"/>
                </a:solidFill>
                <a:latin typeface="Garamond" panose="02020404030301010803" pitchFamily="18" charset="0"/>
              </a:rPr>
              <a:t>Saved the data into data frame data structures</a:t>
            </a:r>
          </a:p>
          <a:p>
            <a:pPr marL="171450" indent="-171450" algn="l">
              <a:lnSpc>
                <a:spcPct val="200000"/>
              </a:lnSpc>
              <a:buFont typeface="Arial" panose="020B0604020202020204" pitchFamily="34" charset="0"/>
              <a:buChar char="•"/>
            </a:pPr>
            <a:r>
              <a:rPr lang="en-US" sz="1200" dirty="0">
                <a:solidFill>
                  <a:schemeClr val="bg1"/>
                </a:solidFill>
                <a:latin typeface="Garamond" panose="02020404030301010803" pitchFamily="18" charset="0"/>
              </a:rPr>
              <a:t>Queried data and captured results</a:t>
            </a:r>
          </a:p>
          <a:p>
            <a:pPr marL="171450" indent="-171450" algn="l">
              <a:lnSpc>
                <a:spcPct val="200000"/>
              </a:lnSpc>
              <a:buFont typeface="Arial" panose="020B0604020202020204" pitchFamily="34" charset="0"/>
              <a:buChar char="•"/>
            </a:pPr>
            <a:r>
              <a:rPr lang="en-US" sz="1200" dirty="0">
                <a:solidFill>
                  <a:schemeClr val="bg1"/>
                </a:solidFill>
                <a:latin typeface="Garamond" panose="02020404030301010803" pitchFamily="18" charset="0"/>
              </a:rPr>
              <a:t>Generated tables and plots</a:t>
            </a:r>
          </a:p>
          <a:p>
            <a:pPr marL="171450" indent="-171450" algn="l">
              <a:lnSpc>
                <a:spcPct val="200000"/>
              </a:lnSpc>
              <a:buFont typeface="Arial" panose="020B0604020202020204" pitchFamily="34" charset="0"/>
              <a:buChar char="•"/>
            </a:pPr>
            <a:r>
              <a:rPr lang="en-US" sz="1200" dirty="0">
                <a:solidFill>
                  <a:schemeClr val="bg1"/>
                </a:solidFill>
                <a:latin typeface="Garamond" panose="02020404030301010803" pitchFamily="18" charset="0"/>
              </a:rPr>
              <a:t>Conclusions of analysis</a:t>
            </a:r>
            <a:endParaRPr lang="en-US" sz="1200" b="0" i="0" u="none" strike="noStrike" baseline="0" dirty="0">
              <a:solidFill>
                <a:schemeClr val="bg1"/>
              </a:solidFill>
              <a:latin typeface="Garamond" panose="02020404030301010803" pitchFamily="18" charset="0"/>
            </a:endParaRPr>
          </a:p>
        </p:txBody>
      </p:sp>
    </p:spTree>
    <p:extLst>
      <p:ext uri="{BB962C8B-B14F-4D97-AF65-F5344CB8AC3E}">
        <p14:creationId xmlns:p14="http://schemas.microsoft.com/office/powerpoint/2010/main" val="418969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76"/>
        <p:cNvGrpSpPr/>
        <p:nvPr/>
      </p:nvGrpSpPr>
      <p:grpSpPr>
        <a:xfrm>
          <a:off x="0" y="0"/>
          <a:ext cx="0" cy="0"/>
          <a:chOff x="0" y="0"/>
          <a:chExt cx="0" cy="0"/>
        </a:xfrm>
      </p:grpSpPr>
      <p:sp>
        <p:nvSpPr>
          <p:cNvPr id="281" name="Google Shape;281;p1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17</a:t>
            </a:fld>
            <a:endParaRPr/>
          </a:p>
        </p:txBody>
      </p:sp>
      <p:pic>
        <p:nvPicPr>
          <p:cNvPr id="2" name="Picture 1">
            <a:extLst>
              <a:ext uri="{FF2B5EF4-FFF2-40B4-BE49-F238E27FC236}">
                <a16:creationId xmlns:a16="http://schemas.microsoft.com/office/drawing/2014/main" id="{7099AF74-549F-4E05-B63F-288B2A5D6645}"/>
              </a:ext>
            </a:extLst>
          </p:cNvPr>
          <p:cNvPicPr>
            <a:picLocks noChangeAspect="1"/>
          </p:cNvPicPr>
          <p:nvPr/>
        </p:nvPicPr>
        <p:blipFill>
          <a:blip r:embed="rId3">
            <a:extLst>
              <a:ext uri="{BEBA8EAE-BF5A-486C-A8C5-ECC9F3942E4B}">
                <a14:imgProps xmlns:a14="http://schemas.microsoft.com/office/drawing/2010/main">
                  <a14:imgLayer r:embed="rId4">
                    <a14:imgEffect>
                      <a14:artisticPencilSketch/>
                    </a14:imgEffect>
                  </a14:imgLayer>
                </a14:imgProps>
              </a:ext>
            </a:extLst>
          </a:blip>
          <a:srcRect/>
          <a:stretch/>
        </p:blipFill>
        <p:spPr>
          <a:xfrm>
            <a:off x="0" y="0"/>
            <a:ext cx="9144000" cy="5143499"/>
          </a:xfrm>
          <a:prstGeom prst="rect">
            <a:avLst/>
          </a:prstGeom>
        </p:spPr>
      </p:pic>
    </p:spTree>
    <p:extLst>
      <p:ext uri="{BB962C8B-B14F-4D97-AF65-F5344CB8AC3E}">
        <p14:creationId xmlns:p14="http://schemas.microsoft.com/office/powerpoint/2010/main" val="402067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85"/>
        <p:cNvGrpSpPr/>
        <p:nvPr/>
      </p:nvGrpSpPr>
      <p:grpSpPr>
        <a:xfrm>
          <a:off x="0" y="0"/>
          <a:ext cx="0" cy="0"/>
          <a:chOff x="0" y="0"/>
          <a:chExt cx="0" cy="0"/>
        </a:xfrm>
      </p:grpSpPr>
      <p:sp>
        <p:nvSpPr>
          <p:cNvPr id="286" name="Google Shape;286;p14"/>
          <p:cNvSpPr txBox="1">
            <a:spLocks noGrp="1"/>
          </p:cNvSpPr>
          <p:nvPr>
            <p:ph type="title"/>
          </p:nvPr>
        </p:nvSpPr>
        <p:spPr>
          <a:xfrm>
            <a:off x="836209" y="622820"/>
            <a:ext cx="7030500" cy="5859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solidFill>
                  <a:srgbClr val="FFFFFF"/>
                </a:solidFill>
                <a:latin typeface="Nunito" panose="020B0604020202020204" charset="0"/>
              </a:rPr>
              <a:t>Table of Contents</a:t>
            </a:r>
            <a:endParaRPr u="sng" dirty="0">
              <a:solidFill>
                <a:srgbClr val="FFFFFF"/>
              </a:solidFill>
              <a:latin typeface="Nunito" panose="020B0604020202020204" charset="0"/>
            </a:endParaRPr>
          </a:p>
        </p:txBody>
      </p:sp>
      <p:sp>
        <p:nvSpPr>
          <p:cNvPr id="287" name="Google Shape;287;p14"/>
          <p:cNvSpPr txBox="1">
            <a:spLocks noGrp="1"/>
          </p:cNvSpPr>
          <p:nvPr>
            <p:ph type="body" idx="1"/>
          </p:nvPr>
        </p:nvSpPr>
        <p:spPr>
          <a:xfrm>
            <a:off x="266874" y="1696016"/>
            <a:ext cx="7556972" cy="1680596"/>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FFFFFF"/>
              </a:buClr>
              <a:buSzPts val="1800"/>
              <a:buFont typeface="Nunito"/>
              <a:buAutoNum type="arabicPeriod"/>
            </a:pPr>
            <a:r>
              <a:rPr lang="en-US" sz="1400" dirty="0">
                <a:solidFill>
                  <a:srgbClr val="FFFFFF"/>
                </a:solidFill>
                <a:latin typeface="Nunito" panose="020B0604020202020204" charset="0"/>
              </a:rPr>
              <a:t>Phase I. Business Understanding: “Introduction”</a:t>
            </a:r>
            <a:endParaRPr sz="1400" dirty="0">
              <a:solidFill>
                <a:srgbClr val="FFFFFF"/>
              </a:solidFill>
              <a:latin typeface="Nunito" panose="020B0604020202020204" charset="0"/>
            </a:endParaRPr>
          </a:p>
          <a:p>
            <a:pPr marL="457200" marR="0" lvl="0" indent="-342900" algn="l" rtl="0">
              <a:lnSpc>
                <a:spcPct val="115000"/>
              </a:lnSpc>
              <a:spcBef>
                <a:spcPts val="0"/>
              </a:spcBef>
              <a:spcAft>
                <a:spcPts val="0"/>
              </a:spcAft>
              <a:buClr>
                <a:srgbClr val="FFFFFF"/>
              </a:buClr>
              <a:buSzPts val="1800"/>
              <a:buFont typeface="Nunito"/>
              <a:buAutoNum type="arabicPeriod"/>
            </a:pPr>
            <a:r>
              <a:rPr lang="en-US" sz="1400" dirty="0">
                <a:solidFill>
                  <a:srgbClr val="FFFFFF"/>
                </a:solidFill>
                <a:latin typeface="Nunito" panose="020B0604020202020204" charset="0"/>
              </a:rPr>
              <a:t>Phase II. Data Understanding: “The Data”</a:t>
            </a:r>
            <a:endParaRPr sz="1400" dirty="0">
              <a:solidFill>
                <a:srgbClr val="FFFFFF"/>
              </a:solidFill>
              <a:latin typeface="Nunito" panose="020B0604020202020204" charset="0"/>
            </a:endParaRPr>
          </a:p>
          <a:p>
            <a:pPr marL="457200" marR="0" lvl="0" indent="-342900" algn="l" rtl="0">
              <a:lnSpc>
                <a:spcPct val="115000"/>
              </a:lnSpc>
              <a:spcBef>
                <a:spcPts val="0"/>
              </a:spcBef>
              <a:spcAft>
                <a:spcPts val="0"/>
              </a:spcAft>
              <a:buClr>
                <a:srgbClr val="FFFFFF"/>
              </a:buClr>
              <a:buSzPts val="1800"/>
              <a:buFont typeface="Nunito"/>
              <a:buAutoNum type="arabicPeriod"/>
            </a:pPr>
            <a:r>
              <a:rPr lang="en-US" sz="1400" dirty="0">
                <a:solidFill>
                  <a:srgbClr val="FFFFFF"/>
                </a:solidFill>
                <a:latin typeface="Nunito" panose="020B0604020202020204" charset="0"/>
              </a:rPr>
              <a:t>Phase III. Data Preparation: “Beyond the Original Specification:”</a:t>
            </a:r>
            <a:endParaRPr sz="1400" dirty="0">
              <a:solidFill>
                <a:srgbClr val="FFFFFF"/>
              </a:solidFill>
              <a:latin typeface="Nunito" panose="020B0604020202020204" charset="0"/>
            </a:endParaRPr>
          </a:p>
          <a:p>
            <a:pPr lvl="0" indent="-342900">
              <a:buClr>
                <a:srgbClr val="FFFFFF"/>
              </a:buClr>
              <a:buSzPts val="1800"/>
              <a:buFont typeface="Nunito"/>
              <a:buAutoNum type="arabicPeriod"/>
            </a:pPr>
            <a:r>
              <a:rPr lang="en-US" sz="1400" dirty="0">
                <a:solidFill>
                  <a:srgbClr val="FFFFFF"/>
                </a:solidFill>
                <a:latin typeface="Nunito" panose="020B0604020202020204" charset="0"/>
              </a:rPr>
              <a:t>Phase IV. Modeling &amp; Analysis: “Results” </a:t>
            </a:r>
          </a:p>
          <a:p>
            <a:pPr lvl="0" indent="-342900">
              <a:buClr>
                <a:srgbClr val="FFFFFF"/>
              </a:buClr>
              <a:buSzPts val="1800"/>
              <a:buFont typeface="Nunito"/>
              <a:buAutoNum type="arabicPeriod"/>
            </a:pPr>
            <a:r>
              <a:rPr lang="en-US" sz="1400" dirty="0">
                <a:solidFill>
                  <a:srgbClr val="FFFFFF"/>
                </a:solidFill>
                <a:latin typeface="Nunito" panose="020B0604020202020204" charset="0"/>
              </a:rPr>
              <a:t>Phase V. Evaluation: “Testing” </a:t>
            </a:r>
            <a:endParaRPr sz="1400" dirty="0">
              <a:solidFill>
                <a:srgbClr val="FFFFFF"/>
              </a:solidFill>
              <a:latin typeface="Nunito" panose="020B0604020202020204" charset="0"/>
            </a:endParaRPr>
          </a:p>
          <a:p>
            <a:pPr lvl="0" indent="-342900">
              <a:buClr>
                <a:srgbClr val="FFFFFF"/>
              </a:buClr>
              <a:buSzPts val="1800"/>
              <a:buFont typeface="Nunito"/>
              <a:buAutoNum type="arabicPeriod"/>
            </a:pPr>
            <a:r>
              <a:rPr lang="en-US" sz="1400" dirty="0">
                <a:solidFill>
                  <a:srgbClr val="FFFFFF"/>
                </a:solidFill>
                <a:latin typeface="Nunito" panose="020B0604020202020204" charset="0"/>
              </a:rPr>
              <a:t>Phase VI. Deployment: “Conclusion” </a:t>
            </a:r>
            <a:br>
              <a:rPr lang="en" sz="1400" dirty="0">
                <a:solidFill>
                  <a:srgbClr val="FFFFFF"/>
                </a:solidFill>
                <a:latin typeface="Nunito" panose="020B0604020202020204" charset="0"/>
              </a:rPr>
            </a:br>
            <a:endParaRPr sz="1400" dirty="0">
              <a:solidFill>
                <a:srgbClr val="FFFFFF"/>
              </a:solidFill>
              <a:latin typeface="Nunito" panose="020B0604020202020204" charset="0"/>
            </a:endParaRPr>
          </a:p>
          <a:p>
            <a:pPr marL="0" lvl="0" indent="0" algn="l" rtl="0">
              <a:spcBef>
                <a:spcPts val="1600"/>
              </a:spcBef>
              <a:spcAft>
                <a:spcPts val="1600"/>
              </a:spcAft>
              <a:buNone/>
            </a:pPr>
            <a:endParaRPr sz="1400" dirty="0">
              <a:solidFill>
                <a:srgbClr val="FFFFFF"/>
              </a:solidFill>
              <a:latin typeface="Nunito" panose="020B0604020202020204" charset="0"/>
            </a:endParaRPr>
          </a:p>
        </p:txBody>
      </p:sp>
      <p:sp>
        <p:nvSpPr>
          <p:cNvPr id="288" name="Google Shape;288;p1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rgbClr val="FFFFFF"/>
                </a:solidFill>
              </a:rPr>
              <a:t>2</a:t>
            </a:fld>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92"/>
        <p:cNvGrpSpPr/>
        <p:nvPr/>
      </p:nvGrpSpPr>
      <p:grpSpPr>
        <a:xfrm>
          <a:off x="0" y="0"/>
          <a:ext cx="0" cy="0"/>
          <a:chOff x="0" y="0"/>
          <a:chExt cx="0" cy="0"/>
        </a:xfrm>
      </p:grpSpPr>
      <p:grpSp>
        <p:nvGrpSpPr>
          <p:cNvPr id="293" name="Google Shape;293;p15"/>
          <p:cNvGrpSpPr/>
          <p:nvPr/>
        </p:nvGrpSpPr>
        <p:grpSpPr>
          <a:xfrm>
            <a:off x="78838" y="1635263"/>
            <a:ext cx="745200" cy="745200"/>
            <a:chOff x="2315825" y="3550925"/>
            <a:chExt cx="745200" cy="745200"/>
          </a:xfrm>
        </p:grpSpPr>
        <p:sp>
          <p:nvSpPr>
            <p:cNvPr id="294" name="Google Shape;294;p15"/>
            <p:cNvSpPr/>
            <p:nvPr/>
          </p:nvSpPr>
          <p:spPr>
            <a:xfrm>
              <a:off x="2315825" y="3550925"/>
              <a:ext cx="745200" cy="74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5" name="Google Shape;295;p15"/>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296" name="Google Shape;296;p15"/>
          <p:cNvSpPr txBox="1">
            <a:spLocks noGrp="1"/>
          </p:cNvSpPr>
          <p:nvPr>
            <p:ph type="title"/>
          </p:nvPr>
        </p:nvSpPr>
        <p:spPr>
          <a:xfrm>
            <a:off x="1643100" y="1705438"/>
            <a:ext cx="5857800" cy="9520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latin typeface="Nunito" panose="020B0604020202020204" charset="0"/>
                <a:cs typeface="Times New Roman" panose="02020603050405020304" pitchFamily="18" charset="0"/>
              </a:rPr>
              <a:t>Phase</a:t>
            </a:r>
            <a:r>
              <a:rPr lang="en" sz="2800" dirty="0">
                <a:latin typeface="Nunito" panose="020B0604020202020204" charset="0"/>
                <a:cs typeface="Times New Roman" panose="02020603050405020304" pitchFamily="18" charset="0"/>
              </a:rPr>
              <a:t> </a:t>
            </a:r>
            <a:r>
              <a:rPr lang="en-US" sz="2800" dirty="0">
                <a:latin typeface="Nunito" panose="020B0604020202020204" charset="0"/>
                <a:cs typeface="Times New Roman" panose="02020603050405020304" pitchFamily="18" charset="0"/>
              </a:rPr>
              <a:t>I.</a:t>
            </a:r>
            <a:endParaRPr sz="2800" dirty="0">
              <a:latin typeface="Nunito" panose="020B0604020202020204" charset="0"/>
              <a:cs typeface="Times New Roman" panose="02020603050405020304" pitchFamily="18" charset="0"/>
            </a:endParaRPr>
          </a:p>
          <a:p>
            <a:pPr marL="0" lvl="0" indent="0" algn="ctr" rtl="0">
              <a:spcBef>
                <a:spcPts val="0"/>
              </a:spcBef>
              <a:spcAft>
                <a:spcPts val="0"/>
              </a:spcAft>
              <a:buNone/>
            </a:pPr>
            <a:r>
              <a:rPr lang="en-US" sz="2800" dirty="0">
                <a:latin typeface="Nunito" panose="020B0604020202020204" charset="0"/>
                <a:cs typeface="Times New Roman" panose="02020603050405020304" pitchFamily="18" charset="0"/>
              </a:rPr>
              <a:t>Business Understanding</a:t>
            </a:r>
            <a:endParaRPr sz="2800" dirty="0">
              <a:latin typeface="Nunito" panose="020B0604020202020204" charset="0"/>
              <a:cs typeface="Times New Roman" panose="02020603050405020304" pitchFamily="18" charset="0"/>
            </a:endParaRPr>
          </a:p>
        </p:txBody>
      </p:sp>
      <p:sp>
        <p:nvSpPr>
          <p:cNvPr id="297" name="Google Shape;297;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0" name="Google Shape;400;p21"/>
          <p:cNvGrpSpPr/>
          <p:nvPr/>
        </p:nvGrpSpPr>
        <p:grpSpPr>
          <a:xfrm>
            <a:off x="78838" y="1635263"/>
            <a:ext cx="745200" cy="745200"/>
            <a:chOff x="2315825" y="3550925"/>
            <a:chExt cx="745200" cy="745200"/>
          </a:xfrm>
        </p:grpSpPr>
        <p:sp>
          <p:nvSpPr>
            <p:cNvPr id="401" name="Google Shape;401;p21"/>
            <p:cNvSpPr/>
            <p:nvPr/>
          </p:nvSpPr>
          <p:spPr>
            <a:xfrm>
              <a:off x="2315825" y="3550925"/>
              <a:ext cx="745200" cy="74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21"/>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404" name="Google Shape;404;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a:t>
            </a:fld>
            <a:endParaRPr/>
          </a:p>
        </p:txBody>
      </p:sp>
      <p:sp>
        <p:nvSpPr>
          <p:cNvPr id="43" name="Google Shape;296;p15">
            <a:extLst>
              <a:ext uri="{FF2B5EF4-FFF2-40B4-BE49-F238E27FC236}">
                <a16:creationId xmlns:a16="http://schemas.microsoft.com/office/drawing/2014/main" id="{E9019204-0505-4650-BAEB-71024324D0FE}"/>
              </a:ext>
            </a:extLst>
          </p:cNvPr>
          <p:cNvSpPr txBox="1">
            <a:spLocks noGrp="1"/>
          </p:cNvSpPr>
          <p:nvPr>
            <p:ph type="title"/>
          </p:nvPr>
        </p:nvSpPr>
        <p:spPr>
          <a:xfrm>
            <a:off x="2395537" y="25488"/>
            <a:ext cx="3676650" cy="6789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Nunito" panose="020B0604020202020204" charset="0"/>
                <a:cs typeface="Times New Roman" panose="02020603050405020304" pitchFamily="18" charset="0"/>
              </a:rPr>
              <a:t>Phase</a:t>
            </a:r>
            <a:r>
              <a:rPr lang="en" sz="2000" dirty="0">
                <a:latin typeface="Nunito" panose="020B0604020202020204" charset="0"/>
                <a:cs typeface="Times New Roman" panose="02020603050405020304" pitchFamily="18" charset="0"/>
              </a:rPr>
              <a:t> </a:t>
            </a:r>
            <a:r>
              <a:rPr lang="en-US" sz="2000" dirty="0">
                <a:latin typeface="Nunito" panose="020B0604020202020204" charset="0"/>
                <a:cs typeface="Times New Roman" panose="02020603050405020304" pitchFamily="18" charset="0"/>
              </a:rPr>
              <a:t>I.</a:t>
            </a:r>
            <a:endParaRPr sz="2000" dirty="0">
              <a:latin typeface="Nunito" panose="020B0604020202020204" charset="0"/>
              <a:cs typeface="Times New Roman" panose="02020603050405020304" pitchFamily="18" charset="0"/>
            </a:endParaRPr>
          </a:p>
          <a:p>
            <a:pPr marL="0" lvl="0" indent="0" algn="ctr" rtl="0">
              <a:spcBef>
                <a:spcPts val="0"/>
              </a:spcBef>
              <a:spcAft>
                <a:spcPts val="0"/>
              </a:spcAft>
              <a:buNone/>
            </a:pPr>
            <a:r>
              <a:rPr lang="en-US" sz="2000" dirty="0">
                <a:latin typeface="Nunito" panose="020B0604020202020204" charset="0"/>
                <a:cs typeface="Times New Roman" panose="02020603050405020304" pitchFamily="18" charset="0"/>
              </a:rPr>
              <a:t>Business Understanding</a:t>
            </a:r>
            <a:endParaRPr sz="2000" dirty="0">
              <a:latin typeface="Nunito" panose="020B0604020202020204" charset="0"/>
              <a:cs typeface="Times New Roman" panose="02020603050405020304" pitchFamily="18" charset="0"/>
            </a:endParaRPr>
          </a:p>
        </p:txBody>
      </p:sp>
      <p:sp>
        <p:nvSpPr>
          <p:cNvPr id="8" name="TextBox 7">
            <a:extLst>
              <a:ext uri="{FF2B5EF4-FFF2-40B4-BE49-F238E27FC236}">
                <a16:creationId xmlns:a16="http://schemas.microsoft.com/office/drawing/2014/main" id="{0D57AE97-B6B9-4657-BBF9-E2C844498479}"/>
              </a:ext>
            </a:extLst>
          </p:cNvPr>
          <p:cNvSpPr txBox="1"/>
          <p:nvPr/>
        </p:nvSpPr>
        <p:spPr>
          <a:xfrm>
            <a:off x="753863" y="1538972"/>
            <a:ext cx="8241123" cy="3046988"/>
          </a:xfrm>
          <a:prstGeom prst="rect">
            <a:avLst/>
          </a:prstGeom>
          <a:noFill/>
        </p:spPr>
        <p:txBody>
          <a:bodyPr wrap="square">
            <a:spAutoFit/>
          </a:bodyPr>
          <a:lstStyle/>
          <a:p>
            <a:r>
              <a:rPr lang="en-US" sz="1200" dirty="0">
                <a:solidFill>
                  <a:schemeClr val="bg1"/>
                </a:solidFill>
                <a:latin typeface="Nunito" panose="020B0604020202020204" charset="0"/>
              </a:rPr>
              <a:t>Background</a:t>
            </a:r>
          </a:p>
          <a:p>
            <a:endParaRPr lang="en-US" sz="1200" dirty="0">
              <a:solidFill>
                <a:schemeClr val="bg1"/>
              </a:solidFill>
              <a:latin typeface="Nunito" panose="020B0604020202020204" charset="0"/>
            </a:endParaRPr>
          </a:p>
          <a:p>
            <a:r>
              <a:rPr lang="en-US" sz="1200" dirty="0">
                <a:solidFill>
                  <a:schemeClr val="bg1"/>
                </a:solidFill>
                <a:latin typeface="Nunito" panose="020B0604020202020204" charset="0"/>
              </a:rPr>
              <a:t>Severe Acute Respiratory Syndrome Coronavirus 2 (SARS-CoV-2), also known as COVID-19, has manifested into a pandemic that has spread to 188 countries and territories with more than 17.5 million cases as of August 2020. In the United States alone there have 4.68 million confirmed cases and rising.</a:t>
            </a:r>
          </a:p>
          <a:p>
            <a:endParaRPr lang="en-US" sz="1200" dirty="0">
              <a:solidFill>
                <a:schemeClr val="bg1"/>
              </a:solidFill>
              <a:latin typeface="Nunito" panose="020B0604020202020204" charset="0"/>
            </a:endParaRPr>
          </a:p>
          <a:p>
            <a:r>
              <a:rPr lang="en-US" sz="1200" dirty="0">
                <a:solidFill>
                  <a:schemeClr val="bg1"/>
                </a:solidFill>
                <a:latin typeface="Nunito" panose="020B0604020202020204" charset="0"/>
              </a:rPr>
              <a:t>Though the complete means of the method of transmission is still unclear, several scientists postulate that transmission of COVID-19 occurs primarily in droplets through the air. In order to combat this, health officials have recommended that people wear masks and face shields, and maintain social distancing of at least 6 feet. However, many researchers believe that in order to truly help prevent transmission, we need to protect the air. </a:t>
            </a:r>
          </a:p>
          <a:p>
            <a:endParaRPr lang="en-US" sz="1200" dirty="0">
              <a:solidFill>
                <a:schemeClr val="bg1"/>
              </a:solidFill>
              <a:latin typeface="Nunito" panose="020B0604020202020204" charset="0"/>
            </a:endParaRPr>
          </a:p>
          <a:p>
            <a:r>
              <a:rPr lang="en-US" sz="1200" dirty="0">
                <a:solidFill>
                  <a:schemeClr val="bg1"/>
                </a:solidFill>
                <a:latin typeface="Nunito" panose="020B0604020202020204" charset="0"/>
              </a:rPr>
              <a:t>One aspect of air quality that seems to have been overlooked is humidity. Infection control specialist Stephanie Taylor identified that midrange humidity levels have been able to help prevent the transmission of airborne pathogens. When air is too dry, large air droplets dry out to become smaller droplets. In moister air, airborne viruses like COVID-19, don't seem to be as virulent, though the mechanism is not fully understood. Though creating a more humid environment isn't a complete solution to prevent transmission, it seems to be another step in creating a safer environment. </a:t>
            </a:r>
          </a:p>
        </p:txBody>
      </p:sp>
    </p:spTree>
    <p:extLst>
      <p:ext uri="{BB962C8B-B14F-4D97-AF65-F5344CB8AC3E}">
        <p14:creationId xmlns:p14="http://schemas.microsoft.com/office/powerpoint/2010/main" val="171075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0" name="Google Shape;400;p21"/>
          <p:cNvGrpSpPr/>
          <p:nvPr/>
        </p:nvGrpSpPr>
        <p:grpSpPr>
          <a:xfrm>
            <a:off x="78838" y="1635263"/>
            <a:ext cx="745200" cy="745200"/>
            <a:chOff x="2315825" y="3550925"/>
            <a:chExt cx="745200" cy="745200"/>
          </a:xfrm>
        </p:grpSpPr>
        <p:sp>
          <p:nvSpPr>
            <p:cNvPr id="401" name="Google Shape;401;p21"/>
            <p:cNvSpPr/>
            <p:nvPr/>
          </p:nvSpPr>
          <p:spPr>
            <a:xfrm>
              <a:off x="2315825" y="3550925"/>
              <a:ext cx="745200" cy="74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21"/>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404" name="Google Shape;404;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a:t>
            </a:fld>
            <a:endParaRPr/>
          </a:p>
        </p:txBody>
      </p:sp>
      <p:sp>
        <p:nvSpPr>
          <p:cNvPr id="43" name="Google Shape;296;p15">
            <a:extLst>
              <a:ext uri="{FF2B5EF4-FFF2-40B4-BE49-F238E27FC236}">
                <a16:creationId xmlns:a16="http://schemas.microsoft.com/office/drawing/2014/main" id="{E9019204-0505-4650-BAEB-71024324D0FE}"/>
              </a:ext>
            </a:extLst>
          </p:cNvPr>
          <p:cNvSpPr txBox="1">
            <a:spLocks noGrp="1"/>
          </p:cNvSpPr>
          <p:nvPr>
            <p:ph type="title"/>
          </p:nvPr>
        </p:nvSpPr>
        <p:spPr>
          <a:xfrm>
            <a:off x="2395537" y="25488"/>
            <a:ext cx="3676650" cy="6789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Nunito" panose="020B0604020202020204" charset="0"/>
                <a:cs typeface="Times New Roman" panose="02020603050405020304" pitchFamily="18" charset="0"/>
              </a:rPr>
              <a:t>Phase</a:t>
            </a:r>
            <a:r>
              <a:rPr lang="en" sz="2000" dirty="0">
                <a:latin typeface="Nunito" panose="020B0604020202020204" charset="0"/>
                <a:cs typeface="Times New Roman" panose="02020603050405020304" pitchFamily="18" charset="0"/>
              </a:rPr>
              <a:t> </a:t>
            </a:r>
            <a:r>
              <a:rPr lang="en-US" sz="2000" dirty="0">
                <a:latin typeface="Nunito" panose="020B0604020202020204" charset="0"/>
                <a:cs typeface="Times New Roman" panose="02020603050405020304" pitchFamily="18" charset="0"/>
              </a:rPr>
              <a:t>I.</a:t>
            </a:r>
            <a:endParaRPr sz="2000" dirty="0">
              <a:latin typeface="Nunito" panose="020B0604020202020204" charset="0"/>
              <a:cs typeface="Times New Roman" panose="02020603050405020304" pitchFamily="18" charset="0"/>
            </a:endParaRPr>
          </a:p>
          <a:p>
            <a:pPr marL="0" lvl="0" indent="0" algn="ctr" rtl="0">
              <a:spcBef>
                <a:spcPts val="0"/>
              </a:spcBef>
              <a:spcAft>
                <a:spcPts val="0"/>
              </a:spcAft>
              <a:buNone/>
            </a:pPr>
            <a:r>
              <a:rPr lang="en-US" sz="2000" dirty="0">
                <a:latin typeface="Nunito" panose="020B0604020202020204" charset="0"/>
                <a:cs typeface="Times New Roman" panose="02020603050405020304" pitchFamily="18" charset="0"/>
              </a:rPr>
              <a:t>Business Understanding</a:t>
            </a:r>
            <a:endParaRPr sz="2000" dirty="0">
              <a:latin typeface="Nunito" panose="020B0604020202020204" charset="0"/>
              <a:cs typeface="Times New Roman" panose="02020603050405020304" pitchFamily="18" charset="0"/>
            </a:endParaRPr>
          </a:p>
        </p:txBody>
      </p:sp>
      <p:sp>
        <p:nvSpPr>
          <p:cNvPr id="8" name="TextBox 7">
            <a:extLst>
              <a:ext uri="{FF2B5EF4-FFF2-40B4-BE49-F238E27FC236}">
                <a16:creationId xmlns:a16="http://schemas.microsoft.com/office/drawing/2014/main" id="{0D57AE97-B6B9-4657-BBF9-E2C844498479}"/>
              </a:ext>
            </a:extLst>
          </p:cNvPr>
          <p:cNvSpPr txBox="1"/>
          <p:nvPr/>
        </p:nvSpPr>
        <p:spPr>
          <a:xfrm>
            <a:off x="722601" y="1652701"/>
            <a:ext cx="8241123" cy="3477875"/>
          </a:xfrm>
          <a:prstGeom prst="rect">
            <a:avLst/>
          </a:prstGeom>
          <a:noFill/>
        </p:spPr>
        <p:txBody>
          <a:bodyPr wrap="square">
            <a:spAutoFit/>
          </a:bodyPr>
          <a:lstStyle/>
          <a:p>
            <a:r>
              <a:rPr lang="en-US" sz="1000" b="1" dirty="0">
                <a:solidFill>
                  <a:schemeClr val="bg1"/>
                </a:solidFill>
                <a:latin typeface="Nunito" panose="020B0604020202020204" charset="0"/>
              </a:rPr>
              <a:t>Who might care:</a:t>
            </a:r>
          </a:p>
          <a:p>
            <a:endParaRPr lang="en-US" sz="1000" dirty="0">
              <a:solidFill>
                <a:schemeClr val="bg1"/>
              </a:solidFill>
              <a:latin typeface="Nunito" panose="020B0604020202020204" charset="0"/>
            </a:endParaRPr>
          </a:p>
          <a:p>
            <a:r>
              <a:rPr lang="en-US" sz="1000" dirty="0">
                <a:solidFill>
                  <a:schemeClr val="bg1"/>
                </a:solidFill>
                <a:latin typeface="Nunito" panose="020B0604020202020204" charset="0"/>
              </a:rPr>
              <a:t>Healthcare professionals, businesses, household owners, and the general public. It would be in their best interests to consider implementing these precautions in order to deter the spread of COVID-19.</a:t>
            </a:r>
          </a:p>
          <a:p>
            <a:endParaRPr lang="en-US" sz="1000" dirty="0">
              <a:solidFill>
                <a:schemeClr val="bg1"/>
              </a:solidFill>
              <a:latin typeface="Nunito" panose="020B0604020202020204" charset="0"/>
            </a:endParaRPr>
          </a:p>
          <a:p>
            <a:r>
              <a:rPr lang="en-US" sz="1000" b="1" dirty="0">
                <a:solidFill>
                  <a:schemeClr val="bg1"/>
                </a:solidFill>
                <a:latin typeface="Nunito" panose="020B0604020202020204" charset="0"/>
              </a:rPr>
              <a:t>Set-Objective:</a:t>
            </a:r>
          </a:p>
          <a:p>
            <a:endParaRPr lang="en-US" sz="1000" dirty="0">
              <a:solidFill>
                <a:schemeClr val="bg1"/>
              </a:solidFill>
              <a:latin typeface="Nunito" panose="020B0604020202020204" charset="0"/>
            </a:endParaRPr>
          </a:p>
          <a:p>
            <a:r>
              <a:rPr lang="en-US" sz="1000" dirty="0">
                <a:solidFill>
                  <a:schemeClr val="bg1"/>
                </a:solidFill>
                <a:latin typeface="Nunito" panose="020B0604020202020204" charset="0"/>
              </a:rPr>
              <a:t>The objective is to corroborate the evidence that humidity may have a role in reducing transmission by looking at the humidity in each state and the number of cases in those states. </a:t>
            </a:r>
          </a:p>
          <a:p>
            <a:endParaRPr lang="en-US" sz="1000" dirty="0">
              <a:solidFill>
                <a:schemeClr val="bg1"/>
              </a:solidFill>
              <a:latin typeface="Nunito" panose="020B0604020202020204" charset="0"/>
            </a:endParaRPr>
          </a:p>
          <a:p>
            <a:r>
              <a:rPr lang="en-US" sz="1000" dirty="0">
                <a:solidFill>
                  <a:schemeClr val="bg1"/>
                </a:solidFill>
                <a:latin typeface="Nunito" panose="020B0604020202020204" charset="0"/>
              </a:rPr>
              <a:t>Should our data corroborate these findings, it will be further justification for businesses to maintain a midrange (40%-60%) </a:t>
            </a:r>
            <a:r>
              <a:rPr lang="en-US" sz="1000" dirty="0" err="1">
                <a:solidFill>
                  <a:schemeClr val="bg1"/>
                </a:solidFill>
                <a:latin typeface="Nunito" panose="020B0604020202020204" charset="0"/>
              </a:rPr>
              <a:t>humitity</a:t>
            </a:r>
            <a:r>
              <a:rPr lang="en-US" sz="1000" dirty="0">
                <a:solidFill>
                  <a:schemeClr val="bg1"/>
                </a:solidFill>
                <a:latin typeface="Nunito" panose="020B0604020202020204" charset="0"/>
              </a:rPr>
              <a:t> level in their establishments. </a:t>
            </a:r>
          </a:p>
          <a:p>
            <a:r>
              <a:rPr lang="en-US" sz="1000" dirty="0">
                <a:solidFill>
                  <a:schemeClr val="bg1"/>
                </a:solidFill>
                <a:latin typeface="Nunito" panose="020B0604020202020204" charset="0"/>
              </a:rPr>
              <a:t> </a:t>
            </a:r>
          </a:p>
          <a:p>
            <a:r>
              <a:rPr lang="en-US" sz="1000" b="1" dirty="0">
                <a:solidFill>
                  <a:schemeClr val="bg1"/>
                </a:solidFill>
                <a:latin typeface="Nunito" panose="020B0604020202020204" charset="0"/>
              </a:rPr>
              <a:t>Cost and benefits:</a:t>
            </a:r>
          </a:p>
          <a:p>
            <a:endParaRPr lang="en-US" sz="1000" dirty="0">
              <a:solidFill>
                <a:schemeClr val="bg1"/>
              </a:solidFill>
              <a:latin typeface="Nunito" panose="020B0604020202020204" charset="0"/>
            </a:endParaRPr>
          </a:p>
          <a:p>
            <a:r>
              <a:rPr lang="en-US" sz="1000" dirty="0">
                <a:solidFill>
                  <a:schemeClr val="bg1"/>
                </a:solidFill>
                <a:latin typeface="Nunito" panose="020B0604020202020204" charset="0"/>
              </a:rPr>
              <a:t>Though businesses may invest more in quality humidifiers to maintain this level of humidity, it may be a necessity in order create a safer environment for people.</a:t>
            </a:r>
          </a:p>
          <a:p>
            <a:endParaRPr lang="en-US" sz="1000" dirty="0">
              <a:solidFill>
                <a:schemeClr val="bg1"/>
              </a:solidFill>
              <a:latin typeface="Nunito" panose="020B0604020202020204" charset="0"/>
            </a:endParaRPr>
          </a:p>
          <a:p>
            <a:r>
              <a:rPr lang="en-US" sz="1000" b="1" dirty="0">
                <a:solidFill>
                  <a:schemeClr val="bg1"/>
                </a:solidFill>
                <a:latin typeface="Nunito" panose="020B0604020202020204" charset="0"/>
              </a:rPr>
              <a:t>Constraints, Limitations, and Assumptions (CLAs):</a:t>
            </a:r>
          </a:p>
          <a:p>
            <a:endParaRPr lang="en-US" sz="1000" dirty="0">
              <a:solidFill>
                <a:schemeClr val="bg1"/>
              </a:solidFill>
              <a:latin typeface="Nunito" panose="020B0604020202020204" charset="0"/>
            </a:endParaRPr>
          </a:p>
          <a:p>
            <a:r>
              <a:rPr lang="en-US" sz="1000" dirty="0">
                <a:solidFill>
                  <a:schemeClr val="bg1"/>
                </a:solidFill>
                <a:latin typeface="Nunito" panose="020B0604020202020204" charset="0"/>
              </a:rPr>
              <a:t>Should we find a trend between humidity and number of COVID cases, it is important to remember that this is evidence of correlation, not causation.</a:t>
            </a:r>
          </a:p>
        </p:txBody>
      </p:sp>
    </p:spTree>
    <p:extLst>
      <p:ext uri="{BB962C8B-B14F-4D97-AF65-F5344CB8AC3E}">
        <p14:creationId xmlns:p14="http://schemas.microsoft.com/office/powerpoint/2010/main" val="2752554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92"/>
        <p:cNvGrpSpPr/>
        <p:nvPr/>
      </p:nvGrpSpPr>
      <p:grpSpPr>
        <a:xfrm>
          <a:off x="0" y="0"/>
          <a:ext cx="0" cy="0"/>
          <a:chOff x="0" y="0"/>
          <a:chExt cx="0" cy="0"/>
        </a:xfrm>
      </p:grpSpPr>
      <p:grpSp>
        <p:nvGrpSpPr>
          <p:cNvPr id="293" name="Google Shape;293;p15"/>
          <p:cNvGrpSpPr/>
          <p:nvPr/>
        </p:nvGrpSpPr>
        <p:grpSpPr>
          <a:xfrm>
            <a:off x="78838" y="1635263"/>
            <a:ext cx="745200" cy="745200"/>
            <a:chOff x="2315825" y="3550925"/>
            <a:chExt cx="745200" cy="745200"/>
          </a:xfrm>
        </p:grpSpPr>
        <p:sp>
          <p:nvSpPr>
            <p:cNvPr id="294" name="Google Shape;294;p15"/>
            <p:cNvSpPr/>
            <p:nvPr/>
          </p:nvSpPr>
          <p:spPr>
            <a:xfrm>
              <a:off x="2315825" y="3550925"/>
              <a:ext cx="745200" cy="74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5" name="Google Shape;295;p15"/>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296" name="Google Shape;296;p15"/>
          <p:cNvSpPr txBox="1">
            <a:spLocks noGrp="1"/>
          </p:cNvSpPr>
          <p:nvPr>
            <p:ph type="title"/>
          </p:nvPr>
        </p:nvSpPr>
        <p:spPr>
          <a:xfrm>
            <a:off x="1643100" y="1705438"/>
            <a:ext cx="5857800" cy="9520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latin typeface="Nunito" panose="020B0604020202020204" charset="0"/>
                <a:cs typeface="Times New Roman" panose="02020603050405020304" pitchFamily="18" charset="0"/>
              </a:rPr>
              <a:t>Phase</a:t>
            </a:r>
            <a:r>
              <a:rPr lang="en" sz="2800" dirty="0">
                <a:latin typeface="Nunito" panose="020B0604020202020204" charset="0"/>
                <a:cs typeface="Times New Roman" panose="02020603050405020304" pitchFamily="18" charset="0"/>
              </a:rPr>
              <a:t> </a:t>
            </a:r>
            <a:r>
              <a:rPr lang="en-US" sz="2800" dirty="0">
                <a:latin typeface="Nunito" panose="020B0604020202020204" charset="0"/>
                <a:cs typeface="Times New Roman" panose="02020603050405020304" pitchFamily="18" charset="0"/>
              </a:rPr>
              <a:t>II.</a:t>
            </a:r>
            <a:endParaRPr sz="2800" dirty="0">
              <a:latin typeface="Nunito" panose="020B0604020202020204" charset="0"/>
              <a:cs typeface="Times New Roman" panose="02020603050405020304" pitchFamily="18" charset="0"/>
            </a:endParaRPr>
          </a:p>
          <a:p>
            <a:pPr marL="0" lvl="0" indent="0" algn="ctr" rtl="0">
              <a:spcBef>
                <a:spcPts val="0"/>
              </a:spcBef>
              <a:spcAft>
                <a:spcPts val="0"/>
              </a:spcAft>
              <a:buNone/>
            </a:pPr>
            <a:r>
              <a:rPr lang="en-US" sz="2800" dirty="0">
                <a:latin typeface="Nunito" panose="020B0604020202020204" charset="0"/>
                <a:cs typeface="Times New Roman" panose="02020603050405020304" pitchFamily="18" charset="0"/>
              </a:rPr>
              <a:t>Data Understanding</a:t>
            </a:r>
            <a:endParaRPr sz="2800" dirty="0">
              <a:latin typeface="Nunito" panose="020B0604020202020204" charset="0"/>
              <a:cs typeface="Times New Roman" panose="02020603050405020304" pitchFamily="18" charset="0"/>
            </a:endParaRPr>
          </a:p>
        </p:txBody>
      </p:sp>
      <p:sp>
        <p:nvSpPr>
          <p:cNvPr id="297" name="Google Shape;297;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6</a:t>
            </a:fld>
            <a:endParaRPr/>
          </a:p>
        </p:txBody>
      </p:sp>
    </p:spTree>
    <p:extLst>
      <p:ext uri="{BB962C8B-B14F-4D97-AF65-F5344CB8AC3E}">
        <p14:creationId xmlns:p14="http://schemas.microsoft.com/office/powerpoint/2010/main" val="3925280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0" name="Google Shape;400;p21"/>
          <p:cNvGrpSpPr/>
          <p:nvPr/>
        </p:nvGrpSpPr>
        <p:grpSpPr>
          <a:xfrm>
            <a:off x="78838" y="1635263"/>
            <a:ext cx="745200" cy="745200"/>
            <a:chOff x="2315825" y="3550925"/>
            <a:chExt cx="745200" cy="745200"/>
          </a:xfrm>
        </p:grpSpPr>
        <p:sp>
          <p:nvSpPr>
            <p:cNvPr id="401" name="Google Shape;401;p21"/>
            <p:cNvSpPr/>
            <p:nvPr/>
          </p:nvSpPr>
          <p:spPr>
            <a:xfrm>
              <a:off x="2315825" y="3550925"/>
              <a:ext cx="745200" cy="74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21"/>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404" name="Google Shape;404;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7</a:t>
            </a:fld>
            <a:endParaRPr/>
          </a:p>
        </p:txBody>
      </p:sp>
      <p:sp>
        <p:nvSpPr>
          <p:cNvPr id="43" name="Google Shape;296;p15">
            <a:extLst>
              <a:ext uri="{FF2B5EF4-FFF2-40B4-BE49-F238E27FC236}">
                <a16:creationId xmlns:a16="http://schemas.microsoft.com/office/drawing/2014/main" id="{E9019204-0505-4650-BAEB-71024324D0FE}"/>
              </a:ext>
            </a:extLst>
          </p:cNvPr>
          <p:cNvSpPr txBox="1">
            <a:spLocks noGrp="1"/>
          </p:cNvSpPr>
          <p:nvPr>
            <p:ph type="title"/>
          </p:nvPr>
        </p:nvSpPr>
        <p:spPr>
          <a:xfrm>
            <a:off x="2395537" y="25488"/>
            <a:ext cx="3676650" cy="6789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Nunito" panose="020B0604020202020204" charset="0"/>
                <a:cs typeface="Times New Roman" panose="02020603050405020304" pitchFamily="18" charset="0"/>
              </a:rPr>
              <a:t>Phase</a:t>
            </a:r>
            <a:r>
              <a:rPr lang="en" sz="2000" dirty="0">
                <a:latin typeface="Nunito" panose="020B0604020202020204" charset="0"/>
                <a:cs typeface="Times New Roman" panose="02020603050405020304" pitchFamily="18" charset="0"/>
              </a:rPr>
              <a:t> </a:t>
            </a:r>
            <a:r>
              <a:rPr lang="en-US" sz="2000" dirty="0">
                <a:latin typeface="Nunito" panose="020B0604020202020204" charset="0"/>
                <a:cs typeface="Times New Roman" panose="02020603050405020304" pitchFamily="18" charset="0"/>
              </a:rPr>
              <a:t>II.</a:t>
            </a:r>
            <a:endParaRPr sz="2000" dirty="0">
              <a:latin typeface="Nunito" panose="020B0604020202020204" charset="0"/>
              <a:cs typeface="Times New Roman" panose="02020603050405020304" pitchFamily="18" charset="0"/>
            </a:endParaRPr>
          </a:p>
          <a:p>
            <a:pPr marL="0" lvl="0" indent="0" algn="ctr" rtl="0">
              <a:spcBef>
                <a:spcPts val="0"/>
              </a:spcBef>
              <a:spcAft>
                <a:spcPts val="0"/>
              </a:spcAft>
              <a:buNone/>
            </a:pPr>
            <a:r>
              <a:rPr lang="en-US" sz="2000" dirty="0">
                <a:latin typeface="Nunito" panose="020B0604020202020204" charset="0"/>
                <a:cs typeface="Times New Roman" panose="02020603050405020304" pitchFamily="18" charset="0"/>
              </a:rPr>
              <a:t>Data Understanding</a:t>
            </a:r>
            <a:endParaRPr sz="2000" dirty="0">
              <a:latin typeface="Nunito" panose="020B0604020202020204" charset="0"/>
              <a:cs typeface="Times New Roman" panose="02020603050405020304" pitchFamily="18" charset="0"/>
            </a:endParaRPr>
          </a:p>
        </p:txBody>
      </p:sp>
      <p:pic>
        <p:nvPicPr>
          <p:cNvPr id="8" name="Picture 7">
            <a:extLst>
              <a:ext uri="{FF2B5EF4-FFF2-40B4-BE49-F238E27FC236}">
                <a16:creationId xmlns:a16="http://schemas.microsoft.com/office/drawing/2014/main" id="{F0FBC95F-F381-4BC1-A235-51DF580D88BA}"/>
              </a:ext>
            </a:extLst>
          </p:cNvPr>
          <p:cNvPicPr>
            <a:picLocks noChangeAspect="1"/>
          </p:cNvPicPr>
          <p:nvPr/>
        </p:nvPicPr>
        <p:blipFill>
          <a:blip r:embed="rId4"/>
          <a:stretch>
            <a:fillRect/>
          </a:stretch>
        </p:blipFill>
        <p:spPr>
          <a:xfrm>
            <a:off x="1585974" y="1888186"/>
            <a:ext cx="5295775" cy="1378881"/>
          </a:xfrm>
          <a:prstGeom prst="rect">
            <a:avLst/>
          </a:prstGeom>
        </p:spPr>
      </p:pic>
      <p:pic>
        <p:nvPicPr>
          <p:cNvPr id="9" name="Picture 8">
            <a:extLst>
              <a:ext uri="{FF2B5EF4-FFF2-40B4-BE49-F238E27FC236}">
                <a16:creationId xmlns:a16="http://schemas.microsoft.com/office/drawing/2014/main" id="{8D5D00EF-9BA5-4803-B955-00762B939C1F}"/>
              </a:ext>
            </a:extLst>
          </p:cNvPr>
          <p:cNvPicPr>
            <a:picLocks noChangeAspect="1"/>
          </p:cNvPicPr>
          <p:nvPr/>
        </p:nvPicPr>
        <p:blipFill>
          <a:blip r:embed="rId5"/>
          <a:stretch>
            <a:fillRect/>
          </a:stretch>
        </p:blipFill>
        <p:spPr>
          <a:xfrm>
            <a:off x="1585975" y="3323265"/>
            <a:ext cx="5295774" cy="1576530"/>
          </a:xfrm>
          <a:prstGeom prst="rect">
            <a:avLst/>
          </a:prstGeom>
        </p:spPr>
      </p:pic>
    </p:spTree>
    <p:extLst>
      <p:ext uri="{BB962C8B-B14F-4D97-AF65-F5344CB8AC3E}">
        <p14:creationId xmlns:p14="http://schemas.microsoft.com/office/powerpoint/2010/main" val="314341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92"/>
        <p:cNvGrpSpPr/>
        <p:nvPr/>
      </p:nvGrpSpPr>
      <p:grpSpPr>
        <a:xfrm>
          <a:off x="0" y="0"/>
          <a:ext cx="0" cy="0"/>
          <a:chOff x="0" y="0"/>
          <a:chExt cx="0" cy="0"/>
        </a:xfrm>
      </p:grpSpPr>
      <p:grpSp>
        <p:nvGrpSpPr>
          <p:cNvPr id="293" name="Google Shape;293;p15"/>
          <p:cNvGrpSpPr/>
          <p:nvPr/>
        </p:nvGrpSpPr>
        <p:grpSpPr>
          <a:xfrm>
            <a:off x="78838" y="1635263"/>
            <a:ext cx="745200" cy="745200"/>
            <a:chOff x="2315825" y="3550925"/>
            <a:chExt cx="745200" cy="745200"/>
          </a:xfrm>
        </p:grpSpPr>
        <p:sp>
          <p:nvSpPr>
            <p:cNvPr id="294" name="Google Shape;294;p15"/>
            <p:cNvSpPr/>
            <p:nvPr/>
          </p:nvSpPr>
          <p:spPr>
            <a:xfrm>
              <a:off x="2315825" y="3550925"/>
              <a:ext cx="745200" cy="74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5" name="Google Shape;295;p15"/>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296" name="Google Shape;296;p15"/>
          <p:cNvSpPr txBox="1">
            <a:spLocks noGrp="1"/>
          </p:cNvSpPr>
          <p:nvPr>
            <p:ph type="title"/>
          </p:nvPr>
        </p:nvSpPr>
        <p:spPr>
          <a:xfrm>
            <a:off x="1643100" y="1705438"/>
            <a:ext cx="5857800" cy="9520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latin typeface="Nunito" panose="020B0604020202020204" charset="0"/>
                <a:cs typeface="Times New Roman" panose="02020603050405020304" pitchFamily="18" charset="0"/>
              </a:rPr>
              <a:t>Phase</a:t>
            </a:r>
            <a:r>
              <a:rPr lang="en" sz="2800" dirty="0">
                <a:latin typeface="Nunito" panose="020B0604020202020204" charset="0"/>
                <a:cs typeface="Times New Roman" panose="02020603050405020304" pitchFamily="18" charset="0"/>
              </a:rPr>
              <a:t> </a:t>
            </a:r>
            <a:r>
              <a:rPr lang="en-US" sz="2800" dirty="0">
                <a:latin typeface="Nunito" panose="020B0604020202020204" charset="0"/>
                <a:cs typeface="Times New Roman" panose="02020603050405020304" pitchFamily="18" charset="0"/>
              </a:rPr>
              <a:t>III.</a:t>
            </a:r>
            <a:endParaRPr sz="2800" dirty="0">
              <a:latin typeface="Nunito" panose="020B0604020202020204" charset="0"/>
              <a:cs typeface="Times New Roman" panose="02020603050405020304" pitchFamily="18" charset="0"/>
            </a:endParaRPr>
          </a:p>
          <a:p>
            <a:pPr marL="0" lvl="0" indent="0" algn="ctr" rtl="0">
              <a:spcBef>
                <a:spcPts val="0"/>
              </a:spcBef>
              <a:spcAft>
                <a:spcPts val="0"/>
              </a:spcAft>
              <a:buNone/>
            </a:pPr>
            <a:r>
              <a:rPr lang="en-US" sz="2800" dirty="0">
                <a:latin typeface="Nunito" panose="020B0604020202020204" charset="0"/>
                <a:cs typeface="Times New Roman" panose="02020603050405020304" pitchFamily="18" charset="0"/>
              </a:rPr>
              <a:t>Data Preparation</a:t>
            </a:r>
            <a:endParaRPr sz="2800" dirty="0">
              <a:latin typeface="Nunito" panose="020B0604020202020204" charset="0"/>
              <a:cs typeface="Times New Roman" panose="02020603050405020304" pitchFamily="18" charset="0"/>
            </a:endParaRPr>
          </a:p>
        </p:txBody>
      </p:sp>
      <p:sp>
        <p:nvSpPr>
          <p:cNvPr id="297" name="Google Shape;297;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8</a:t>
            </a:fld>
            <a:endParaRPr/>
          </a:p>
        </p:txBody>
      </p:sp>
    </p:spTree>
    <p:extLst>
      <p:ext uri="{BB962C8B-B14F-4D97-AF65-F5344CB8AC3E}">
        <p14:creationId xmlns:p14="http://schemas.microsoft.com/office/powerpoint/2010/main" val="203341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0" name="Google Shape;400;p21"/>
          <p:cNvGrpSpPr/>
          <p:nvPr/>
        </p:nvGrpSpPr>
        <p:grpSpPr>
          <a:xfrm>
            <a:off x="78838" y="1635263"/>
            <a:ext cx="745200" cy="745200"/>
            <a:chOff x="2315825" y="3550925"/>
            <a:chExt cx="745200" cy="745200"/>
          </a:xfrm>
        </p:grpSpPr>
        <p:sp>
          <p:nvSpPr>
            <p:cNvPr id="401" name="Google Shape;401;p21"/>
            <p:cNvSpPr/>
            <p:nvPr/>
          </p:nvSpPr>
          <p:spPr>
            <a:xfrm>
              <a:off x="2315825" y="3550925"/>
              <a:ext cx="745200" cy="74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21"/>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404" name="Google Shape;404;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9</a:t>
            </a:fld>
            <a:endParaRPr/>
          </a:p>
        </p:txBody>
      </p:sp>
      <p:sp>
        <p:nvSpPr>
          <p:cNvPr id="5" name="Rectangle: Rounded Corners 4">
            <a:extLst>
              <a:ext uri="{FF2B5EF4-FFF2-40B4-BE49-F238E27FC236}">
                <a16:creationId xmlns:a16="http://schemas.microsoft.com/office/drawing/2014/main" id="{C48350A5-0A4A-4C8C-8DDF-508E77134AC8}"/>
              </a:ext>
            </a:extLst>
          </p:cNvPr>
          <p:cNvSpPr/>
          <p:nvPr/>
        </p:nvSpPr>
        <p:spPr>
          <a:xfrm>
            <a:off x="924056" y="1597163"/>
            <a:ext cx="2035617" cy="81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covid19_states_cases.csv</a:t>
            </a:r>
          </a:p>
        </p:txBody>
      </p:sp>
      <p:sp>
        <p:nvSpPr>
          <p:cNvPr id="11" name="Rectangle: Rounded Corners 10">
            <a:extLst>
              <a:ext uri="{FF2B5EF4-FFF2-40B4-BE49-F238E27FC236}">
                <a16:creationId xmlns:a16="http://schemas.microsoft.com/office/drawing/2014/main" id="{D16C8409-2E5F-4B1A-9FB4-E72B0E3F40AC}"/>
              </a:ext>
            </a:extLst>
          </p:cNvPr>
          <p:cNvSpPr/>
          <p:nvPr/>
        </p:nvSpPr>
        <p:spPr>
          <a:xfrm>
            <a:off x="924056" y="2816363"/>
            <a:ext cx="2035617" cy="81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covid19_states_humidity.csv</a:t>
            </a:r>
          </a:p>
        </p:txBody>
      </p:sp>
      <p:sp>
        <p:nvSpPr>
          <p:cNvPr id="12" name="Rectangle: Rounded Corners 11">
            <a:extLst>
              <a:ext uri="{FF2B5EF4-FFF2-40B4-BE49-F238E27FC236}">
                <a16:creationId xmlns:a16="http://schemas.microsoft.com/office/drawing/2014/main" id="{AD1D3C8E-88C6-485D-B727-5D621C3FC78B}"/>
              </a:ext>
            </a:extLst>
          </p:cNvPr>
          <p:cNvSpPr/>
          <p:nvPr/>
        </p:nvSpPr>
        <p:spPr>
          <a:xfrm>
            <a:off x="5446302" y="2246209"/>
            <a:ext cx="2035617" cy="817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Covid19_states_humidtyandcases.csv</a:t>
            </a:r>
          </a:p>
        </p:txBody>
      </p:sp>
      <p:cxnSp>
        <p:nvCxnSpPr>
          <p:cNvPr id="7" name="Connector: Curved 6">
            <a:extLst>
              <a:ext uri="{FF2B5EF4-FFF2-40B4-BE49-F238E27FC236}">
                <a16:creationId xmlns:a16="http://schemas.microsoft.com/office/drawing/2014/main" id="{EE2E78E5-7389-412C-A4BD-B61E1D7CE5ED}"/>
              </a:ext>
            </a:extLst>
          </p:cNvPr>
          <p:cNvCxnSpPr>
            <a:cxnSpLocks/>
            <a:stCxn id="5" idx="3"/>
            <a:endCxn id="30" idx="2"/>
          </p:cNvCxnSpPr>
          <p:nvPr/>
        </p:nvCxnSpPr>
        <p:spPr>
          <a:xfrm>
            <a:off x="2959673" y="2005872"/>
            <a:ext cx="757307" cy="64801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953F7F17-7F54-4BA3-A480-4545C5654755}"/>
              </a:ext>
            </a:extLst>
          </p:cNvPr>
          <p:cNvCxnSpPr>
            <a:cxnSpLocks/>
            <a:stCxn id="11" idx="3"/>
            <a:endCxn id="30" idx="2"/>
          </p:cNvCxnSpPr>
          <p:nvPr/>
        </p:nvCxnSpPr>
        <p:spPr>
          <a:xfrm flipV="1">
            <a:off x="2959673" y="2653884"/>
            <a:ext cx="757307" cy="57118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9CBBD1E-4806-45A1-9325-AC45E8C5BF1E}"/>
              </a:ext>
            </a:extLst>
          </p:cNvPr>
          <p:cNvCxnSpPr>
            <a:cxnSpLocks/>
            <a:stCxn id="12" idx="3"/>
            <a:endCxn id="33" idx="1"/>
          </p:cNvCxnSpPr>
          <p:nvPr/>
        </p:nvCxnSpPr>
        <p:spPr>
          <a:xfrm>
            <a:off x="7481919" y="2654918"/>
            <a:ext cx="4477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32">
            <a:hlinkClick r:id="rId4"/>
            <a:extLst>
              <a:ext uri="{FF2B5EF4-FFF2-40B4-BE49-F238E27FC236}">
                <a16:creationId xmlns:a16="http://schemas.microsoft.com/office/drawing/2014/main" id="{493AF9E3-92E4-43BC-B6F9-0BE55FF167FC}"/>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9658" y="2458118"/>
            <a:ext cx="364893" cy="393600"/>
          </a:xfrm>
          <a:prstGeom prst="rect">
            <a:avLst/>
          </a:prstGeom>
          <a:noFill/>
          <a:ln>
            <a:noFill/>
          </a:ln>
        </p:spPr>
      </p:pic>
      <p:sp>
        <p:nvSpPr>
          <p:cNvPr id="30" name="Flowchart: Magnetic Disk 29">
            <a:extLst>
              <a:ext uri="{FF2B5EF4-FFF2-40B4-BE49-F238E27FC236}">
                <a16:creationId xmlns:a16="http://schemas.microsoft.com/office/drawing/2014/main" id="{E2D3CBF6-EB99-4262-A3B2-9774406E0A3B}"/>
              </a:ext>
            </a:extLst>
          </p:cNvPr>
          <p:cNvSpPr/>
          <p:nvPr/>
        </p:nvSpPr>
        <p:spPr>
          <a:xfrm>
            <a:off x="3716980" y="2225089"/>
            <a:ext cx="1233486" cy="85759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Data Transformation</a:t>
            </a:r>
          </a:p>
        </p:txBody>
      </p:sp>
      <p:cxnSp>
        <p:nvCxnSpPr>
          <p:cNvPr id="40" name="Straight Arrow Connector 39">
            <a:extLst>
              <a:ext uri="{FF2B5EF4-FFF2-40B4-BE49-F238E27FC236}">
                <a16:creationId xmlns:a16="http://schemas.microsoft.com/office/drawing/2014/main" id="{671874D9-6C1B-4021-AD45-E089CD8B298B}"/>
              </a:ext>
            </a:extLst>
          </p:cNvPr>
          <p:cNvCxnSpPr>
            <a:cxnSpLocks/>
            <a:stCxn id="30" idx="4"/>
            <a:endCxn id="12" idx="1"/>
          </p:cNvCxnSpPr>
          <p:nvPr/>
        </p:nvCxnSpPr>
        <p:spPr>
          <a:xfrm>
            <a:off x="4950466" y="2653884"/>
            <a:ext cx="495836" cy="1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Google Shape;296;p15">
            <a:extLst>
              <a:ext uri="{FF2B5EF4-FFF2-40B4-BE49-F238E27FC236}">
                <a16:creationId xmlns:a16="http://schemas.microsoft.com/office/drawing/2014/main" id="{E9019204-0505-4650-BAEB-71024324D0FE}"/>
              </a:ext>
            </a:extLst>
          </p:cNvPr>
          <p:cNvSpPr txBox="1">
            <a:spLocks noGrp="1"/>
          </p:cNvSpPr>
          <p:nvPr>
            <p:ph type="title"/>
          </p:nvPr>
        </p:nvSpPr>
        <p:spPr>
          <a:xfrm>
            <a:off x="2395537" y="25488"/>
            <a:ext cx="3676650" cy="6789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Nunito" panose="020B0604020202020204" charset="0"/>
                <a:cs typeface="Times New Roman" panose="02020603050405020304" pitchFamily="18" charset="0"/>
              </a:rPr>
              <a:t>Phase</a:t>
            </a:r>
            <a:r>
              <a:rPr lang="en" sz="2000" dirty="0">
                <a:latin typeface="Nunito" panose="020B0604020202020204" charset="0"/>
                <a:cs typeface="Times New Roman" panose="02020603050405020304" pitchFamily="18" charset="0"/>
              </a:rPr>
              <a:t> </a:t>
            </a:r>
            <a:r>
              <a:rPr lang="en-US" sz="2000" dirty="0">
                <a:latin typeface="Nunito" panose="020B0604020202020204" charset="0"/>
                <a:cs typeface="Times New Roman" panose="02020603050405020304" pitchFamily="18" charset="0"/>
              </a:rPr>
              <a:t>III.</a:t>
            </a:r>
            <a:endParaRPr sz="2000" dirty="0">
              <a:latin typeface="Nunito" panose="020B0604020202020204" charset="0"/>
              <a:cs typeface="Times New Roman" panose="02020603050405020304" pitchFamily="18" charset="0"/>
            </a:endParaRPr>
          </a:p>
          <a:p>
            <a:pPr marL="0" lvl="0" indent="0" algn="ctr" rtl="0">
              <a:spcBef>
                <a:spcPts val="0"/>
              </a:spcBef>
              <a:spcAft>
                <a:spcPts val="0"/>
              </a:spcAft>
              <a:buNone/>
            </a:pPr>
            <a:r>
              <a:rPr lang="en-US" sz="2000" dirty="0">
                <a:latin typeface="Nunito" panose="020B0604020202020204" charset="0"/>
                <a:cs typeface="Times New Roman" panose="02020603050405020304" pitchFamily="18" charset="0"/>
              </a:rPr>
              <a:t>Data Preparation</a:t>
            </a:r>
            <a:endParaRPr sz="2000" dirty="0">
              <a:latin typeface="Nunito" panose="020B0604020202020204" charset="0"/>
              <a:cs typeface="Times New Roman" panose="02020603050405020304" pitchFamily="18" charset="0"/>
            </a:endParaRPr>
          </a:p>
        </p:txBody>
      </p:sp>
    </p:spTree>
    <p:extLst>
      <p:ext uri="{BB962C8B-B14F-4D97-AF65-F5344CB8AC3E}">
        <p14:creationId xmlns:p14="http://schemas.microsoft.com/office/powerpoint/2010/main" val="2071952713"/>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2208</TotalTime>
  <Words>1351</Words>
  <Application>Microsoft Office PowerPoint</Application>
  <PresentationFormat>On-screen Show (16:9)</PresentationFormat>
  <Paragraphs>171</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Maven Pro</vt:lpstr>
      <vt:lpstr>Consolas</vt:lpstr>
      <vt:lpstr>Garamond</vt:lpstr>
      <vt:lpstr>Nunito</vt:lpstr>
      <vt:lpstr>Arial</vt:lpstr>
      <vt:lpstr>Momentum</vt:lpstr>
      <vt:lpstr>The Effect of State Humidity Covid-19 Cases</vt:lpstr>
      <vt:lpstr>Table of Contents</vt:lpstr>
      <vt:lpstr>Phase I. Business Understanding</vt:lpstr>
      <vt:lpstr>Phase I. Business Understanding</vt:lpstr>
      <vt:lpstr>Phase I. Business Understanding</vt:lpstr>
      <vt:lpstr>Phase II. Data Understanding</vt:lpstr>
      <vt:lpstr>Phase II. Data Understanding</vt:lpstr>
      <vt:lpstr>Phase III. Data Preparation</vt:lpstr>
      <vt:lpstr>Phase III. Data Preparation</vt:lpstr>
      <vt:lpstr>Phase IV. Modeling &amp; Analysis</vt:lpstr>
      <vt:lpstr>Phase IV. Modeling &amp; Analysis</vt:lpstr>
      <vt:lpstr>Phase IV. Modeling &amp; Analysis</vt:lpstr>
      <vt:lpstr>Phase V. Evaluation &amp; Validation</vt:lpstr>
      <vt:lpstr>Phase V. Evaluation &amp; Validation</vt:lpstr>
      <vt:lpstr>Phase VI. Deployment &amp; Conclusion</vt:lpstr>
      <vt:lpstr>Phase V. Deployment &amp;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Increase AM Yield: Final Report</dc:title>
  <dc:creator>Alfred Hull</dc:creator>
  <cp:lastModifiedBy>Alfred Hull</cp:lastModifiedBy>
  <cp:revision>8</cp:revision>
  <dcterms:modified xsi:type="dcterms:W3CDTF">2020-08-05T20:57:18Z</dcterms:modified>
</cp:coreProperties>
</file>