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65FC3A8-3304-40F4-9B61-89F5A4A83C17}">
  <a:tblStyle styleId="{865FC3A8-3304-40F4-9B61-89F5A4A83C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visualpharm.com/"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4cc793c6e9_0_1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4cc793c6e9_0_1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cc793c6e9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cc793c6e9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g4cc793c6e9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4cc793c6e9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4cc793c6e9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4cc793c6e9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Google Shape;484;g4cc793c6e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4cc793c6e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4cc793c6e9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4cc793c6e9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4cc793c6e9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4cc793c6e9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Google Shape;527;g4cc793c6e9_0_8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4cc793c6e9_0_8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4cc793c6e9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4cc793c6e9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 Regression - MPM</a:t>
            </a:r>
            <a:endParaRPr/>
          </a:p>
          <a:p>
            <a:pPr indent="0" lvl="0" marL="0" rtl="0" algn="l">
              <a:spcBef>
                <a:spcPts val="0"/>
              </a:spcBef>
              <a:spcAft>
                <a:spcPts val="0"/>
              </a:spcAft>
              <a:buNone/>
            </a:pPr>
            <a:r>
              <a:rPr lang="en"/>
              <a:t>t2_sat_area(microns2) = 2.514793e-04</a:t>
            </a:r>
            <a:endParaRPr/>
          </a:p>
          <a:p>
            <a:pPr indent="0" lvl="0" marL="0" rtl="0" algn="l">
              <a:spcBef>
                <a:spcPts val="0"/>
              </a:spcBef>
              <a:spcAft>
                <a:spcPts val="0"/>
              </a:spcAft>
              <a:buNone/>
            </a:pPr>
            <a:r>
              <a:rPr lang="en"/>
              <a:t>int_s_avg_5(counts/ms) = 1.243470e-04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Random Forest - MPM</a:t>
            </a:r>
            <a:endParaRPr/>
          </a:p>
          <a:p>
            <a:pPr indent="0" lvl="0" marL="0" rtl="0" algn="l">
              <a:spcBef>
                <a:spcPts val="0"/>
              </a:spcBef>
              <a:spcAft>
                <a:spcPts val="0"/>
              </a:spcAft>
              <a:buNone/>
            </a:pPr>
            <a:r>
              <a:rPr lang="en"/>
              <a:t>Tree = 3</a:t>
            </a:r>
            <a:endParaRPr/>
          </a:p>
          <a:p>
            <a:pPr indent="0" lvl="0" marL="0" rtl="0" algn="l">
              <a:spcBef>
                <a:spcPts val="0"/>
              </a:spcBef>
              <a:spcAft>
                <a:spcPts val="0"/>
              </a:spcAft>
              <a:buNone/>
            </a:pPr>
            <a:r>
              <a:rPr lang="en"/>
              <a:t>t2_sat_num(-) = 0.64</a:t>
            </a:r>
            <a:endParaRPr/>
          </a:p>
          <a:p>
            <a:pPr indent="0" lvl="0" marL="0" rtl="0" algn="l">
              <a:spcBef>
                <a:spcPts val="0"/>
              </a:spcBef>
              <a:spcAft>
                <a:spcPts val="0"/>
              </a:spcAft>
              <a:buNone/>
            </a:pPr>
            <a:r>
              <a:rPr lang="en"/>
              <a:t>int_s_p(counts/ms) = 0.33</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4cc793c6e9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4cc793c6e9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4ee3e6ba1f_0_2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ee3e6ba1f_0_2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8" name="Shape 558"/>
        <p:cNvGrpSpPr/>
        <p:nvPr/>
      </p:nvGrpSpPr>
      <p:grpSpPr>
        <a:xfrm>
          <a:off x="0" y="0"/>
          <a:ext cx="0" cy="0"/>
          <a:chOff x="0" y="0"/>
          <a:chExt cx="0" cy="0"/>
        </a:xfrm>
      </p:grpSpPr>
      <p:sp>
        <p:nvSpPr>
          <p:cNvPr id="559" name="Google Shape;559;g4cc793c6e9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4cc793c6e9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4cc793c6e9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4cc793c6e9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4ee3e6ba1f_0_1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4ee3e6ba1f_0_1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ee3e6ba1f_0_2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ee3e6ba1f_0_2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cc793c6e9_0_1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cc793c6e9_0_1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4ee3e6ba1f_0_29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4ee3e6ba1f_0_29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4ee3e6ba1f_0_2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4ee3e6ba1f_0_2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https://visualpharm.com/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ee3e6ba1f_0_2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ee3e6ba1f_0_2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t>LED=LP/SS</a:t>
            </a:r>
            <a:endParaRPr/>
          </a:p>
          <a:p>
            <a:pPr indent="0" lvl="0" marL="0" rtl="0" algn="l">
              <a:spcBef>
                <a:spcPts val="0"/>
              </a:spcBef>
              <a:spcAft>
                <a:spcPts val="0"/>
              </a:spcAft>
              <a:buClr>
                <a:srgbClr val="000000"/>
              </a:buClr>
              <a:buSzPts val="1100"/>
              <a:buFont typeface="Arial"/>
              <a:buNone/>
            </a:pPr>
            <a:r>
              <a:rPr lang="en"/>
              <a:t>GED=LP/(SS*HS)</a:t>
            </a:r>
            <a:endParaRPr/>
          </a:p>
          <a:p>
            <a:pPr indent="0" lvl="0" marL="0" rtl="0" algn="l">
              <a:spcBef>
                <a:spcPts val="0"/>
              </a:spcBef>
              <a:spcAft>
                <a:spcPts val="0"/>
              </a:spcAft>
              <a:buNone/>
            </a:pPr>
            <a:r>
              <a:rPr lang="en"/>
              <a:t>VED=LP/(SS*HS*LH)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ee3e6ba1f_0_29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ee3e6ba1f_0_29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1600"/>
              </a:spcBef>
              <a:spcAft>
                <a:spcPts val="0"/>
              </a:spcAft>
              <a:buClr>
                <a:schemeClr val="lt1"/>
              </a:buClr>
              <a:buSzPts val="1100"/>
              <a:buChar char="○"/>
              <a:defRPr>
                <a:solidFill>
                  <a:schemeClr val="lt1"/>
                </a:solidFill>
              </a:defRPr>
            </a:lvl2pPr>
            <a:lvl3pPr indent="-298450" lvl="2" marL="1371600" rtl="0" algn="ctr">
              <a:spcBef>
                <a:spcPts val="1600"/>
              </a:spcBef>
              <a:spcAft>
                <a:spcPts val="0"/>
              </a:spcAft>
              <a:buClr>
                <a:schemeClr val="lt1"/>
              </a:buClr>
              <a:buSzPts val="1100"/>
              <a:buChar char="■"/>
              <a:defRPr>
                <a:solidFill>
                  <a:schemeClr val="lt1"/>
                </a:solidFill>
              </a:defRPr>
            </a:lvl3pPr>
            <a:lvl4pPr indent="-298450" lvl="3" marL="1828800" rtl="0" algn="ctr">
              <a:spcBef>
                <a:spcPts val="1600"/>
              </a:spcBef>
              <a:spcAft>
                <a:spcPts val="0"/>
              </a:spcAft>
              <a:buClr>
                <a:schemeClr val="lt1"/>
              </a:buClr>
              <a:buSzPts val="1100"/>
              <a:buChar char="●"/>
              <a:defRPr>
                <a:solidFill>
                  <a:schemeClr val="lt1"/>
                </a:solidFill>
              </a:defRPr>
            </a:lvl4pPr>
            <a:lvl5pPr indent="-298450" lvl="4" marL="2286000" rtl="0" algn="ctr">
              <a:spcBef>
                <a:spcPts val="1600"/>
              </a:spcBef>
              <a:spcAft>
                <a:spcPts val="0"/>
              </a:spcAft>
              <a:buClr>
                <a:schemeClr val="lt1"/>
              </a:buClr>
              <a:buSzPts val="1100"/>
              <a:buChar char="○"/>
              <a:defRPr>
                <a:solidFill>
                  <a:schemeClr val="lt1"/>
                </a:solidFill>
              </a:defRPr>
            </a:lvl5pPr>
            <a:lvl6pPr indent="-298450" lvl="5" marL="2743200" rtl="0" algn="ctr">
              <a:spcBef>
                <a:spcPts val="1600"/>
              </a:spcBef>
              <a:spcAft>
                <a:spcPts val="0"/>
              </a:spcAft>
              <a:buClr>
                <a:schemeClr val="lt1"/>
              </a:buClr>
              <a:buSzPts val="1100"/>
              <a:buChar char="■"/>
              <a:defRPr>
                <a:solidFill>
                  <a:schemeClr val="lt1"/>
                </a:solidFill>
              </a:defRPr>
            </a:lvl6pPr>
            <a:lvl7pPr indent="-298450" lvl="6" marL="3200400" rtl="0" algn="ctr">
              <a:spcBef>
                <a:spcPts val="1600"/>
              </a:spcBef>
              <a:spcAft>
                <a:spcPts val="0"/>
              </a:spcAft>
              <a:buClr>
                <a:schemeClr val="lt1"/>
              </a:buClr>
              <a:buSzPts val="1100"/>
              <a:buChar char="●"/>
              <a:defRPr>
                <a:solidFill>
                  <a:schemeClr val="lt1"/>
                </a:solidFill>
              </a:defRPr>
            </a:lvl7pPr>
            <a:lvl8pPr indent="-298450" lvl="7" marL="3657600" rtl="0" algn="ctr">
              <a:spcBef>
                <a:spcPts val="1600"/>
              </a:spcBef>
              <a:spcAft>
                <a:spcPts val="0"/>
              </a:spcAft>
              <a:buClr>
                <a:schemeClr val="lt1"/>
              </a:buClr>
              <a:buSzPts val="1100"/>
              <a:buChar char="○"/>
              <a:defRPr>
                <a:solidFill>
                  <a:schemeClr val="lt1"/>
                </a:solidFill>
              </a:defRPr>
            </a:lvl8pPr>
            <a:lvl9pPr indent="-298450" lvl="8" marL="4114800" rtl="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milesin3d/IncreaseAMYield" TargetMode="External"/><Relationship Id="rId4" Type="http://schemas.openxmlformats.org/officeDocument/2006/relationships/image" Target="../media/image1.jp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5921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Increase AM Yield:</a:t>
            </a:r>
            <a:endParaRPr/>
          </a:p>
          <a:p>
            <a:pPr indent="0" lvl="0" marL="0" rtl="0" algn="l">
              <a:spcBef>
                <a:spcPts val="0"/>
              </a:spcBef>
              <a:spcAft>
                <a:spcPts val="0"/>
              </a:spcAft>
              <a:buNone/>
            </a:pPr>
            <a:r>
              <a:rPr lang="en"/>
              <a:t>Final Report</a:t>
            </a:r>
            <a:endParaRPr/>
          </a:p>
        </p:txBody>
      </p:sp>
      <p:sp>
        <p:nvSpPr>
          <p:cNvPr id="278" name="Google Shape;278;p13"/>
          <p:cNvSpPr txBox="1"/>
          <p:nvPr>
            <p:ph idx="1" type="subTitle"/>
          </p:nvPr>
        </p:nvSpPr>
        <p:spPr>
          <a:xfrm>
            <a:off x="824000" y="3596300"/>
            <a:ext cx="4782300" cy="1232100"/>
          </a:xfrm>
          <a:prstGeom prst="rect">
            <a:avLst/>
          </a:prstGeom>
          <a:solidFill>
            <a:schemeClr val="accent1"/>
          </a:solidFill>
        </p:spPr>
        <p:txBody>
          <a:bodyPr anchorCtr="0" anchor="t" bIns="91425" lIns="91425" spcFirstLastPara="1" rIns="91425" wrap="square" tIns="91425">
            <a:noAutofit/>
          </a:bodyPr>
          <a:lstStyle/>
          <a:p>
            <a:pPr indent="0" lvl="0" marL="0" rtl="0" algn="l">
              <a:spcBef>
                <a:spcPts val="0"/>
              </a:spcBef>
              <a:spcAft>
                <a:spcPts val="0"/>
              </a:spcAft>
              <a:buNone/>
            </a:pPr>
            <a:r>
              <a:rPr lang="en"/>
              <a:t>Miles Craig</a:t>
            </a:r>
            <a:endParaRPr/>
          </a:p>
          <a:p>
            <a:pPr indent="0" lvl="0" marL="0" rtl="0" algn="l">
              <a:spcBef>
                <a:spcPts val="0"/>
              </a:spcBef>
              <a:spcAft>
                <a:spcPts val="0"/>
              </a:spcAft>
              <a:buNone/>
            </a:pPr>
            <a:r>
              <a:rPr lang="en"/>
              <a:t>Data Science Career Track - Capstone Project #1</a:t>
            </a:r>
            <a:endParaRPr/>
          </a:p>
          <a:p>
            <a:pPr indent="0" lvl="0" marL="0" rtl="0" algn="l">
              <a:spcBef>
                <a:spcPts val="0"/>
              </a:spcBef>
              <a:spcAft>
                <a:spcPts val="0"/>
              </a:spcAft>
              <a:buNone/>
            </a:pPr>
            <a:r>
              <a:rPr lang="en" u="sng">
                <a:solidFill>
                  <a:srgbClr val="FFFFFF"/>
                </a:solidFill>
                <a:hlinkClick r:id="rId3"/>
              </a:rPr>
              <a:t>GitHub Project Link</a:t>
            </a:r>
            <a:endParaRPr>
              <a:solidFill>
                <a:srgbClr val="FFFFFF"/>
              </a:solidFill>
            </a:endParaRPr>
          </a:p>
          <a:p>
            <a:pPr indent="0" lvl="0" marL="0" rtl="0" algn="l">
              <a:spcBef>
                <a:spcPts val="0"/>
              </a:spcBef>
              <a:spcAft>
                <a:spcPts val="0"/>
              </a:spcAft>
              <a:buNone/>
            </a:pPr>
            <a:r>
              <a:rPr lang="en">
                <a:solidFill>
                  <a:srgbClr val="FFFFFF"/>
                </a:solidFill>
              </a:rPr>
              <a:t>Feb 2019</a:t>
            </a:r>
            <a:endParaRPr>
              <a:solidFill>
                <a:srgbClr val="FFFFFF"/>
              </a:solidFill>
            </a:endParaRPr>
          </a:p>
        </p:txBody>
      </p:sp>
      <p:pic>
        <p:nvPicPr>
          <p:cNvPr id="279" name="Google Shape;279;p13"/>
          <p:cNvPicPr preferRelativeResize="0"/>
          <p:nvPr/>
        </p:nvPicPr>
        <p:blipFill rotWithShape="1">
          <a:blip r:embed="rId4">
            <a:alphaModFix/>
          </a:blip>
          <a:srcRect b="26618" l="9936" r="9928" t="26623"/>
          <a:stretch/>
        </p:blipFill>
        <p:spPr>
          <a:xfrm>
            <a:off x="5829825" y="4660775"/>
            <a:ext cx="1349100" cy="393600"/>
          </a:xfrm>
          <a:prstGeom prst="snip2DiagRect">
            <a:avLst>
              <a:gd fmla="val 32552" name="adj1"/>
              <a:gd fmla="val 0" name="adj2"/>
            </a:avLst>
          </a:prstGeom>
          <a:noFill/>
          <a:ln>
            <a:noFill/>
          </a:ln>
        </p:spPr>
      </p:pic>
      <p:pic>
        <p:nvPicPr>
          <p:cNvPr id="280" name="Google Shape;280;p13"/>
          <p:cNvPicPr preferRelativeResize="0"/>
          <p:nvPr/>
        </p:nvPicPr>
        <p:blipFill>
          <a:blip r:embed="rId5">
            <a:alphaModFix/>
          </a:blip>
          <a:stretch>
            <a:fillRect/>
          </a:stretch>
        </p:blipFill>
        <p:spPr>
          <a:xfrm>
            <a:off x="5947625" y="912375"/>
            <a:ext cx="1466850" cy="1466850"/>
          </a:xfrm>
          <a:prstGeom prst="rect">
            <a:avLst/>
          </a:prstGeom>
          <a:noFill/>
          <a:ln>
            <a:noFill/>
          </a:ln>
        </p:spPr>
      </p:pic>
      <p:sp>
        <p:nvSpPr>
          <p:cNvPr id="281" name="Google Shape;281;p1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08" name="Shape 408"/>
        <p:cNvGrpSpPr/>
        <p:nvPr/>
      </p:nvGrpSpPr>
      <p:grpSpPr>
        <a:xfrm>
          <a:off x="0" y="0"/>
          <a:ext cx="0" cy="0"/>
          <a:chOff x="0" y="0"/>
          <a:chExt cx="0" cy="0"/>
        </a:xfrm>
      </p:grpSpPr>
      <p:sp>
        <p:nvSpPr>
          <p:cNvPr id="409" name="Google Shape;409;p2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0" name="Google Shape;410;p22"/>
          <p:cNvSpPr txBox="1"/>
          <p:nvPr/>
        </p:nvSpPr>
        <p:spPr>
          <a:xfrm>
            <a:off x="555825" y="96325"/>
            <a:ext cx="7030500" cy="128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Correlation</a:t>
            </a:r>
            <a:endParaRPr b="1" sz="3600">
              <a:solidFill>
                <a:srgbClr val="FFFFFF"/>
              </a:solidFill>
              <a:latin typeface="Maven Pro"/>
              <a:ea typeface="Maven Pro"/>
              <a:cs typeface="Maven Pro"/>
              <a:sym typeface="Maven Pro"/>
            </a:endParaRPr>
          </a:p>
        </p:txBody>
      </p:sp>
      <p:grpSp>
        <p:nvGrpSpPr>
          <p:cNvPr id="411" name="Google Shape;411;p22"/>
          <p:cNvGrpSpPr/>
          <p:nvPr/>
        </p:nvGrpSpPr>
        <p:grpSpPr>
          <a:xfrm flipH="1">
            <a:off x="2957456" y="753303"/>
            <a:ext cx="4036590" cy="3941676"/>
            <a:chOff x="2256567" y="677103"/>
            <a:chExt cx="4036590" cy="3941676"/>
          </a:xfrm>
        </p:grpSpPr>
        <p:sp>
          <p:nvSpPr>
            <p:cNvPr id="412" name="Google Shape;412;p22"/>
            <p:cNvSpPr/>
            <p:nvPr/>
          </p:nvSpPr>
          <p:spPr>
            <a:xfrm rot="-6597333">
              <a:off x="4068226" y="3950027"/>
              <a:ext cx="586303" cy="586303"/>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rot="-6599386">
              <a:off x="2318596" y="1407533"/>
              <a:ext cx="440541" cy="440541"/>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rot="-6598839">
              <a:off x="2887641" y="2346984"/>
              <a:ext cx="1199287" cy="1199287"/>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rot="-6598620">
              <a:off x="4374916" y="913763"/>
              <a:ext cx="1681581" cy="1681581"/>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rot="-6597866">
              <a:off x="2661829" y="2208216"/>
              <a:ext cx="629106" cy="629106"/>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rot="-6597701">
              <a:off x="3267625" y="1113818"/>
              <a:ext cx="274172" cy="274172"/>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2"/>
          <p:cNvGrpSpPr/>
          <p:nvPr/>
        </p:nvGrpSpPr>
        <p:grpSpPr>
          <a:xfrm flipH="1">
            <a:off x="2363218" y="1891966"/>
            <a:ext cx="2440200" cy="2440200"/>
            <a:chOff x="4447194" y="1815766"/>
            <a:chExt cx="2440200" cy="2440200"/>
          </a:xfrm>
        </p:grpSpPr>
        <p:sp>
          <p:nvSpPr>
            <p:cNvPr id="419" name="Google Shape;419;p22"/>
            <p:cNvSpPr/>
            <p:nvPr/>
          </p:nvSpPr>
          <p:spPr>
            <a:xfrm>
              <a:off x="4447194" y="1815766"/>
              <a:ext cx="2440200" cy="24402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txBox="1"/>
            <p:nvPr/>
          </p:nvSpPr>
          <p:spPr>
            <a:xfrm>
              <a:off x="4643737" y="2278700"/>
              <a:ext cx="2047200" cy="1614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As one variable increases or decreases, how do the other variables respond,        if at all?</a:t>
              </a:r>
              <a:endParaRPr>
                <a:solidFill>
                  <a:srgbClr val="FFFFFF"/>
                </a:solidFill>
                <a:latin typeface="Roboto"/>
                <a:ea typeface="Roboto"/>
                <a:cs typeface="Roboto"/>
                <a:sym typeface="Roboto"/>
              </a:endParaRPr>
            </a:p>
          </p:txBody>
        </p:sp>
      </p:grpSp>
      <p:grpSp>
        <p:nvGrpSpPr>
          <p:cNvPr id="421" name="Google Shape;421;p22"/>
          <p:cNvGrpSpPr/>
          <p:nvPr/>
        </p:nvGrpSpPr>
        <p:grpSpPr>
          <a:xfrm flipH="1">
            <a:off x="4434350" y="1624676"/>
            <a:ext cx="1074900" cy="1074900"/>
            <a:chOff x="3665162" y="1548476"/>
            <a:chExt cx="1074900" cy="1074900"/>
          </a:xfrm>
        </p:grpSpPr>
        <p:sp>
          <p:nvSpPr>
            <p:cNvPr id="422" name="Google Shape;422;p22"/>
            <p:cNvSpPr/>
            <p:nvPr/>
          </p:nvSpPr>
          <p:spPr>
            <a:xfrm>
              <a:off x="3665162" y="1548476"/>
              <a:ext cx="1074900" cy="1074900"/>
            </a:xfrm>
            <a:prstGeom prst="ellipse">
              <a:avLst/>
            </a:prstGeom>
            <a:solidFill>
              <a:srgbClr val="666666"/>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2"/>
            <p:cNvSpPr txBox="1"/>
            <p:nvPr/>
          </p:nvSpPr>
          <p:spPr>
            <a:xfrm>
              <a:off x="3718754" y="1613603"/>
              <a:ext cx="9678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Melt </a:t>
              </a:r>
              <a:endParaRPr b="1" sz="1200">
                <a:solidFill>
                  <a:srgbClr val="FFFFFF"/>
                </a:solidFill>
                <a:latin typeface="Roboto"/>
                <a:ea typeface="Roboto"/>
                <a:cs typeface="Roboto"/>
                <a:sym typeface="Roboto"/>
              </a:endParaRPr>
            </a:p>
            <a:p>
              <a:pPr indent="0" lvl="0" marL="0" rtl="0" algn="ctr">
                <a:spcBef>
                  <a:spcPts val="0"/>
                </a:spcBef>
                <a:spcAft>
                  <a:spcPts val="0"/>
                </a:spcAft>
                <a:buNone/>
              </a:pPr>
              <a:r>
                <a:rPr b="1" lang="en" sz="1200">
                  <a:solidFill>
                    <a:srgbClr val="FFFFFF"/>
                  </a:solidFill>
                  <a:latin typeface="Roboto"/>
                  <a:ea typeface="Roboto"/>
                  <a:cs typeface="Roboto"/>
                  <a:sym typeface="Roboto"/>
                </a:rPr>
                <a:t>Pool </a:t>
              </a:r>
              <a:endParaRPr b="1" sz="1200">
                <a:solidFill>
                  <a:srgbClr val="FFFFFF"/>
                </a:solidFill>
                <a:latin typeface="Roboto"/>
                <a:ea typeface="Roboto"/>
                <a:cs typeface="Roboto"/>
                <a:sym typeface="Roboto"/>
              </a:endParaRPr>
            </a:p>
            <a:p>
              <a:pPr indent="0" lvl="0" marL="0" rtl="0" algn="ctr">
                <a:spcBef>
                  <a:spcPts val="0"/>
                </a:spcBef>
                <a:spcAft>
                  <a:spcPts val="0"/>
                </a:spcAft>
                <a:buNone/>
              </a:pPr>
              <a:r>
                <a:rPr b="1" lang="en" sz="1200">
                  <a:solidFill>
                    <a:srgbClr val="FFFFFF"/>
                  </a:solidFill>
                  <a:latin typeface="Roboto"/>
                  <a:ea typeface="Roboto"/>
                  <a:cs typeface="Roboto"/>
                  <a:sym typeface="Roboto"/>
                </a:rPr>
                <a:t>Metrics</a:t>
              </a:r>
              <a:endParaRPr b="1" sz="1200">
                <a:solidFill>
                  <a:srgbClr val="FFFFFF"/>
                </a:solidFill>
                <a:latin typeface="Roboto"/>
                <a:ea typeface="Roboto"/>
                <a:cs typeface="Roboto"/>
                <a:sym typeface="Roboto"/>
              </a:endParaRPr>
            </a:p>
          </p:txBody>
        </p:sp>
      </p:grpSp>
      <p:grpSp>
        <p:nvGrpSpPr>
          <p:cNvPr id="424" name="Google Shape;424;p22"/>
          <p:cNvGrpSpPr/>
          <p:nvPr/>
        </p:nvGrpSpPr>
        <p:grpSpPr>
          <a:xfrm flipH="1">
            <a:off x="4510086" y="3215350"/>
            <a:ext cx="1073400" cy="944700"/>
            <a:chOff x="856976" y="3995875"/>
            <a:chExt cx="1073400" cy="944700"/>
          </a:xfrm>
        </p:grpSpPr>
        <p:sp>
          <p:nvSpPr>
            <p:cNvPr id="425" name="Google Shape;425;p22"/>
            <p:cNvSpPr/>
            <p:nvPr/>
          </p:nvSpPr>
          <p:spPr>
            <a:xfrm>
              <a:off x="952364" y="4026976"/>
              <a:ext cx="882600" cy="882600"/>
            </a:xfrm>
            <a:prstGeom prst="ellipse">
              <a:avLst/>
            </a:prstGeom>
            <a:solidFill>
              <a:srgbClr val="666666"/>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2"/>
            <p:cNvSpPr txBox="1"/>
            <p:nvPr/>
          </p:nvSpPr>
          <p:spPr>
            <a:xfrm>
              <a:off x="856976" y="3995875"/>
              <a:ext cx="1073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Material Properties</a:t>
              </a:r>
              <a:endParaRPr b="1" sz="1200">
                <a:solidFill>
                  <a:srgbClr val="FFFFFF"/>
                </a:solidFill>
                <a:latin typeface="Roboto"/>
                <a:ea typeface="Roboto"/>
                <a:cs typeface="Roboto"/>
                <a:sym typeface="Roboto"/>
              </a:endParaRPr>
            </a:p>
          </p:txBody>
        </p:sp>
      </p:grpSp>
      <p:grpSp>
        <p:nvGrpSpPr>
          <p:cNvPr id="427" name="Google Shape;427;p22"/>
          <p:cNvGrpSpPr/>
          <p:nvPr/>
        </p:nvGrpSpPr>
        <p:grpSpPr>
          <a:xfrm flipH="1">
            <a:off x="2319479" y="1253488"/>
            <a:ext cx="1056758" cy="1056745"/>
            <a:chOff x="3472482" y="1355805"/>
            <a:chExt cx="1460418" cy="1460400"/>
          </a:xfrm>
        </p:grpSpPr>
        <p:sp>
          <p:nvSpPr>
            <p:cNvPr id="428" name="Google Shape;428;p22"/>
            <p:cNvSpPr/>
            <p:nvPr/>
          </p:nvSpPr>
          <p:spPr>
            <a:xfrm>
              <a:off x="3472482" y="1355805"/>
              <a:ext cx="1460400" cy="1460400"/>
            </a:xfrm>
            <a:prstGeom prst="ellipse">
              <a:avLst/>
            </a:prstGeom>
            <a:solidFill>
              <a:srgbClr val="666666"/>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2"/>
            <p:cNvSpPr txBox="1"/>
            <p:nvPr/>
          </p:nvSpPr>
          <p:spPr>
            <a:xfrm>
              <a:off x="3472500" y="1613595"/>
              <a:ext cx="14604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rgbClr val="FFFFFF"/>
                  </a:solidFill>
                  <a:latin typeface="Roboto"/>
                  <a:ea typeface="Roboto"/>
                  <a:cs typeface="Roboto"/>
                  <a:sym typeface="Roboto"/>
                </a:rPr>
                <a:t>Print Parameters</a:t>
              </a:r>
              <a:endParaRPr b="1" sz="1200">
                <a:solidFill>
                  <a:srgbClr val="FFFFFF"/>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33" name="Shape 433"/>
        <p:cNvGrpSpPr/>
        <p:nvPr/>
      </p:nvGrpSpPr>
      <p:grpSpPr>
        <a:xfrm>
          <a:off x="0" y="0"/>
          <a:ext cx="0" cy="0"/>
          <a:chOff x="0" y="0"/>
          <a:chExt cx="0" cy="0"/>
        </a:xfrm>
      </p:grpSpPr>
      <p:sp>
        <p:nvSpPr>
          <p:cNvPr id="434" name="Google Shape;434;p23"/>
          <p:cNvSpPr/>
          <p:nvPr/>
        </p:nvSpPr>
        <p:spPr>
          <a:xfrm>
            <a:off x="3693475" y="3616500"/>
            <a:ext cx="266400" cy="446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5" name="Google Shape;435;p23"/>
          <p:cNvPicPr preferRelativeResize="0"/>
          <p:nvPr/>
        </p:nvPicPr>
        <p:blipFill rotWithShape="1">
          <a:blip r:embed="rId3">
            <a:alphaModFix/>
          </a:blip>
          <a:srcRect b="19375" l="16619" r="22075" t="70149"/>
          <a:stretch/>
        </p:blipFill>
        <p:spPr>
          <a:xfrm rot="5400000">
            <a:off x="5980075" y="2763200"/>
            <a:ext cx="2539425" cy="644475"/>
          </a:xfrm>
          <a:prstGeom prst="rect">
            <a:avLst/>
          </a:prstGeom>
          <a:noFill/>
          <a:ln>
            <a:noFill/>
          </a:ln>
        </p:spPr>
      </p:pic>
      <p:graphicFrame>
        <p:nvGraphicFramePr>
          <p:cNvPr id="436" name="Google Shape;436;p23"/>
          <p:cNvGraphicFramePr/>
          <p:nvPr/>
        </p:nvGraphicFramePr>
        <p:xfrm>
          <a:off x="5295900" y="1390650"/>
          <a:ext cx="3000000" cy="3000000"/>
        </p:xfrm>
        <a:graphic>
          <a:graphicData uri="http://schemas.openxmlformats.org/drawingml/2006/table">
            <a:tbl>
              <a:tblPr>
                <a:noFill/>
                <a:tableStyleId>{865FC3A8-3304-40F4-9B61-89F5A4A83C17}</a:tableStyleId>
              </a:tblPr>
              <a:tblGrid>
                <a:gridCol w="1623500"/>
                <a:gridCol w="653825"/>
              </a:tblGrid>
              <a:tr h="427025">
                <a:tc gridSpan="2">
                  <a:txBody>
                    <a:bodyPr/>
                    <a:lstStyle/>
                    <a:p>
                      <a:pPr indent="0" lvl="0" marL="0" rtl="0" algn="ctr">
                        <a:spcBef>
                          <a:spcPts val="0"/>
                        </a:spcBef>
                        <a:spcAft>
                          <a:spcPts val="0"/>
                        </a:spcAft>
                        <a:buNone/>
                      </a:pPr>
                      <a:r>
                        <a:rPr b="1" lang="en" u="sng">
                          <a:solidFill>
                            <a:srgbClr val="FFFFFF"/>
                          </a:solidFill>
                        </a:rPr>
                        <a:t>Porosity </a:t>
                      </a:r>
                      <a:r>
                        <a:rPr b="1" lang="en" u="sng">
                          <a:solidFill>
                            <a:srgbClr val="FFFFFF"/>
                          </a:solidFill>
                        </a:rPr>
                        <a:t>Correlations</a:t>
                      </a:r>
                      <a:endParaRPr b="1" u="sng">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hMerge="1"/>
              </a:tr>
              <a:tr h="422925">
                <a:tc>
                  <a:txBody>
                    <a:bodyPr/>
                    <a:lstStyle/>
                    <a:p>
                      <a:pPr indent="0" lvl="0" marL="0" rtl="0" algn="ctr">
                        <a:spcBef>
                          <a:spcPts val="0"/>
                        </a:spcBef>
                        <a:spcAft>
                          <a:spcPts val="0"/>
                        </a:spcAft>
                        <a:buNone/>
                      </a:pPr>
                      <a:r>
                        <a:rPr b="1" lang="en">
                          <a:solidFill>
                            <a:srgbClr val="FFFFFF"/>
                          </a:solidFill>
                        </a:rPr>
                        <a:t>Laser Power</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FFFF"/>
                          </a:highlight>
                        </a:rPr>
                        <a:t>-0.30</a:t>
                      </a:r>
                      <a:endParaRPr>
                        <a:highlight>
                          <a:srgbClr val="FFFFFF"/>
                        </a:highlight>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22925">
                <a:tc>
                  <a:txBody>
                    <a:bodyPr/>
                    <a:lstStyle/>
                    <a:p>
                      <a:pPr indent="0" lvl="0" marL="0" rtl="0" algn="ctr">
                        <a:spcBef>
                          <a:spcPts val="0"/>
                        </a:spcBef>
                        <a:spcAft>
                          <a:spcPts val="0"/>
                        </a:spcAft>
                        <a:buNone/>
                      </a:pPr>
                      <a:r>
                        <a:rPr b="1" lang="en">
                          <a:solidFill>
                            <a:srgbClr val="FFFFFF"/>
                          </a:solidFill>
                        </a:rPr>
                        <a:t>Scan Speed</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FFFF"/>
                          </a:highlight>
                        </a:rPr>
                        <a:t>-0.63</a:t>
                      </a:r>
                      <a:endParaRPr>
                        <a:highlight>
                          <a:srgbClr val="FFFFFF"/>
                        </a:highlight>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22925">
                <a:tc>
                  <a:txBody>
                    <a:bodyPr/>
                    <a:lstStyle/>
                    <a:p>
                      <a:pPr indent="0" lvl="0" marL="0" rtl="0" algn="ctr">
                        <a:spcBef>
                          <a:spcPts val="0"/>
                        </a:spcBef>
                        <a:spcAft>
                          <a:spcPts val="0"/>
                        </a:spcAft>
                        <a:buNone/>
                      </a:pPr>
                      <a:r>
                        <a:rPr b="1" lang="en">
                          <a:solidFill>
                            <a:srgbClr val="FFFFFF"/>
                          </a:solidFill>
                        </a:rPr>
                        <a:t>Hatch Spacing</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FFFF"/>
                          </a:highlight>
                        </a:rPr>
                        <a:t>0.13</a:t>
                      </a:r>
                      <a:endParaRPr>
                        <a:highlight>
                          <a:srgbClr val="FFFFFF"/>
                        </a:highlight>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22925">
                <a:tc>
                  <a:txBody>
                    <a:bodyPr/>
                    <a:lstStyle/>
                    <a:p>
                      <a:pPr indent="0" lvl="0" marL="0" rtl="0" algn="ctr">
                        <a:spcBef>
                          <a:spcPts val="0"/>
                        </a:spcBef>
                        <a:spcAft>
                          <a:spcPts val="0"/>
                        </a:spcAft>
                        <a:buNone/>
                      </a:pPr>
                      <a:r>
                        <a:rPr b="1" lang="en">
                          <a:solidFill>
                            <a:srgbClr val="FFFFFF"/>
                          </a:solidFill>
                        </a:rPr>
                        <a:t>LED</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FFFF"/>
                          </a:highlight>
                        </a:rPr>
                        <a:t>-0.64</a:t>
                      </a:r>
                      <a:endParaRPr>
                        <a:highlight>
                          <a:srgbClr val="FFFFFF"/>
                        </a:highlight>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22925">
                <a:tc>
                  <a:txBody>
                    <a:bodyPr/>
                    <a:lstStyle/>
                    <a:p>
                      <a:pPr indent="0" lvl="0" marL="0" rtl="0" algn="ctr">
                        <a:spcBef>
                          <a:spcPts val="0"/>
                        </a:spcBef>
                        <a:spcAft>
                          <a:spcPts val="0"/>
                        </a:spcAft>
                        <a:buNone/>
                      </a:pPr>
                      <a:r>
                        <a:rPr b="1" lang="en">
                          <a:solidFill>
                            <a:srgbClr val="FFFFFF"/>
                          </a:solidFill>
                        </a:rPr>
                        <a:t>GED</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FFFF"/>
                          </a:highlight>
                        </a:rPr>
                        <a:t>-0.79</a:t>
                      </a:r>
                      <a:endParaRPr>
                        <a:highlight>
                          <a:srgbClr val="FFFFFF"/>
                        </a:highlight>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22925">
                <a:tc>
                  <a:txBody>
                    <a:bodyPr/>
                    <a:lstStyle/>
                    <a:p>
                      <a:pPr indent="0" lvl="0" marL="0" rtl="0" algn="ctr">
                        <a:spcBef>
                          <a:spcPts val="0"/>
                        </a:spcBef>
                        <a:spcAft>
                          <a:spcPts val="0"/>
                        </a:spcAft>
                        <a:buNone/>
                      </a:pPr>
                      <a:r>
                        <a:rPr b="1" lang="en">
                          <a:solidFill>
                            <a:srgbClr val="FFFFFF"/>
                          </a:solidFill>
                        </a:rPr>
                        <a:t>VED</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FFFF"/>
                          </a:highlight>
                        </a:rPr>
                        <a:t>-0.79</a:t>
                      </a:r>
                      <a:endParaRPr>
                        <a:highlight>
                          <a:srgbClr val="FFFFFF"/>
                        </a:highlight>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437" name="Google Shape;437;p2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8" name="Google Shape;438;p23"/>
          <p:cNvSpPr txBox="1"/>
          <p:nvPr/>
        </p:nvSpPr>
        <p:spPr>
          <a:xfrm>
            <a:off x="555825" y="96325"/>
            <a:ext cx="7030500" cy="128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Print Parameters vs.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3600">
                <a:solidFill>
                  <a:srgbClr val="FFFFFF"/>
                </a:solidFill>
                <a:latin typeface="Maven Pro"/>
                <a:ea typeface="Maven Pro"/>
                <a:cs typeface="Maven Pro"/>
                <a:sym typeface="Maven Pro"/>
              </a:rPr>
              <a:t>Porosity</a:t>
            </a:r>
            <a:endParaRPr b="1" sz="3600">
              <a:solidFill>
                <a:srgbClr val="FFFFFF"/>
              </a:solidFill>
              <a:latin typeface="Maven Pro"/>
              <a:ea typeface="Maven Pro"/>
              <a:cs typeface="Maven Pro"/>
              <a:sym typeface="Maven Pro"/>
            </a:endParaRPr>
          </a:p>
        </p:txBody>
      </p:sp>
      <p:pic>
        <p:nvPicPr>
          <p:cNvPr id="439" name="Google Shape;439;p23"/>
          <p:cNvPicPr preferRelativeResize="0"/>
          <p:nvPr/>
        </p:nvPicPr>
        <p:blipFill rotWithShape="1">
          <a:blip r:embed="rId4">
            <a:alphaModFix/>
          </a:blip>
          <a:srcRect b="0" l="0" r="22269" t="12876"/>
          <a:stretch/>
        </p:blipFill>
        <p:spPr>
          <a:xfrm>
            <a:off x="615150" y="1404300"/>
            <a:ext cx="3344725" cy="3362275"/>
          </a:xfrm>
          <a:prstGeom prst="rect">
            <a:avLst/>
          </a:prstGeom>
          <a:noFill/>
          <a:ln>
            <a:noFill/>
          </a:ln>
        </p:spPr>
      </p:pic>
      <p:pic>
        <p:nvPicPr>
          <p:cNvPr id="440" name="Google Shape;440;p23"/>
          <p:cNvPicPr preferRelativeResize="0"/>
          <p:nvPr/>
        </p:nvPicPr>
        <p:blipFill rotWithShape="1">
          <a:blip r:embed="rId4">
            <a:alphaModFix/>
          </a:blip>
          <a:srcRect b="32850" l="90706" r="0" t="16147"/>
          <a:stretch/>
        </p:blipFill>
        <p:spPr>
          <a:xfrm>
            <a:off x="3550288" y="1404300"/>
            <a:ext cx="409587" cy="2015901"/>
          </a:xfrm>
          <a:prstGeom prst="rect">
            <a:avLst/>
          </a:prstGeom>
          <a:noFill/>
          <a:ln>
            <a:noFill/>
          </a:ln>
        </p:spPr>
      </p:pic>
      <p:sp>
        <p:nvSpPr>
          <p:cNvPr id="441" name="Google Shape;441;p23"/>
          <p:cNvSpPr/>
          <p:nvPr/>
        </p:nvSpPr>
        <p:spPr>
          <a:xfrm>
            <a:off x="1326150" y="1404300"/>
            <a:ext cx="2224200" cy="22122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23"/>
          <p:cNvCxnSpPr>
            <a:stCxn id="434" idx="3"/>
          </p:cNvCxnSpPr>
          <p:nvPr/>
        </p:nvCxnSpPr>
        <p:spPr>
          <a:xfrm flipH="1" rot="10800000">
            <a:off x="3959875" y="2869050"/>
            <a:ext cx="1326000" cy="970500"/>
          </a:xfrm>
          <a:prstGeom prst="bentConnector3">
            <a:avLst>
              <a:gd fmla="val 50000" name="adj1"/>
            </a:avLst>
          </a:prstGeom>
          <a:noFill/>
          <a:ln cap="flat" cmpd="sng" w="76200">
            <a:solidFill>
              <a:schemeClr val="dk1"/>
            </a:solidFill>
            <a:prstDash val="solid"/>
            <a:round/>
            <a:headEnd len="med" w="med" type="none"/>
            <a:tailEnd len="med" w="med" type="triangle"/>
          </a:ln>
        </p:spPr>
      </p:cxnSp>
      <p:pic>
        <p:nvPicPr>
          <p:cNvPr id="443" name="Google Shape;443;p23"/>
          <p:cNvPicPr preferRelativeResize="0"/>
          <p:nvPr/>
        </p:nvPicPr>
        <p:blipFill>
          <a:blip r:embed="rId5">
            <a:alphaModFix/>
          </a:blip>
          <a:stretch>
            <a:fillRect/>
          </a:stretch>
        </p:blipFill>
        <p:spPr>
          <a:xfrm>
            <a:off x="7572029" y="3909051"/>
            <a:ext cx="514064" cy="446100"/>
          </a:xfrm>
          <a:prstGeom prst="rect">
            <a:avLst/>
          </a:prstGeom>
          <a:noFill/>
          <a:ln>
            <a:noFill/>
          </a:ln>
        </p:spPr>
      </p:pic>
      <p:pic>
        <p:nvPicPr>
          <p:cNvPr id="444" name="Google Shape;444;p23"/>
          <p:cNvPicPr preferRelativeResize="0"/>
          <p:nvPr/>
        </p:nvPicPr>
        <p:blipFill>
          <a:blip r:embed="rId5">
            <a:alphaModFix/>
          </a:blip>
          <a:stretch>
            <a:fillRect/>
          </a:stretch>
        </p:blipFill>
        <p:spPr>
          <a:xfrm>
            <a:off x="7583254" y="3509376"/>
            <a:ext cx="514064" cy="446100"/>
          </a:xfrm>
          <a:prstGeom prst="rect">
            <a:avLst/>
          </a:prstGeom>
          <a:noFill/>
          <a:ln>
            <a:noFill/>
          </a:ln>
        </p:spPr>
      </p:pic>
      <p:sp>
        <p:nvSpPr>
          <p:cNvPr id="445" name="Google Shape;445;p23"/>
          <p:cNvSpPr/>
          <p:nvPr/>
        </p:nvSpPr>
        <p:spPr>
          <a:xfrm>
            <a:off x="1326150" y="3616500"/>
            <a:ext cx="2623800" cy="4461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49" name="Shape 449"/>
        <p:cNvGrpSpPr/>
        <p:nvPr/>
      </p:nvGrpSpPr>
      <p:grpSpPr>
        <a:xfrm>
          <a:off x="0" y="0"/>
          <a:ext cx="0" cy="0"/>
          <a:chOff x="0" y="0"/>
          <a:chExt cx="0" cy="0"/>
        </a:xfrm>
      </p:grpSpPr>
      <p:graphicFrame>
        <p:nvGraphicFramePr>
          <p:cNvPr id="450" name="Google Shape;450;p24"/>
          <p:cNvGraphicFramePr/>
          <p:nvPr/>
        </p:nvGraphicFramePr>
        <p:xfrm>
          <a:off x="4758825" y="2000250"/>
          <a:ext cx="3000000" cy="3000000"/>
        </p:xfrm>
        <a:graphic>
          <a:graphicData uri="http://schemas.openxmlformats.org/drawingml/2006/table">
            <a:tbl>
              <a:tblPr>
                <a:noFill/>
                <a:tableStyleId>{865FC3A8-3304-40F4-9B61-89F5A4A83C17}</a:tableStyleId>
              </a:tblPr>
              <a:tblGrid>
                <a:gridCol w="1234750"/>
                <a:gridCol w="918700"/>
                <a:gridCol w="1247100"/>
              </a:tblGrid>
              <a:tr h="427025">
                <a:tc gridSpan="3">
                  <a:txBody>
                    <a:bodyPr/>
                    <a:lstStyle/>
                    <a:p>
                      <a:pPr indent="0" lvl="0" marL="0" rtl="0" algn="ctr">
                        <a:spcBef>
                          <a:spcPts val="0"/>
                        </a:spcBef>
                        <a:spcAft>
                          <a:spcPts val="0"/>
                        </a:spcAft>
                        <a:buNone/>
                      </a:pPr>
                      <a:r>
                        <a:rPr b="1" lang="en" u="sng">
                          <a:solidFill>
                            <a:srgbClr val="FFFFFF"/>
                          </a:solidFill>
                        </a:rPr>
                        <a:t>Correlations</a:t>
                      </a:r>
                      <a:endParaRPr b="1" u="sng">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hMerge="1"/>
                <a:tc hMerge="1"/>
              </a:tr>
              <a:tr h="422925">
                <a:tc>
                  <a:txBody>
                    <a:bodyPr/>
                    <a:lstStyle/>
                    <a:p>
                      <a:pPr indent="0" lvl="0" marL="0" rtl="0" algn="ctr">
                        <a:spcBef>
                          <a:spcPts val="0"/>
                        </a:spcBef>
                        <a:spcAft>
                          <a:spcPts val="0"/>
                        </a:spcAft>
                        <a:buNone/>
                      </a:pPr>
                      <a:r>
                        <a:rPr b="1" lang="en">
                          <a:solidFill>
                            <a:srgbClr val="FFFFFF"/>
                          </a:solidFill>
                        </a:rPr>
                        <a:t>Long Intensity (5)</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LED</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0.72</a:t>
                      </a:r>
                      <a:endParaRPr>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22925">
                <a:tc>
                  <a:txBody>
                    <a:bodyPr/>
                    <a:lstStyle/>
                    <a:p>
                      <a:pPr indent="0" lvl="0" marL="0" rtl="0" algn="ctr">
                        <a:spcBef>
                          <a:spcPts val="0"/>
                        </a:spcBef>
                        <a:spcAft>
                          <a:spcPts val="0"/>
                        </a:spcAft>
                        <a:buNone/>
                      </a:pPr>
                      <a:r>
                        <a:rPr b="1" lang="en">
                          <a:solidFill>
                            <a:srgbClr val="FFFFFF"/>
                          </a:solidFill>
                        </a:rPr>
                        <a:t>Intensity Values</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Porosity</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-0.61 to -0.63</a:t>
                      </a:r>
                      <a:endParaRPr>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451" name="Google Shape;451;p24"/>
          <p:cNvSpPr/>
          <p:nvPr/>
        </p:nvSpPr>
        <p:spPr>
          <a:xfrm>
            <a:off x="3693475" y="3616500"/>
            <a:ext cx="266400" cy="446100"/>
          </a:xfrm>
          <a:prstGeom prst="rect">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24"/>
          <p:cNvSpPr txBox="1"/>
          <p:nvPr/>
        </p:nvSpPr>
        <p:spPr>
          <a:xfrm>
            <a:off x="555825" y="96325"/>
            <a:ext cx="7030500" cy="128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Print Parameters vs. </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3600">
                <a:solidFill>
                  <a:srgbClr val="FFFFFF"/>
                </a:solidFill>
                <a:latin typeface="Maven Pro"/>
                <a:ea typeface="Maven Pro"/>
                <a:cs typeface="Maven Pro"/>
                <a:sym typeface="Maven Pro"/>
              </a:rPr>
              <a:t>Melt Pool Metrics vs. Porosity</a:t>
            </a:r>
            <a:endParaRPr b="1" sz="3600">
              <a:solidFill>
                <a:srgbClr val="FFFFFF"/>
              </a:solidFill>
              <a:latin typeface="Maven Pro"/>
              <a:ea typeface="Maven Pro"/>
              <a:cs typeface="Maven Pro"/>
              <a:sym typeface="Maven Pro"/>
            </a:endParaRPr>
          </a:p>
        </p:txBody>
      </p:sp>
      <p:pic>
        <p:nvPicPr>
          <p:cNvPr id="454" name="Google Shape;454;p24"/>
          <p:cNvPicPr preferRelativeResize="0"/>
          <p:nvPr/>
        </p:nvPicPr>
        <p:blipFill rotWithShape="1">
          <a:blip r:embed="rId3">
            <a:alphaModFix/>
          </a:blip>
          <a:srcRect b="0" l="0" r="14733" t="5490"/>
          <a:stretch/>
        </p:blipFill>
        <p:spPr>
          <a:xfrm>
            <a:off x="555825" y="1383325"/>
            <a:ext cx="3521800" cy="3534550"/>
          </a:xfrm>
          <a:prstGeom prst="rect">
            <a:avLst/>
          </a:prstGeom>
          <a:noFill/>
          <a:ln>
            <a:noFill/>
          </a:ln>
        </p:spPr>
      </p:pic>
      <p:sp>
        <p:nvSpPr>
          <p:cNvPr id="455" name="Google Shape;455;p24"/>
          <p:cNvSpPr/>
          <p:nvPr/>
        </p:nvSpPr>
        <p:spPr>
          <a:xfrm>
            <a:off x="1512050" y="1404300"/>
            <a:ext cx="2224200" cy="19731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6" name="Google Shape;456;p24"/>
          <p:cNvPicPr preferRelativeResize="0"/>
          <p:nvPr/>
        </p:nvPicPr>
        <p:blipFill rotWithShape="1">
          <a:blip r:embed="rId3">
            <a:alphaModFix/>
          </a:blip>
          <a:srcRect b="38734" l="92002" r="0" t="15322"/>
          <a:stretch/>
        </p:blipFill>
        <p:spPr>
          <a:xfrm>
            <a:off x="3693475" y="1383325"/>
            <a:ext cx="384150" cy="1998316"/>
          </a:xfrm>
          <a:prstGeom prst="rect">
            <a:avLst/>
          </a:prstGeom>
          <a:noFill/>
          <a:ln>
            <a:noFill/>
          </a:ln>
        </p:spPr>
      </p:pic>
      <p:sp>
        <p:nvSpPr>
          <p:cNvPr id="457" name="Google Shape;457;p24"/>
          <p:cNvSpPr/>
          <p:nvPr/>
        </p:nvSpPr>
        <p:spPr>
          <a:xfrm>
            <a:off x="1512050" y="3509375"/>
            <a:ext cx="1357200" cy="4728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1512050" y="3377400"/>
            <a:ext cx="452400" cy="1320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2123025" y="3377400"/>
            <a:ext cx="1483500" cy="1320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2869250" y="3509375"/>
            <a:ext cx="1065900" cy="2991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1933550" y="3342275"/>
            <a:ext cx="189600" cy="2061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4"/>
          <p:cNvSpPr/>
          <p:nvPr/>
        </p:nvSpPr>
        <p:spPr>
          <a:xfrm>
            <a:off x="2841975" y="3808475"/>
            <a:ext cx="1235700" cy="1737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3" name="Google Shape;463;p24"/>
          <p:cNvCxnSpPr>
            <a:stCxn id="454" idx="3"/>
          </p:cNvCxnSpPr>
          <p:nvPr/>
        </p:nvCxnSpPr>
        <p:spPr>
          <a:xfrm>
            <a:off x="4077625" y="3150600"/>
            <a:ext cx="669300" cy="900"/>
          </a:xfrm>
          <a:prstGeom prst="straightConnector1">
            <a:avLst/>
          </a:prstGeom>
          <a:noFill/>
          <a:ln cap="flat" cmpd="sng" w="76200">
            <a:solidFill>
              <a:schemeClr val="dk1"/>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67" name="Shape 467"/>
        <p:cNvGrpSpPr/>
        <p:nvPr/>
      </p:nvGrpSpPr>
      <p:grpSpPr>
        <a:xfrm>
          <a:off x="0" y="0"/>
          <a:ext cx="0" cy="0"/>
          <a:chOff x="0" y="0"/>
          <a:chExt cx="0" cy="0"/>
        </a:xfrm>
      </p:grpSpPr>
      <p:pic>
        <p:nvPicPr>
          <p:cNvPr id="468" name="Google Shape;468;p25"/>
          <p:cNvPicPr preferRelativeResize="0"/>
          <p:nvPr/>
        </p:nvPicPr>
        <p:blipFill rotWithShape="1">
          <a:blip r:embed="rId3">
            <a:alphaModFix/>
          </a:blip>
          <a:srcRect b="0" l="0" r="15504" t="5891"/>
          <a:stretch/>
        </p:blipFill>
        <p:spPr>
          <a:xfrm>
            <a:off x="555825" y="1383325"/>
            <a:ext cx="3521800" cy="3520107"/>
          </a:xfrm>
          <a:prstGeom prst="rect">
            <a:avLst/>
          </a:prstGeom>
          <a:noFill/>
          <a:ln>
            <a:noFill/>
          </a:ln>
        </p:spPr>
      </p:pic>
      <p:graphicFrame>
        <p:nvGraphicFramePr>
          <p:cNvPr id="469" name="Google Shape;469;p25"/>
          <p:cNvGraphicFramePr/>
          <p:nvPr/>
        </p:nvGraphicFramePr>
        <p:xfrm>
          <a:off x="4753475" y="1383325"/>
          <a:ext cx="3000000" cy="3000000"/>
        </p:xfrm>
        <a:graphic>
          <a:graphicData uri="http://schemas.openxmlformats.org/drawingml/2006/table">
            <a:tbl>
              <a:tblPr>
                <a:noFill/>
                <a:tableStyleId>{865FC3A8-3304-40F4-9B61-89F5A4A83C17}</a:tableStyleId>
              </a:tblPr>
              <a:tblGrid>
                <a:gridCol w="1234750"/>
                <a:gridCol w="1079825"/>
                <a:gridCol w="1085975"/>
              </a:tblGrid>
              <a:tr h="427025">
                <a:tc gridSpan="3">
                  <a:txBody>
                    <a:bodyPr/>
                    <a:lstStyle/>
                    <a:p>
                      <a:pPr indent="0" lvl="0" marL="0" rtl="0" algn="ctr">
                        <a:spcBef>
                          <a:spcPts val="0"/>
                        </a:spcBef>
                        <a:spcAft>
                          <a:spcPts val="0"/>
                        </a:spcAft>
                        <a:buNone/>
                      </a:pPr>
                      <a:r>
                        <a:rPr b="1" lang="en" u="sng">
                          <a:solidFill>
                            <a:srgbClr val="FFFFFF"/>
                          </a:solidFill>
                        </a:rPr>
                        <a:t>Correlations</a:t>
                      </a:r>
                      <a:endParaRPr b="1" u="sng">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hMerge="1"/>
                <a:tc hMerge="1"/>
              </a:tr>
              <a:tr h="422925">
                <a:tc>
                  <a:txBody>
                    <a:bodyPr/>
                    <a:lstStyle/>
                    <a:p>
                      <a:pPr indent="0" lvl="0" marL="0" rtl="0" algn="ctr">
                        <a:spcBef>
                          <a:spcPts val="0"/>
                        </a:spcBef>
                        <a:spcAft>
                          <a:spcPts val="0"/>
                        </a:spcAft>
                        <a:buNone/>
                      </a:pPr>
                      <a:r>
                        <a:rPr b="1" lang="en">
                          <a:solidFill>
                            <a:srgbClr val="FFFFFF"/>
                          </a:solidFill>
                        </a:rPr>
                        <a:t>Length</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FFFFFF"/>
                          </a:solidFill>
                        </a:rPr>
                        <a:t>Width</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0.71</a:t>
                      </a:r>
                      <a:endParaRPr>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22925">
                <a:tc>
                  <a:txBody>
                    <a:bodyPr/>
                    <a:lstStyle/>
                    <a:p>
                      <a:pPr indent="0" lvl="0" marL="0" rtl="0" algn="ctr">
                        <a:spcBef>
                          <a:spcPts val="0"/>
                        </a:spcBef>
                        <a:spcAft>
                          <a:spcPts val="0"/>
                        </a:spcAft>
                        <a:buNone/>
                      </a:pPr>
                      <a:r>
                        <a:rPr b="1" lang="en">
                          <a:solidFill>
                            <a:srgbClr val="FFFFFF"/>
                          </a:solidFill>
                        </a:rPr>
                        <a:t>Length</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rowSpan="2">
                  <a:txBody>
                    <a:bodyPr/>
                    <a:lstStyle/>
                    <a:p>
                      <a:pPr indent="0" lvl="0" marL="0" rtl="0" algn="ctr">
                        <a:spcBef>
                          <a:spcPts val="0"/>
                        </a:spcBef>
                        <a:spcAft>
                          <a:spcPts val="0"/>
                        </a:spcAft>
                        <a:buNone/>
                      </a:pPr>
                      <a:r>
                        <a:rPr b="1" lang="en">
                          <a:solidFill>
                            <a:srgbClr val="FFFFFF"/>
                          </a:solidFill>
                        </a:rPr>
                        <a:t>Area</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0.79</a:t>
                      </a:r>
                      <a:endParaRPr>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22925">
                <a:tc>
                  <a:txBody>
                    <a:bodyPr/>
                    <a:lstStyle/>
                    <a:p>
                      <a:pPr indent="0" lvl="0" marL="0" rtl="0" algn="ctr">
                        <a:spcBef>
                          <a:spcPts val="0"/>
                        </a:spcBef>
                        <a:spcAft>
                          <a:spcPts val="0"/>
                        </a:spcAft>
                        <a:buNone/>
                      </a:pPr>
                      <a:r>
                        <a:rPr b="1" lang="en">
                          <a:solidFill>
                            <a:srgbClr val="FFFFFF"/>
                          </a:solidFill>
                        </a:rPr>
                        <a:t>Width</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vMerge="1"/>
                <a:tc>
                  <a:txBody>
                    <a:bodyPr/>
                    <a:lstStyle/>
                    <a:p>
                      <a:pPr indent="0" lvl="0" marL="0" rtl="0" algn="ctr">
                        <a:spcBef>
                          <a:spcPts val="0"/>
                        </a:spcBef>
                        <a:spcAft>
                          <a:spcPts val="0"/>
                        </a:spcAft>
                        <a:buNone/>
                      </a:pPr>
                      <a:r>
                        <a:rPr lang="en">
                          <a:solidFill>
                            <a:srgbClr val="FFFFFF"/>
                          </a:solidFill>
                        </a:rPr>
                        <a:t>0.93</a:t>
                      </a:r>
                      <a:endParaRPr>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22925">
                <a:tc>
                  <a:txBody>
                    <a:bodyPr/>
                    <a:lstStyle/>
                    <a:p>
                      <a:pPr indent="0" lvl="0" marL="0" rtl="0" algn="ctr">
                        <a:spcBef>
                          <a:spcPts val="0"/>
                        </a:spcBef>
                        <a:spcAft>
                          <a:spcPts val="0"/>
                        </a:spcAft>
                        <a:buNone/>
                      </a:pPr>
                      <a:r>
                        <a:rPr b="1" lang="en">
                          <a:solidFill>
                            <a:srgbClr val="FFFFFF"/>
                          </a:solidFill>
                        </a:rPr>
                        <a:t>Number of </a:t>
                      </a:r>
                      <a:r>
                        <a:rPr b="1" lang="en">
                          <a:solidFill>
                            <a:srgbClr val="FFFFFF"/>
                          </a:solidFill>
                        </a:rPr>
                        <a:t>Satellites</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rowSpan="2">
                  <a:txBody>
                    <a:bodyPr/>
                    <a:lstStyle/>
                    <a:p>
                      <a:pPr indent="0" lvl="0" marL="0" rtl="0" algn="ctr">
                        <a:spcBef>
                          <a:spcPts val="0"/>
                        </a:spcBef>
                        <a:spcAft>
                          <a:spcPts val="0"/>
                        </a:spcAft>
                        <a:buNone/>
                      </a:pPr>
                      <a:r>
                        <a:rPr b="1" lang="en">
                          <a:solidFill>
                            <a:srgbClr val="FFFFFF"/>
                          </a:solidFill>
                        </a:rPr>
                        <a:t>Porosity</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0.35</a:t>
                      </a:r>
                      <a:endParaRPr>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422925">
                <a:tc>
                  <a:txBody>
                    <a:bodyPr/>
                    <a:lstStyle/>
                    <a:p>
                      <a:pPr indent="0" lvl="0" marL="0" rtl="0" algn="ctr">
                        <a:spcBef>
                          <a:spcPts val="0"/>
                        </a:spcBef>
                        <a:spcAft>
                          <a:spcPts val="0"/>
                        </a:spcAft>
                        <a:buNone/>
                      </a:pPr>
                      <a:r>
                        <a:rPr b="1" lang="en">
                          <a:solidFill>
                            <a:srgbClr val="FFFFFF"/>
                          </a:solidFill>
                        </a:rPr>
                        <a:t>Area of </a:t>
                      </a:r>
                      <a:r>
                        <a:rPr b="1" lang="en">
                          <a:solidFill>
                            <a:srgbClr val="FFFFFF"/>
                          </a:solidFill>
                        </a:rPr>
                        <a:t>Satellites</a:t>
                      </a:r>
                      <a:endParaRPr b="1">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vMerge="1"/>
                <a:tc>
                  <a:txBody>
                    <a:bodyPr/>
                    <a:lstStyle/>
                    <a:p>
                      <a:pPr indent="0" lvl="0" marL="0" rtl="0" algn="ctr">
                        <a:spcBef>
                          <a:spcPts val="0"/>
                        </a:spcBef>
                        <a:spcAft>
                          <a:spcPts val="0"/>
                        </a:spcAft>
                        <a:buNone/>
                      </a:pPr>
                      <a:r>
                        <a:rPr lang="en">
                          <a:solidFill>
                            <a:srgbClr val="FFFFFF"/>
                          </a:solidFill>
                        </a:rPr>
                        <a:t>0.37</a:t>
                      </a:r>
                      <a:endParaRPr>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470" name="Google Shape;470;p2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1" name="Google Shape;471;p25"/>
          <p:cNvSpPr txBox="1"/>
          <p:nvPr/>
        </p:nvSpPr>
        <p:spPr>
          <a:xfrm>
            <a:off x="555825" y="96325"/>
            <a:ext cx="7030500" cy="128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Melt Pool Metrics vs.</a:t>
            </a:r>
            <a:endParaRPr b="1" sz="3600">
              <a:solidFill>
                <a:srgbClr val="FFFFFF"/>
              </a:solidFill>
              <a:latin typeface="Maven Pro"/>
              <a:ea typeface="Maven Pro"/>
              <a:cs typeface="Maven Pro"/>
              <a:sym typeface="Maven Pro"/>
            </a:endParaRPr>
          </a:p>
          <a:p>
            <a:pPr indent="0" lvl="0" marL="0" rtl="0" algn="l">
              <a:spcBef>
                <a:spcPts val="0"/>
              </a:spcBef>
              <a:spcAft>
                <a:spcPts val="0"/>
              </a:spcAft>
              <a:buNone/>
            </a:pPr>
            <a:r>
              <a:rPr b="1" lang="en" sz="3600">
                <a:solidFill>
                  <a:srgbClr val="FFFFFF"/>
                </a:solidFill>
                <a:latin typeface="Maven Pro"/>
                <a:ea typeface="Maven Pro"/>
                <a:cs typeface="Maven Pro"/>
                <a:sym typeface="Maven Pro"/>
              </a:rPr>
              <a:t>Porosity</a:t>
            </a:r>
            <a:endParaRPr b="1" sz="3600">
              <a:solidFill>
                <a:srgbClr val="FFFFFF"/>
              </a:solidFill>
              <a:latin typeface="Maven Pro"/>
              <a:ea typeface="Maven Pro"/>
              <a:cs typeface="Maven Pro"/>
              <a:sym typeface="Maven Pro"/>
            </a:endParaRPr>
          </a:p>
        </p:txBody>
      </p:sp>
      <p:sp>
        <p:nvSpPr>
          <p:cNvPr id="472" name="Google Shape;472;p25"/>
          <p:cNvSpPr/>
          <p:nvPr/>
        </p:nvSpPr>
        <p:spPr>
          <a:xfrm>
            <a:off x="1307575" y="1383325"/>
            <a:ext cx="1614900" cy="27750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3" name="Google Shape;473;p25"/>
          <p:cNvCxnSpPr>
            <a:stCxn id="474" idx="3"/>
          </p:cNvCxnSpPr>
          <p:nvPr/>
        </p:nvCxnSpPr>
        <p:spPr>
          <a:xfrm>
            <a:off x="4077625" y="3150600"/>
            <a:ext cx="669300" cy="900"/>
          </a:xfrm>
          <a:prstGeom prst="straightConnector1">
            <a:avLst/>
          </a:prstGeom>
          <a:noFill/>
          <a:ln cap="flat" cmpd="sng" w="76200">
            <a:solidFill>
              <a:schemeClr val="dk1"/>
            </a:solidFill>
            <a:prstDash val="solid"/>
            <a:round/>
            <a:headEnd len="med" w="med" type="none"/>
            <a:tailEnd len="med" w="med" type="triangle"/>
          </a:ln>
        </p:spPr>
      </p:cxnSp>
      <p:pic>
        <p:nvPicPr>
          <p:cNvPr id="475" name="Google Shape;475;p25"/>
          <p:cNvPicPr preferRelativeResize="0"/>
          <p:nvPr/>
        </p:nvPicPr>
        <p:blipFill rotWithShape="1">
          <a:blip r:embed="rId3">
            <a:alphaModFix/>
          </a:blip>
          <a:srcRect b="34030" l="91350" r="0" t="16442"/>
          <a:stretch/>
        </p:blipFill>
        <p:spPr>
          <a:xfrm>
            <a:off x="3693475" y="1383325"/>
            <a:ext cx="377600" cy="1940463"/>
          </a:xfrm>
          <a:prstGeom prst="rect">
            <a:avLst/>
          </a:prstGeom>
          <a:noFill/>
          <a:ln>
            <a:noFill/>
          </a:ln>
        </p:spPr>
      </p:pic>
      <p:sp>
        <p:nvSpPr>
          <p:cNvPr id="476" name="Google Shape;476;p25"/>
          <p:cNvSpPr/>
          <p:nvPr/>
        </p:nvSpPr>
        <p:spPr>
          <a:xfrm>
            <a:off x="2922550" y="3656225"/>
            <a:ext cx="832800" cy="4812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5"/>
          <p:cNvSpPr/>
          <p:nvPr/>
        </p:nvSpPr>
        <p:spPr>
          <a:xfrm>
            <a:off x="3266441" y="3183900"/>
            <a:ext cx="343200" cy="4812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2922550" y="3183900"/>
            <a:ext cx="343200" cy="3264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5"/>
          <p:cNvSpPr/>
          <p:nvPr/>
        </p:nvSpPr>
        <p:spPr>
          <a:xfrm>
            <a:off x="2922550" y="3478600"/>
            <a:ext cx="343200" cy="2061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5"/>
          <p:cNvSpPr/>
          <p:nvPr/>
        </p:nvSpPr>
        <p:spPr>
          <a:xfrm>
            <a:off x="2922550" y="3003600"/>
            <a:ext cx="189600" cy="1803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3765166" y="3724400"/>
            <a:ext cx="189600" cy="267000"/>
          </a:xfrm>
          <a:prstGeom prst="rect">
            <a:avLst/>
          </a:prstGeom>
          <a:solidFill>
            <a:srgbClr val="FFFFFF">
              <a:alpha val="569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5"/>
          <p:cNvSpPr/>
          <p:nvPr/>
        </p:nvSpPr>
        <p:spPr>
          <a:xfrm>
            <a:off x="3755350" y="3978025"/>
            <a:ext cx="315600" cy="180300"/>
          </a:xfrm>
          <a:prstGeom prst="roundRect">
            <a:avLst>
              <a:gd fmla="val 16667" name="adj"/>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486" name="Shape 486"/>
        <p:cNvGrpSpPr/>
        <p:nvPr/>
      </p:nvGrpSpPr>
      <p:grpSpPr>
        <a:xfrm>
          <a:off x="0" y="0"/>
          <a:ext cx="0" cy="0"/>
          <a:chOff x="0" y="0"/>
          <a:chExt cx="0" cy="0"/>
        </a:xfrm>
      </p:grpSpPr>
      <p:grpSp>
        <p:nvGrpSpPr>
          <p:cNvPr id="487" name="Google Shape;487;p26"/>
          <p:cNvGrpSpPr/>
          <p:nvPr/>
        </p:nvGrpSpPr>
        <p:grpSpPr>
          <a:xfrm>
            <a:off x="78838" y="1635263"/>
            <a:ext cx="745200" cy="745200"/>
            <a:chOff x="2315825" y="3550925"/>
            <a:chExt cx="745200" cy="745200"/>
          </a:xfrm>
        </p:grpSpPr>
        <p:sp>
          <p:nvSpPr>
            <p:cNvPr id="488" name="Google Shape;488;p26"/>
            <p:cNvSpPr/>
            <p:nvPr/>
          </p:nvSpPr>
          <p:spPr>
            <a:xfrm>
              <a:off x="2315825" y="3550925"/>
              <a:ext cx="745200" cy="745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26"/>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90" name="Google Shape;490;p26"/>
          <p:cNvSpPr txBox="1"/>
          <p:nvPr>
            <p:ph type="title"/>
          </p:nvPr>
        </p:nvSpPr>
        <p:spPr>
          <a:xfrm>
            <a:off x="824000" y="1635300"/>
            <a:ext cx="58578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4:</a:t>
            </a:r>
            <a:endParaRPr/>
          </a:p>
          <a:p>
            <a:pPr indent="0" lvl="0" marL="0" rtl="0" algn="l">
              <a:spcBef>
                <a:spcPts val="0"/>
              </a:spcBef>
              <a:spcAft>
                <a:spcPts val="0"/>
              </a:spcAft>
              <a:buNone/>
            </a:pPr>
            <a:r>
              <a:rPr lang="en"/>
              <a:t>Machine Learning</a:t>
            </a:r>
            <a:endParaRPr/>
          </a:p>
        </p:txBody>
      </p:sp>
      <p:sp>
        <p:nvSpPr>
          <p:cNvPr id="491" name="Google Shape;491;p2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495" name="Shape 495"/>
        <p:cNvGrpSpPr/>
        <p:nvPr/>
      </p:nvGrpSpPr>
      <p:grpSpPr>
        <a:xfrm>
          <a:off x="0" y="0"/>
          <a:ext cx="0" cy="0"/>
          <a:chOff x="0" y="0"/>
          <a:chExt cx="0" cy="0"/>
        </a:xfrm>
      </p:grpSpPr>
      <p:sp>
        <p:nvSpPr>
          <p:cNvPr id="496" name="Google Shape;496;p2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27"/>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Machine Learning</a:t>
            </a:r>
            <a:endParaRPr b="1" sz="3600">
              <a:solidFill>
                <a:srgbClr val="FFFFFF"/>
              </a:solidFill>
              <a:latin typeface="Maven Pro"/>
              <a:ea typeface="Maven Pro"/>
              <a:cs typeface="Maven Pro"/>
              <a:sym typeface="Maven Pro"/>
            </a:endParaRPr>
          </a:p>
        </p:txBody>
      </p:sp>
      <p:grpSp>
        <p:nvGrpSpPr>
          <p:cNvPr id="498" name="Google Shape;498;p27"/>
          <p:cNvGrpSpPr/>
          <p:nvPr/>
        </p:nvGrpSpPr>
        <p:grpSpPr>
          <a:xfrm flipH="1">
            <a:off x="3087929" y="753303"/>
            <a:ext cx="3799465" cy="3941676"/>
            <a:chOff x="2493692" y="677103"/>
            <a:chExt cx="3799465" cy="3941676"/>
          </a:xfrm>
        </p:grpSpPr>
        <p:sp>
          <p:nvSpPr>
            <p:cNvPr id="499" name="Google Shape;499;p27"/>
            <p:cNvSpPr/>
            <p:nvPr/>
          </p:nvSpPr>
          <p:spPr>
            <a:xfrm rot="-6597333">
              <a:off x="4296826" y="3950027"/>
              <a:ext cx="586303" cy="586303"/>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7"/>
            <p:cNvSpPr/>
            <p:nvPr/>
          </p:nvSpPr>
          <p:spPr>
            <a:xfrm rot="-6599386">
              <a:off x="2555721" y="1534283"/>
              <a:ext cx="440541" cy="440541"/>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7"/>
            <p:cNvSpPr/>
            <p:nvPr/>
          </p:nvSpPr>
          <p:spPr>
            <a:xfrm rot="-6598839">
              <a:off x="2887641" y="2346984"/>
              <a:ext cx="1199287" cy="1199287"/>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7"/>
            <p:cNvSpPr/>
            <p:nvPr/>
          </p:nvSpPr>
          <p:spPr>
            <a:xfrm rot="-6598620">
              <a:off x="4374916" y="913763"/>
              <a:ext cx="1681581" cy="1681581"/>
            </a:xfrm>
            <a:prstGeom prst="ellipse">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7"/>
            <p:cNvSpPr/>
            <p:nvPr/>
          </p:nvSpPr>
          <p:spPr>
            <a:xfrm rot="-6597866">
              <a:off x="2661829" y="2208216"/>
              <a:ext cx="629106" cy="629106"/>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7"/>
            <p:cNvSpPr/>
            <p:nvPr/>
          </p:nvSpPr>
          <p:spPr>
            <a:xfrm rot="-6597701">
              <a:off x="3264325" y="1299068"/>
              <a:ext cx="274172" cy="274172"/>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27"/>
          <p:cNvGrpSpPr/>
          <p:nvPr/>
        </p:nvGrpSpPr>
        <p:grpSpPr>
          <a:xfrm flipH="1">
            <a:off x="2493692" y="1891966"/>
            <a:ext cx="2440200" cy="2440200"/>
            <a:chOff x="4447194" y="1815766"/>
            <a:chExt cx="2440200" cy="2440200"/>
          </a:xfrm>
        </p:grpSpPr>
        <p:sp>
          <p:nvSpPr>
            <p:cNvPr id="506" name="Google Shape;506;p27"/>
            <p:cNvSpPr/>
            <p:nvPr/>
          </p:nvSpPr>
          <p:spPr>
            <a:xfrm>
              <a:off x="4447194" y="1815766"/>
              <a:ext cx="2440200" cy="2440200"/>
            </a:xfrm>
            <a:prstGeom prst="ellipse">
              <a:avLst/>
            </a:prstGeom>
            <a:solidFill>
              <a:schemeClr val="accent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7"/>
            <p:cNvSpPr txBox="1"/>
            <p:nvPr/>
          </p:nvSpPr>
          <p:spPr>
            <a:xfrm>
              <a:off x="4532086" y="2009175"/>
              <a:ext cx="2270400" cy="20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The scientific study of algorithms and statistical models to effectively perform a specific task, relying on patterns and inference, as opposed to explicit instructions.</a:t>
              </a:r>
              <a:endParaRPr sz="1200">
                <a:solidFill>
                  <a:srgbClr val="FFFFFF"/>
                </a:solidFill>
                <a:latin typeface="Roboto"/>
                <a:ea typeface="Roboto"/>
                <a:cs typeface="Roboto"/>
                <a:sym typeface="Roboto"/>
              </a:endParaRPr>
            </a:p>
          </p:txBody>
        </p:sp>
      </p:grpSp>
      <p:grpSp>
        <p:nvGrpSpPr>
          <p:cNvPr id="508" name="Google Shape;508;p27"/>
          <p:cNvGrpSpPr/>
          <p:nvPr/>
        </p:nvGrpSpPr>
        <p:grpSpPr>
          <a:xfrm flipH="1">
            <a:off x="4466549" y="1374053"/>
            <a:ext cx="1423800" cy="1423800"/>
            <a:chOff x="3490737" y="1374053"/>
            <a:chExt cx="1423800" cy="1423800"/>
          </a:xfrm>
        </p:grpSpPr>
        <p:sp>
          <p:nvSpPr>
            <p:cNvPr id="509" name="Google Shape;509;p27"/>
            <p:cNvSpPr/>
            <p:nvPr/>
          </p:nvSpPr>
          <p:spPr>
            <a:xfrm>
              <a:off x="3490737" y="1374053"/>
              <a:ext cx="1423800" cy="1423800"/>
            </a:xfrm>
            <a:prstGeom prst="ellipse">
              <a:avLst/>
            </a:prstGeom>
            <a:solidFill>
              <a:schemeClr val="dk1"/>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7"/>
            <p:cNvSpPr txBox="1"/>
            <p:nvPr/>
          </p:nvSpPr>
          <p:spPr>
            <a:xfrm>
              <a:off x="3613999" y="1613600"/>
              <a:ext cx="1177200" cy="94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Linear Regression</a:t>
              </a:r>
              <a:endParaRPr b="1">
                <a:solidFill>
                  <a:srgbClr val="FFFFFF"/>
                </a:solidFill>
                <a:latin typeface="Roboto"/>
                <a:ea typeface="Roboto"/>
                <a:cs typeface="Roboto"/>
                <a:sym typeface="Roboto"/>
              </a:endParaRPr>
            </a:p>
          </p:txBody>
        </p:sp>
      </p:grpSp>
      <p:grpSp>
        <p:nvGrpSpPr>
          <p:cNvPr id="511" name="Google Shape;511;p27"/>
          <p:cNvGrpSpPr/>
          <p:nvPr/>
        </p:nvGrpSpPr>
        <p:grpSpPr>
          <a:xfrm flipH="1">
            <a:off x="4656532" y="3014489"/>
            <a:ext cx="1498800" cy="1498800"/>
            <a:chOff x="644203" y="3718814"/>
            <a:chExt cx="1498800" cy="1498800"/>
          </a:xfrm>
        </p:grpSpPr>
        <p:sp>
          <p:nvSpPr>
            <p:cNvPr id="512" name="Google Shape;512;p27"/>
            <p:cNvSpPr/>
            <p:nvPr/>
          </p:nvSpPr>
          <p:spPr>
            <a:xfrm>
              <a:off x="644203" y="3718814"/>
              <a:ext cx="1498800" cy="1498800"/>
            </a:xfrm>
            <a:prstGeom prst="ellipse">
              <a:avLst/>
            </a:prstGeom>
            <a:solidFill>
              <a:srgbClr val="666666"/>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7"/>
            <p:cNvSpPr txBox="1"/>
            <p:nvPr/>
          </p:nvSpPr>
          <p:spPr>
            <a:xfrm>
              <a:off x="856976" y="3995875"/>
              <a:ext cx="1073400" cy="944700"/>
            </a:xfrm>
            <a:prstGeom prst="rect">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Random Forest</a:t>
              </a:r>
              <a:endParaRPr b="1">
                <a:solidFill>
                  <a:srgbClr val="FFFFFF"/>
                </a:solidFill>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517" name="Shape 517"/>
        <p:cNvGrpSpPr/>
        <p:nvPr/>
      </p:nvGrpSpPr>
      <p:grpSpPr>
        <a:xfrm>
          <a:off x="0" y="0"/>
          <a:ext cx="0" cy="0"/>
          <a:chOff x="0" y="0"/>
          <a:chExt cx="0" cy="0"/>
        </a:xfrm>
      </p:grpSpPr>
      <p:graphicFrame>
        <p:nvGraphicFramePr>
          <p:cNvPr id="518" name="Google Shape;518;p28"/>
          <p:cNvGraphicFramePr/>
          <p:nvPr/>
        </p:nvGraphicFramePr>
        <p:xfrm>
          <a:off x="1279275" y="2471210"/>
          <a:ext cx="3000000" cy="3000000"/>
        </p:xfrm>
        <a:graphic>
          <a:graphicData uri="http://schemas.openxmlformats.org/drawingml/2006/table">
            <a:tbl>
              <a:tblPr>
                <a:noFill/>
                <a:tableStyleId>{865FC3A8-3304-40F4-9B61-89F5A4A83C17}</a:tableStyleId>
              </a:tblPr>
              <a:tblGrid>
                <a:gridCol w="1132025"/>
                <a:gridCol w="576225"/>
              </a:tblGrid>
              <a:tr h="214100">
                <a:tc>
                  <a:txBody>
                    <a:bodyPr/>
                    <a:lstStyle/>
                    <a:p>
                      <a:pPr indent="0" lvl="0" marL="0" rtl="0" algn="ctr">
                        <a:spcBef>
                          <a:spcPts val="0"/>
                        </a:spcBef>
                        <a:spcAft>
                          <a:spcPts val="0"/>
                        </a:spcAft>
                        <a:buNone/>
                      </a:pPr>
                      <a:r>
                        <a:rPr b="1" lang="en" sz="1200">
                          <a:solidFill>
                            <a:srgbClr val="FFFFFF"/>
                          </a:solidFill>
                        </a:rPr>
                        <a:t>Variable</a:t>
                      </a:r>
                      <a:endParaRPr b="1"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FFFFFF"/>
                          </a:solidFill>
                        </a:rPr>
                        <a:t>Coeff</a:t>
                      </a:r>
                      <a:endParaRPr b="1"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GED</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1400</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Hatch Spacing</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2.3</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Scan Speed</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0.0</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Laser Power</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-0.1</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VED</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-41</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LED</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-304</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519" name="Google Shape;519;p2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0" name="Google Shape;520;p28"/>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Linear Regression</a:t>
            </a:r>
            <a:endParaRPr b="1" sz="3600">
              <a:solidFill>
                <a:srgbClr val="FFFFFF"/>
              </a:solidFill>
              <a:latin typeface="Maven Pro"/>
              <a:ea typeface="Maven Pro"/>
              <a:cs typeface="Maven Pro"/>
              <a:sym typeface="Maven Pro"/>
            </a:endParaRPr>
          </a:p>
        </p:txBody>
      </p:sp>
      <p:sp>
        <p:nvSpPr>
          <p:cNvPr id="521" name="Google Shape;521;p28"/>
          <p:cNvSpPr/>
          <p:nvPr/>
        </p:nvSpPr>
        <p:spPr>
          <a:xfrm>
            <a:off x="555825" y="1095625"/>
            <a:ext cx="3039600" cy="1140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The act of fitting a line to two or more variables to show a linear relationship between them.</a:t>
            </a:r>
            <a:endParaRPr>
              <a:solidFill>
                <a:srgbClr val="FFFFFF"/>
              </a:solidFill>
            </a:endParaRPr>
          </a:p>
        </p:txBody>
      </p:sp>
      <p:grpSp>
        <p:nvGrpSpPr>
          <p:cNvPr id="522" name="Google Shape;522;p28"/>
          <p:cNvGrpSpPr/>
          <p:nvPr/>
        </p:nvGrpSpPr>
        <p:grpSpPr>
          <a:xfrm>
            <a:off x="3267350" y="1501775"/>
            <a:ext cx="3038400" cy="2111100"/>
            <a:chOff x="2939275" y="1730375"/>
            <a:chExt cx="3038400" cy="2111100"/>
          </a:xfrm>
        </p:grpSpPr>
        <p:sp>
          <p:nvSpPr>
            <p:cNvPr id="523" name="Google Shape;523;p28"/>
            <p:cNvSpPr/>
            <p:nvPr/>
          </p:nvSpPr>
          <p:spPr>
            <a:xfrm flipH="1" rot="10800000">
              <a:off x="2939275" y="1730375"/>
              <a:ext cx="3038400" cy="2111100"/>
            </a:xfrm>
            <a:prstGeom prst="round2DiagRect">
              <a:avLst>
                <a:gd fmla="val 0" name="adj1"/>
                <a:gd fmla="val 19641" name="adj2"/>
              </a:avLst>
            </a:pr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solidFill>
                  <a:srgbClr val="FFFFFF"/>
                </a:solidFill>
              </a:endParaRPr>
            </a:p>
          </p:txBody>
        </p:sp>
        <p:pic>
          <p:nvPicPr>
            <p:cNvPr id="524" name="Google Shape;524;p28"/>
            <p:cNvPicPr preferRelativeResize="0"/>
            <p:nvPr/>
          </p:nvPicPr>
          <p:blipFill>
            <a:blip r:embed="rId3">
              <a:alphaModFix/>
            </a:blip>
            <a:stretch>
              <a:fillRect/>
            </a:stretch>
          </p:blipFill>
          <p:spPr>
            <a:xfrm>
              <a:off x="3000375" y="2020125"/>
              <a:ext cx="2916176" cy="1531600"/>
            </a:xfrm>
            <a:prstGeom prst="rect">
              <a:avLst/>
            </a:prstGeom>
            <a:noFill/>
            <a:ln>
              <a:noFill/>
            </a:ln>
          </p:spPr>
        </p:pic>
      </p:grpSp>
      <p:sp>
        <p:nvSpPr>
          <p:cNvPr id="525" name="Google Shape;525;p28"/>
          <p:cNvSpPr/>
          <p:nvPr/>
        </p:nvSpPr>
        <p:spPr>
          <a:xfrm flipH="1">
            <a:off x="5977675" y="2138000"/>
            <a:ext cx="3038400" cy="2111100"/>
          </a:xfrm>
          <a:prstGeom prst="round2DiagRect">
            <a:avLst>
              <a:gd fmla="val 21382"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rgbClr val="FFFFFF"/>
                </a:solidFill>
              </a:rPr>
              <a:t>The Print Parameters were the best in predicting the Porosity, with an RMSE value of 0.638 and an R-Squared value of 0.952. The best individual predictor was GED with coefficient of 1400. </a:t>
            </a:r>
            <a:endParaRPr>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529" name="Shape 529"/>
        <p:cNvGrpSpPr/>
        <p:nvPr/>
      </p:nvGrpSpPr>
      <p:grpSpPr>
        <a:xfrm>
          <a:off x="0" y="0"/>
          <a:ext cx="0" cy="0"/>
          <a:chOff x="0" y="0"/>
          <a:chExt cx="0" cy="0"/>
        </a:xfrm>
      </p:grpSpPr>
      <p:sp>
        <p:nvSpPr>
          <p:cNvPr id="530" name="Google Shape;530;p2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29"/>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Random Forest</a:t>
            </a:r>
            <a:endParaRPr b="1" sz="3600">
              <a:solidFill>
                <a:srgbClr val="FFFFFF"/>
              </a:solidFill>
              <a:latin typeface="Maven Pro"/>
              <a:ea typeface="Maven Pro"/>
              <a:cs typeface="Maven Pro"/>
              <a:sym typeface="Maven Pro"/>
            </a:endParaRPr>
          </a:p>
        </p:txBody>
      </p:sp>
      <p:sp>
        <p:nvSpPr>
          <p:cNvPr id="532" name="Google Shape;532;p29"/>
          <p:cNvSpPr/>
          <p:nvPr/>
        </p:nvSpPr>
        <p:spPr>
          <a:xfrm>
            <a:off x="555825" y="1095625"/>
            <a:ext cx="3039600" cy="1140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Many decision trees are used to separate the data into groups to determine their outcomes.</a:t>
            </a:r>
            <a:endParaRPr>
              <a:solidFill>
                <a:srgbClr val="FFFFFF"/>
              </a:solidFill>
            </a:endParaRPr>
          </a:p>
        </p:txBody>
      </p:sp>
      <p:grpSp>
        <p:nvGrpSpPr>
          <p:cNvPr id="533" name="Google Shape;533;p29"/>
          <p:cNvGrpSpPr/>
          <p:nvPr/>
        </p:nvGrpSpPr>
        <p:grpSpPr>
          <a:xfrm>
            <a:off x="3267350" y="1501775"/>
            <a:ext cx="3038400" cy="2111100"/>
            <a:chOff x="3267350" y="1501775"/>
            <a:chExt cx="3038400" cy="2111100"/>
          </a:xfrm>
        </p:grpSpPr>
        <p:sp>
          <p:nvSpPr>
            <p:cNvPr id="534" name="Google Shape;534;p29"/>
            <p:cNvSpPr/>
            <p:nvPr/>
          </p:nvSpPr>
          <p:spPr>
            <a:xfrm flipH="1" rot="10800000">
              <a:off x="3267350" y="1501775"/>
              <a:ext cx="3038400" cy="2111100"/>
            </a:xfrm>
            <a:prstGeom prst="round2DiagRect">
              <a:avLst>
                <a:gd fmla="val 0" name="adj1"/>
                <a:gd fmla="val 19641" name="adj2"/>
              </a:avLst>
            </a:prstGeom>
            <a:solidFill>
              <a:schemeClr val="dk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t/>
              </a:r>
              <a:endParaRPr>
                <a:solidFill>
                  <a:srgbClr val="FFFFFF"/>
                </a:solidFill>
              </a:endParaRPr>
            </a:p>
          </p:txBody>
        </p:sp>
        <p:pic>
          <p:nvPicPr>
            <p:cNvPr id="535" name="Google Shape;535;p29"/>
            <p:cNvPicPr preferRelativeResize="0"/>
            <p:nvPr/>
          </p:nvPicPr>
          <p:blipFill>
            <a:blip r:embed="rId3">
              <a:alphaModFix/>
            </a:blip>
            <a:stretch>
              <a:fillRect/>
            </a:stretch>
          </p:blipFill>
          <p:spPr>
            <a:xfrm>
              <a:off x="3670450" y="1886330"/>
              <a:ext cx="2232200" cy="1341991"/>
            </a:xfrm>
            <a:prstGeom prst="rect">
              <a:avLst/>
            </a:prstGeom>
            <a:noFill/>
            <a:ln>
              <a:noFill/>
            </a:ln>
          </p:spPr>
        </p:pic>
      </p:grpSp>
      <p:sp>
        <p:nvSpPr>
          <p:cNvPr id="536" name="Google Shape;536;p29"/>
          <p:cNvSpPr/>
          <p:nvPr/>
        </p:nvSpPr>
        <p:spPr>
          <a:xfrm flipH="1">
            <a:off x="5977675" y="2138000"/>
            <a:ext cx="3038400" cy="2111100"/>
          </a:xfrm>
          <a:prstGeom prst="round2DiagRect">
            <a:avLst>
              <a:gd fmla="val 21382" name="adj1"/>
              <a:gd fmla="val 0" name="adj2"/>
            </a:avLst>
          </a:prstGeom>
          <a:solidFill>
            <a:schemeClr val="accent1"/>
          </a:solid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lang="en">
                <a:solidFill>
                  <a:srgbClr val="FFFFFF"/>
                </a:solidFill>
              </a:rPr>
              <a:t>The Print Parameters were the best in predicting the Porosity, with an RMSE value of 0.124 and an R-Squared value of 0.998. The best individual predictor was VED with an importance level of 0.50. </a:t>
            </a:r>
            <a:endParaRPr>
              <a:solidFill>
                <a:srgbClr val="FFFFFF"/>
              </a:solidFill>
            </a:endParaRPr>
          </a:p>
        </p:txBody>
      </p:sp>
      <p:graphicFrame>
        <p:nvGraphicFramePr>
          <p:cNvPr id="537" name="Google Shape;537;p29"/>
          <p:cNvGraphicFramePr/>
          <p:nvPr/>
        </p:nvGraphicFramePr>
        <p:xfrm>
          <a:off x="1279275" y="2471210"/>
          <a:ext cx="3000000" cy="3000000"/>
        </p:xfrm>
        <a:graphic>
          <a:graphicData uri="http://schemas.openxmlformats.org/drawingml/2006/table">
            <a:tbl>
              <a:tblPr>
                <a:noFill/>
                <a:tableStyleId>{865FC3A8-3304-40F4-9B61-89F5A4A83C17}</a:tableStyleId>
              </a:tblPr>
              <a:tblGrid>
                <a:gridCol w="955625"/>
                <a:gridCol w="752625"/>
              </a:tblGrid>
              <a:tr h="214100">
                <a:tc>
                  <a:txBody>
                    <a:bodyPr/>
                    <a:lstStyle/>
                    <a:p>
                      <a:pPr indent="0" lvl="0" marL="0" rtl="0" algn="ctr">
                        <a:spcBef>
                          <a:spcPts val="0"/>
                        </a:spcBef>
                        <a:spcAft>
                          <a:spcPts val="0"/>
                        </a:spcAft>
                        <a:buNone/>
                      </a:pPr>
                      <a:r>
                        <a:rPr b="1" lang="en" sz="1200">
                          <a:solidFill>
                            <a:srgbClr val="FFFFFF"/>
                          </a:solidFill>
                        </a:rPr>
                        <a:t>Variable</a:t>
                      </a:r>
                      <a:endParaRPr b="1"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solidFill>
                            <a:srgbClr val="FFFFFF"/>
                          </a:solidFill>
                        </a:rPr>
                        <a:t>Import.</a:t>
                      </a:r>
                      <a:endParaRPr b="1"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VED</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0.50</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Scan Speed</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0.32</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LED</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0.17</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GED</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0.01</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Laser Power</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0.00</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541" name="Shape 541"/>
        <p:cNvGrpSpPr/>
        <p:nvPr/>
      </p:nvGrpSpPr>
      <p:grpSpPr>
        <a:xfrm>
          <a:off x="0" y="0"/>
          <a:ext cx="0" cy="0"/>
          <a:chOff x="0" y="0"/>
          <a:chExt cx="0" cy="0"/>
        </a:xfrm>
      </p:grpSpPr>
      <p:sp>
        <p:nvSpPr>
          <p:cNvPr id="542" name="Google Shape;542;p3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3" name="Google Shape;543;p30"/>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Machine Learning Results</a:t>
            </a:r>
            <a:endParaRPr b="1" sz="3600">
              <a:solidFill>
                <a:srgbClr val="FFFFFF"/>
              </a:solidFill>
              <a:latin typeface="Maven Pro"/>
              <a:ea typeface="Maven Pro"/>
              <a:cs typeface="Maven Pro"/>
              <a:sym typeface="Maven Pro"/>
            </a:endParaRPr>
          </a:p>
        </p:txBody>
      </p:sp>
      <p:graphicFrame>
        <p:nvGraphicFramePr>
          <p:cNvPr id="544" name="Google Shape;544;p30"/>
          <p:cNvGraphicFramePr/>
          <p:nvPr/>
        </p:nvGraphicFramePr>
        <p:xfrm>
          <a:off x="1702400" y="1924010"/>
          <a:ext cx="3000000" cy="3000000"/>
        </p:xfrm>
        <a:graphic>
          <a:graphicData uri="http://schemas.openxmlformats.org/drawingml/2006/table">
            <a:tbl>
              <a:tblPr>
                <a:noFill/>
                <a:tableStyleId>{865FC3A8-3304-40F4-9B61-89F5A4A83C17}</a:tableStyleId>
              </a:tblPr>
              <a:tblGrid>
                <a:gridCol w="1188750"/>
                <a:gridCol w="891975"/>
                <a:gridCol w="688425"/>
                <a:gridCol w="510800"/>
                <a:gridCol w="992750"/>
                <a:gridCol w="729975"/>
                <a:gridCol w="736525"/>
              </a:tblGrid>
              <a:tr h="214100">
                <a:tc>
                  <a:txBody>
                    <a:bodyPr/>
                    <a:lstStyle/>
                    <a:p>
                      <a:pPr indent="0" lvl="0" marL="0" rtl="0" algn="ctr">
                        <a:spcBef>
                          <a:spcPts val="0"/>
                        </a:spcBef>
                        <a:spcAft>
                          <a:spcPts val="0"/>
                        </a:spcAft>
                        <a:buNone/>
                      </a:pPr>
                      <a:r>
                        <a:rPr b="1" lang="en" sz="1200">
                          <a:solidFill>
                            <a:srgbClr val="FFFFFF"/>
                          </a:solidFill>
                        </a:rPr>
                        <a:t>Name</a:t>
                      </a:r>
                      <a:endParaRPr b="1"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666666"/>
                    </a:solidFill>
                  </a:tcPr>
                </a:tc>
                <a:tc>
                  <a:txBody>
                    <a:bodyPr/>
                    <a:lstStyle/>
                    <a:p>
                      <a:pPr indent="0" lvl="0" marL="0" rtl="0" algn="ctr">
                        <a:spcBef>
                          <a:spcPts val="0"/>
                        </a:spcBef>
                        <a:spcAft>
                          <a:spcPts val="0"/>
                        </a:spcAft>
                        <a:buNone/>
                      </a:pPr>
                      <a:r>
                        <a:rPr b="1" lang="en" sz="1200">
                          <a:solidFill>
                            <a:srgbClr val="FFFFFF"/>
                          </a:solidFill>
                        </a:rPr>
                        <a:t># of Vars.</a:t>
                      </a:r>
                      <a:endParaRPr b="1"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rgbClr val="666666"/>
                    </a:solidFill>
                  </a:tcPr>
                </a:tc>
                <a:tc>
                  <a:txBody>
                    <a:bodyPr/>
                    <a:lstStyle/>
                    <a:p>
                      <a:pPr indent="0" lvl="0" marL="0" rtl="0" algn="ctr">
                        <a:spcBef>
                          <a:spcPts val="0"/>
                        </a:spcBef>
                        <a:spcAft>
                          <a:spcPts val="0"/>
                        </a:spcAft>
                        <a:buNone/>
                      </a:pPr>
                      <a:r>
                        <a:rPr b="1" lang="en" sz="1200">
                          <a:solidFill>
                            <a:srgbClr val="FFFFFF"/>
                          </a:solidFill>
                        </a:rPr>
                        <a:t>RMSE</a:t>
                      </a:r>
                      <a:endParaRPr b="1"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rgbClr val="FFFFFF"/>
                          </a:solidFill>
                        </a:rPr>
                        <a:t>R</a:t>
                      </a:r>
                      <a:r>
                        <a:rPr b="1" baseline="30000" lang="en" sz="1200">
                          <a:solidFill>
                            <a:srgbClr val="FFFFFF"/>
                          </a:solidFill>
                        </a:rPr>
                        <a:t>2</a:t>
                      </a:r>
                      <a:endParaRPr b="1" baseline="30000"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dk1"/>
                    </a:solidFill>
                  </a:tcPr>
                </a:tc>
                <a:tc>
                  <a:txBody>
                    <a:bodyPr/>
                    <a:lstStyle/>
                    <a:p>
                      <a:pPr indent="0" lvl="0" marL="0" rtl="0" algn="ctr">
                        <a:spcBef>
                          <a:spcPts val="0"/>
                        </a:spcBef>
                        <a:spcAft>
                          <a:spcPts val="0"/>
                        </a:spcAft>
                        <a:buNone/>
                      </a:pPr>
                      <a:r>
                        <a:rPr b="1" lang="en" sz="1200">
                          <a:solidFill>
                            <a:srgbClr val="FFFFFF"/>
                          </a:solidFill>
                        </a:rPr>
                        <a:t># of Trees</a:t>
                      </a:r>
                      <a:endParaRPr b="1"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rgbClr val="000000"/>
                        </a:buClr>
                        <a:buSzPts val="1100"/>
                        <a:buFont typeface="Arial"/>
                        <a:buNone/>
                      </a:pPr>
                      <a:r>
                        <a:rPr b="1" lang="en" sz="1200">
                          <a:solidFill>
                            <a:srgbClr val="FFFFFF"/>
                          </a:solidFill>
                        </a:rPr>
                        <a:t>RMSE</a:t>
                      </a:r>
                      <a:endParaRPr b="1"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Clr>
                          <a:srgbClr val="000000"/>
                        </a:buClr>
                        <a:buSzPts val="1100"/>
                        <a:buFont typeface="Arial"/>
                        <a:buNone/>
                      </a:pPr>
                      <a:r>
                        <a:rPr b="1" lang="en" sz="1200">
                          <a:solidFill>
                            <a:srgbClr val="FFFFFF"/>
                          </a:solidFill>
                        </a:rPr>
                        <a:t>R</a:t>
                      </a:r>
                      <a:r>
                        <a:rPr b="1" baseline="30000" lang="en" sz="1200">
                          <a:solidFill>
                            <a:srgbClr val="FFFFFF"/>
                          </a:solidFill>
                        </a:rPr>
                        <a:t>2</a:t>
                      </a:r>
                      <a:endParaRPr b="1" sz="1200">
                        <a:solidFill>
                          <a:srgbClr val="FFFFFF"/>
                        </a:solidFill>
                      </a:endParaRPr>
                    </a:p>
                  </a:txBody>
                  <a:tcPr marT="91425" marB="91425"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solidFill>
                      <a:schemeClr val="accent1"/>
                    </a:solidFill>
                  </a:tcPr>
                </a:tc>
              </a:tr>
              <a:tr h="216175">
                <a:tc>
                  <a:txBody>
                    <a:bodyPr/>
                    <a:lstStyle/>
                    <a:p>
                      <a:pPr indent="0" lvl="0" marL="0" rtl="0" algn="ctr">
                        <a:spcBef>
                          <a:spcPts val="0"/>
                        </a:spcBef>
                        <a:spcAft>
                          <a:spcPts val="0"/>
                        </a:spcAft>
                        <a:buNone/>
                      </a:pPr>
                      <a:r>
                        <a:rPr lang="en" sz="1000">
                          <a:solidFill>
                            <a:srgbClr val="FFFFFF"/>
                          </a:solidFill>
                        </a:rPr>
                        <a:t>All Features</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44</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0.641</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0.952</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2</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0.85</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0.914</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VIF</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2</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1.486</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0.741</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5</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0.295</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0.990</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Print Parameters</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7</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highlight>
                            <a:schemeClr val="dk1"/>
                          </a:highlight>
                        </a:rPr>
                        <a:t>0.638</a:t>
                      </a:r>
                      <a:endParaRPr sz="1000">
                        <a:solidFill>
                          <a:srgbClr val="FFFFFF"/>
                        </a:solidFill>
                        <a:highlight>
                          <a:schemeClr val="dk1"/>
                        </a:highlight>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highlight>
                            <a:schemeClr val="dk1"/>
                          </a:highlight>
                        </a:rPr>
                        <a:t>0.952</a:t>
                      </a:r>
                      <a:endParaRPr sz="1000">
                        <a:solidFill>
                          <a:srgbClr val="FFFFFF"/>
                        </a:solidFill>
                        <a:highlight>
                          <a:schemeClr val="dk1"/>
                        </a:highlight>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6</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highlight>
                            <a:schemeClr val="accent1"/>
                          </a:highlight>
                        </a:rPr>
                        <a:t>0.124</a:t>
                      </a:r>
                      <a:endParaRPr sz="1000">
                        <a:solidFill>
                          <a:srgbClr val="FFFFFF"/>
                        </a:solidFill>
                        <a:highlight>
                          <a:schemeClr val="accent1"/>
                        </a:highlight>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highlight>
                            <a:schemeClr val="accent1"/>
                          </a:highlight>
                        </a:rPr>
                        <a:t>0.998</a:t>
                      </a:r>
                      <a:endParaRPr sz="1000">
                        <a:solidFill>
                          <a:srgbClr val="FFFFFF"/>
                        </a:solidFill>
                        <a:highlight>
                          <a:schemeClr val="accent1"/>
                        </a:highlight>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r h="216175">
                <a:tc>
                  <a:txBody>
                    <a:bodyPr/>
                    <a:lstStyle/>
                    <a:p>
                      <a:pPr indent="0" lvl="0" marL="0" rtl="0" algn="ctr">
                        <a:spcBef>
                          <a:spcPts val="0"/>
                        </a:spcBef>
                        <a:spcAft>
                          <a:spcPts val="0"/>
                        </a:spcAft>
                        <a:buNone/>
                      </a:pPr>
                      <a:r>
                        <a:rPr lang="en" sz="1000">
                          <a:solidFill>
                            <a:srgbClr val="FFFFFF"/>
                          </a:solidFill>
                        </a:rPr>
                        <a:t>Melt Pool Metrics</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37</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0.638</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0.952</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3</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0.181</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rgbClr val="FFFFFF"/>
                          </a:solidFill>
                        </a:rPr>
                        <a:t>0.996</a:t>
                      </a:r>
                      <a:endParaRPr sz="1000">
                        <a:solidFill>
                          <a:srgbClr val="FFFFFF"/>
                        </a:solidFill>
                      </a:endParaRPr>
                    </a:p>
                  </a:txBody>
                  <a:tcPr marT="0" marB="0" marR="91425" marL="91425" anchor="ctr">
                    <a:lnL cap="flat" cmpd="sng" w="38100">
                      <a:solidFill>
                        <a:srgbClr val="9E9E9E"/>
                      </a:solidFill>
                      <a:prstDash val="solid"/>
                      <a:round/>
                      <a:headEnd len="sm" w="sm" type="none"/>
                      <a:tailEnd len="sm" w="sm" type="none"/>
                    </a:lnL>
                    <a:lnR cap="flat" cmpd="sng" w="38100">
                      <a:solidFill>
                        <a:srgbClr val="9E9E9E"/>
                      </a:solidFill>
                      <a:prstDash val="solid"/>
                      <a:round/>
                      <a:headEnd len="sm" w="sm" type="none"/>
                      <a:tailEnd len="sm" w="sm" type="none"/>
                    </a:lnR>
                    <a:lnT cap="flat" cmpd="sng" w="38100">
                      <a:solidFill>
                        <a:srgbClr val="9E9E9E"/>
                      </a:solidFill>
                      <a:prstDash val="solid"/>
                      <a:round/>
                      <a:headEnd len="sm" w="sm" type="none"/>
                      <a:tailEnd len="sm" w="sm" type="none"/>
                    </a:lnT>
                    <a:lnB cap="flat" cmpd="sng" w="38100">
                      <a:solidFill>
                        <a:srgbClr val="9E9E9E"/>
                      </a:solidFill>
                      <a:prstDash val="solid"/>
                      <a:round/>
                      <a:headEnd len="sm" w="sm" type="none"/>
                      <a:tailEnd len="sm" w="sm" type="none"/>
                    </a:lnB>
                  </a:tcPr>
                </a:tc>
              </a:tr>
            </a:tbl>
          </a:graphicData>
        </a:graphic>
      </p:graphicFrame>
      <p:sp>
        <p:nvSpPr>
          <p:cNvPr id="545" name="Google Shape;545;p30"/>
          <p:cNvSpPr/>
          <p:nvPr/>
        </p:nvSpPr>
        <p:spPr>
          <a:xfrm>
            <a:off x="1702400" y="1230675"/>
            <a:ext cx="2462100" cy="669000"/>
          </a:xfrm>
          <a:prstGeom prst="homePlat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Variables</a:t>
            </a:r>
            <a:endParaRPr b="1" sz="1100">
              <a:solidFill>
                <a:srgbClr val="FFFFFF"/>
              </a:solidFill>
              <a:latin typeface="Roboto"/>
              <a:ea typeface="Roboto"/>
              <a:cs typeface="Roboto"/>
              <a:sym typeface="Roboto"/>
            </a:endParaRPr>
          </a:p>
        </p:txBody>
      </p:sp>
      <p:sp>
        <p:nvSpPr>
          <p:cNvPr id="546" name="Google Shape;546;p30"/>
          <p:cNvSpPr/>
          <p:nvPr/>
        </p:nvSpPr>
        <p:spPr>
          <a:xfrm>
            <a:off x="3783125" y="1230450"/>
            <a:ext cx="1567200" cy="6690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Linear Regression</a:t>
            </a:r>
            <a:endParaRPr b="1" sz="1100">
              <a:solidFill>
                <a:srgbClr val="FFFFFF"/>
              </a:solidFill>
              <a:latin typeface="Roboto"/>
              <a:ea typeface="Roboto"/>
              <a:cs typeface="Roboto"/>
              <a:sym typeface="Roboto"/>
            </a:endParaRPr>
          </a:p>
        </p:txBody>
      </p:sp>
      <p:sp>
        <p:nvSpPr>
          <p:cNvPr id="547" name="Google Shape;547;p30"/>
          <p:cNvSpPr/>
          <p:nvPr/>
        </p:nvSpPr>
        <p:spPr>
          <a:xfrm>
            <a:off x="4979750" y="1230450"/>
            <a:ext cx="27963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rgbClr val="FFFFFF"/>
                </a:solidFill>
                <a:latin typeface="Roboto"/>
                <a:ea typeface="Roboto"/>
                <a:cs typeface="Roboto"/>
                <a:sym typeface="Roboto"/>
              </a:rPr>
              <a:t>Random </a:t>
            </a:r>
            <a:endParaRPr b="1" sz="1100">
              <a:solidFill>
                <a:srgbClr val="FFFFFF"/>
              </a:solidFill>
              <a:latin typeface="Roboto"/>
              <a:ea typeface="Roboto"/>
              <a:cs typeface="Roboto"/>
              <a:sym typeface="Roboto"/>
            </a:endParaRPr>
          </a:p>
          <a:p>
            <a:pPr indent="0" lvl="0" marL="0" rtl="0" algn="ctr">
              <a:spcBef>
                <a:spcPts val="0"/>
              </a:spcBef>
              <a:spcAft>
                <a:spcPts val="0"/>
              </a:spcAft>
              <a:buNone/>
            </a:pPr>
            <a:r>
              <a:rPr b="1" lang="en" sz="1100">
                <a:solidFill>
                  <a:srgbClr val="FFFFFF"/>
                </a:solidFill>
                <a:latin typeface="Roboto"/>
                <a:ea typeface="Roboto"/>
                <a:cs typeface="Roboto"/>
                <a:sym typeface="Roboto"/>
              </a:rPr>
              <a:t>Forest</a:t>
            </a:r>
            <a:endParaRPr b="1" sz="1100">
              <a:solidFill>
                <a:srgbClr val="FFFFFF"/>
              </a:solidFill>
              <a:latin typeface="Roboto"/>
              <a:ea typeface="Roboto"/>
              <a:cs typeface="Roboto"/>
              <a:sym typeface="Roboto"/>
            </a:endParaRPr>
          </a:p>
        </p:txBody>
      </p:sp>
      <p:sp>
        <p:nvSpPr>
          <p:cNvPr id="548" name="Google Shape;548;p30"/>
          <p:cNvSpPr txBox="1"/>
          <p:nvPr/>
        </p:nvSpPr>
        <p:spPr>
          <a:xfrm>
            <a:off x="1702275" y="3246200"/>
            <a:ext cx="3714600" cy="92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Nunito"/>
                <a:ea typeface="Nunito"/>
                <a:cs typeface="Nunito"/>
                <a:sym typeface="Nunito"/>
              </a:rPr>
              <a:t>NOTE:</a:t>
            </a:r>
            <a:endParaRPr b="1" sz="1200">
              <a:solidFill>
                <a:srgbClr val="FFFFFF"/>
              </a:solidFill>
              <a:latin typeface="Nunito"/>
              <a:ea typeface="Nunito"/>
              <a:cs typeface="Nunito"/>
              <a:sym typeface="Nunito"/>
            </a:endParaRPr>
          </a:p>
          <a:p>
            <a:pPr indent="-292100" lvl="0" marL="457200" rtl="0" algn="l">
              <a:spcBef>
                <a:spcPts val="0"/>
              </a:spcBef>
              <a:spcAft>
                <a:spcPts val="0"/>
              </a:spcAft>
              <a:buClr>
                <a:srgbClr val="FFFFFF"/>
              </a:buClr>
              <a:buSzPts val="1000"/>
              <a:buFont typeface="Nunito"/>
              <a:buChar char="●"/>
            </a:pPr>
            <a:r>
              <a:rPr lang="en" sz="1000">
                <a:solidFill>
                  <a:srgbClr val="FFFFFF"/>
                </a:solidFill>
                <a:latin typeface="Nunito"/>
                <a:ea typeface="Nunito"/>
                <a:cs typeface="Nunito"/>
                <a:sym typeface="Nunito"/>
              </a:rPr>
              <a:t>The lower the # of variables, the better</a:t>
            </a:r>
            <a:endParaRPr sz="1000">
              <a:solidFill>
                <a:srgbClr val="FFFFFF"/>
              </a:solidFill>
              <a:latin typeface="Nunito"/>
              <a:ea typeface="Nunito"/>
              <a:cs typeface="Nunito"/>
              <a:sym typeface="Nunito"/>
            </a:endParaRPr>
          </a:p>
          <a:p>
            <a:pPr indent="-292100" lvl="0" marL="457200" rtl="0" algn="l">
              <a:spcBef>
                <a:spcPts val="0"/>
              </a:spcBef>
              <a:spcAft>
                <a:spcPts val="0"/>
              </a:spcAft>
              <a:buClr>
                <a:srgbClr val="FFFFFF"/>
              </a:buClr>
              <a:buSzPts val="1000"/>
              <a:buFont typeface="Nunito"/>
              <a:buChar char="●"/>
            </a:pPr>
            <a:r>
              <a:rPr lang="en" sz="1000">
                <a:solidFill>
                  <a:srgbClr val="FFFFFF"/>
                </a:solidFill>
                <a:latin typeface="Nunito"/>
                <a:ea typeface="Nunito"/>
                <a:cs typeface="Nunito"/>
                <a:sym typeface="Nunito"/>
              </a:rPr>
              <a:t>The lower the RMSE value, the better</a:t>
            </a:r>
            <a:endParaRPr sz="1000">
              <a:solidFill>
                <a:srgbClr val="FFFFFF"/>
              </a:solidFill>
              <a:latin typeface="Nunito"/>
              <a:ea typeface="Nunito"/>
              <a:cs typeface="Nunito"/>
              <a:sym typeface="Nunito"/>
            </a:endParaRPr>
          </a:p>
          <a:p>
            <a:pPr indent="-292100" lvl="0" marL="457200" rtl="0" algn="l">
              <a:spcBef>
                <a:spcPts val="0"/>
              </a:spcBef>
              <a:spcAft>
                <a:spcPts val="0"/>
              </a:spcAft>
              <a:buClr>
                <a:srgbClr val="FFFFFF"/>
              </a:buClr>
              <a:buSzPts val="1000"/>
              <a:buFont typeface="Nunito"/>
              <a:buChar char="●"/>
            </a:pPr>
            <a:r>
              <a:rPr lang="en" sz="1000">
                <a:solidFill>
                  <a:srgbClr val="FFFFFF"/>
                </a:solidFill>
                <a:latin typeface="Nunito"/>
                <a:ea typeface="Nunito"/>
                <a:cs typeface="Nunito"/>
                <a:sym typeface="Nunito"/>
              </a:rPr>
              <a:t>The higher the R</a:t>
            </a:r>
            <a:r>
              <a:rPr baseline="30000" lang="en" sz="1000">
                <a:solidFill>
                  <a:srgbClr val="FFFFFF"/>
                </a:solidFill>
                <a:latin typeface="Nunito"/>
                <a:ea typeface="Nunito"/>
                <a:cs typeface="Nunito"/>
                <a:sym typeface="Nunito"/>
              </a:rPr>
              <a:t>2</a:t>
            </a:r>
            <a:r>
              <a:rPr lang="en" sz="1000">
                <a:solidFill>
                  <a:srgbClr val="FFFFFF"/>
                </a:solidFill>
                <a:latin typeface="Nunito"/>
                <a:ea typeface="Nunito"/>
                <a:cs typeface="Nunito"/>
                <a:sym typeface="Nunito"/>
              </a:rPr>
              <a:t> value, the better</a:t>
            </a:r>
            <a:endParaRPr sz="1000">
              <a:solidFill>
                <a:srgbClr val="FFFFFF"/>
              </a:solidFill>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552" name="Shape 552"/>
        <p:cNvGrpSpPr/>
        <p:nvPr/>
      </p:nvGrpSpPr>
      <p:grpSpPr>
        <a:xfrm>
          <a:off x="0" y="0"/>
          <a:ext cx="0" cy="0"/>
          <a:chOff x="0" y="0"/>
          <a:chExt cx="0" cy="0"/>
        </a:xfrm>
      </p:grpSpPr>
      <p:grpSp>
        <p:nvGrpSpPr>
          <p:cNvPr id="553" name="Google Shape;553;p31"/>
          <p:cNvGrpSpPr/>
          <p:nvPr/>
        </p:nvGrpSpPr>
        <p:grpSpPr>
          <a:xfrm>
            <a:off x="78838" y="1635263"/>
            <a:ext cx="745200" cy="745200"/>
            <a:chOff x="2315825" y="3550925"/>
            <a:chExt cx="745200" cy="745200"/>
          </a:xfrm>
        </p:grpSpPr>
        <p:sp>
          <p:nvSpPr>
            <p:cNvPr id="554" name="Google Shape;554;p31"/>
            <p:cNvSpPr/>
            <p:nvPr/>
          </p:nvSpPr>
          <p:spPr>
            <a:xfrm>
              <a:off x="2315825" y="3550925"/>
              <a:ext cx="745200" cy="745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55" name="Google Shape;555;p3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556" name="Google Shape;556;p31"/>
          <p:cNvSpPr txBox="1"/>
          <p:nvPr>
            <p:ph type="title"/>
          </p:nvPr>
        </p:nvSpPr>
        <p:spPr>
          <a:xfrm>
            <a:off x="824000" y="1635300"/>
            <a:ext cx="58578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5:</a:t>
            </a:r>
            <a:endParaRPr/>
          </a:p>
          <a:p>
            <a:pPr indent="0" lvl="0" marL="0" rtl="0" algn="l">
              <a:spcBef>
                <a:spcPts val="0"/>
              </a:spcBef>
              <a:spcAft>
                <a:spcPts val="0"/>
              </a:spcAft>
              <a:buNone/>
            </a:pPr>
            <a:r>
              <a:rPr lang="en"/>
              <a:t>Conclusion</a:t>
            </a:r>
            <a:endParaRPr/>
          </a:p>
        </p:txBody>
      </p:sp>
      <p:sp>
        <p:nvSpPr>
          <p:cNvPr id="557" name="Google Shape;557;p3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285" name="Shape 285"/>
        <p:cNvGrpSpPr/>
        <p:nvPr/>
      </p:nvGrpSpPr>
      <p:grpSpPr>
        <a:xfrm>
          <a:off x="0" y="0"/>
          <a:ext cx="0" cy="0"/>
          <a:chOff x="0" y="0"/>
          <a:chExt cx="0" cy="0"/>
        </a:xfrm>
      </p:grpSpPr>
      <p:sp>
        <p:nvSpPr>
          <p:cNvPr id="286" name="Google Shape;286;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Table of Contents</a:t>
            </a:r>
            <a:endParaRPr>
              <a:solidFill>
                <a:srgbClr val="FFFFFF"/>
              </a:solidFill>
            </a:endParaRPr>
          </a:p>
        </p:txBody>
      </p:sp>
      <p:sp>
        <p:nvSpPr>
          <p:cNvPr id="287" name="Google Shape;287;p14"/>
          <p:cNvSpPr txBox="1"/>
          <p:nvPr>
            <p:ph idx="1" type="body"/>
          </p:nvPr>
        </p:nvSpPr>
        <p:spPr>
          <a:xfrm>
            <a:off x="1303800" y="1163050"/>
            <a:ext cx="7030500" cy="33558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FFFFFF"/>
              </a:buClr>
              <a:buSzPts val="1800"/>
              <a:buFont typeface="Nunito"/>
              <a:buAutoNum type="arabicPeriod"/>
            </a:pPr>
            <a:r>
              <a:rPr lang="en" sz="1800">
                <a:solidFill>
                  <a:srgbClr val="FFFFFF"/>
                </a:solidFill>
              </a:rPr>
              <a:t>Problem Statement</a:t>
            </a:r>
            <a:endParaRPr sz="1800">
              <a:solidFill>
                <a:srgbClr val="FFFFFF"/>
              </a:solidFill>
            </a:endParaRPr>
          </a:p>
          <a:p>
            <a:pPr indent="-317500" lvl="1" marL="914400" marR="0" rtl="0" algn="l">
              <a:lnSpc>
                <a:spcPct val="115000"/>
              </a:lnSpc>
              <a:spcBef>
                <a:spcPts val="0"/>
              </a:spcBef>
              <a:spcAft>
                <a:spcPts val="0"/>
              </a:spcAft>
              <a:buClr>
                <a:srgbClr val="FFFFFF"/>
              </a:buClr>
              <a:buSzPts val="1400"/>
              <a:buFont typeface="Nunito"/>
              <a:buAutoNum type="alphaLcPeriod"/>
            </a:pPr>
            <a:r>
              <a:rPr lang="en" sz="1400">
                <a:solidFill>
                  <a:srgbClr val="FFFFFF"/>
                </a:solidFill>
              </a:rPr>
              <a:t>Project Flow, Business &amp; Data Understanding</a:t>
            </a:r>
            <a:endParaRPr sz="1400">
              <a:solidFill>
                <a:srgbClr val="FFFFFF"/>
              </a:solidFill>
            </a:endParaRPr>
          </a:p>
          <a:p>
            <a:pPr indent="-342900" lvl="0" marL="457200" marR="0" rtl="0" algn="l">
              <a:lnSpc>
                <a:spcPct val="115000"/>
              </a:lnSpc>
              <a:spcBef>
                <a:spcPts val="0"/>
              </a:spcBef>
              <a:spcAft>
                <a:spcPts val="0"/>
              </a:spcAft>
              <a:buClr>
                <a:srgbClr val="FFFFFF"/>
              </a:buClr>
              <a:buSzPts val="1800"/>
              <a:buFont typeface="Nunito"/>
              <a:buAutoNum type="arabicPeriod"/>
            </a:pPr>
            <a:r>
              <a:rPr lang="en" sz="1800">
                <a:solidFill>
                  <a:srgbClr val="FFFFFF"/>
                </a:solidFill>
              </a:rPr>
              <a:t>Data Collection</a:t>
            </a:r>
            <a:endParaRPr sz="1800">
              <a:solidFill>
                <a:srgbClr val="FFFFFF"/>
              </a:solidFill>
            </a:endParaRPr>
          </a:p>
          <a:p>
            <a:pPr indent="-317500" lvl="1" marL="914400" marR="0" rtl="0" algn="l">
              <a:lnSpc>
                <a:spcPct val="115000"/>
              </a:lnSpc>
              <a:spcBef>
                <a:spcPts val="0"/>
              </a:spcBef>
              <a:spcAft>
                <a:spcPts val="0"/>
              </a:spcAft>
              <a:buClr>
                <a:srgbClr val="FFFFFF"/>
              </a:buClr>
              <a:buSzPts val="1400"/>
              <a:buFont typeface="Nunito"/>
              <a:buAutoNum type="alphaLcPeriod"/>
            </a:pPr>
            <a:r>
              <a:rPr lang="en" sz="1400">
                <a:solidFill>
                  <a:srgbClr val="FFFFFF"/>
                </a:solidFill>
              </a:rPr>
              <a:t>Print Parameters, Melt Pool Metrics, &amp; Material Properties</a:t>
            </a:r>
            <a:endParaRPr sz="1400">
              <a:solidFill>
                <a:srgbClr val="FFFFFF"/>
              </a:solidFill>
            </a:endParaRPr>
          </a:p>
          <a:p>
            <a:pPr indent="-342900" lvl="0" marL="457200" marR="0" rtl="0" algn="l">
              <a:lnSpc>
                <a:spcPct val="115000"/>
              </a:lnSpc>
              <a:spcBef>
                <a:spcPts val="0"/>
              </a:spcBef>
              <a:spcAft>
                <a:spcPts val="0"/>
              </a:spcAft>
              <a:buClr>
                <a:srgbClr val="FFFFFF"/>
              </a:buClr>
              <a:buSzPts val="1800"/>
              <a:buFont typeface="Nunito"/>
              <a:buAutoNum type="arabicPeriod"/>
            </a:pPr>
            <a:r>
              <a:rPr lang="en" sz="1800">
                <a:solidFill>
                  <a:srgbClr val="FFFFFF"/>
                </a:solidFill>
              </a:rPr>
              <a:t>Exploratory Data Analysis</a:t>
            </a:r>
            <a:endParaRPr sz="1800">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lang="en" sz="1400">
                <a:solidFill>
                  <a:srgbClr val="FFFFFF"/>
                </a:solidFill>
              </a:rPr>
              <a:t>Correlate PP vs. MPM vs. MP</a:t>
            </a:r>
            <a:endParaRPr sz="1400">
              <a:solidFill>
                <a:srgbClr val="FFFFFF"/>
              </a:solidFill>
            </a:endParaRPr>
          </a:p>
          <a:p>
            <a:pPr indent="-342900" lvl="0" marL="457200" marR="0" rtl="0" algn="l">
              <a:lnSpc>
                <a:spcPct val="115000"/>
              </a:lnSpc>
              <a:spcBef>
                <a:spcPts val="0"/>
              </a:spcBef>
              <a:spcAft>
                <a:spcPts val="0"/>
              </a:spcAft>
              <a:buClr>
                <a:srgbClr val="FFFFFF"/>
              </a:buClr>
              <a:buSzPts val="1800"/>
              <a:buFont typeface="Nunito"/>
              <a:buAutoNum type="arabicPeriod"/>
            </a:pPr>
            <a:r>
              <a:rPr lang="en" sz="1800">
                <a:solidFill>
                  <a:srgbClr val="FFFFFF"/>
                </a:solidFill>
              </a:rPr>
              <a:t>Machine Learning</a:t>
            </a:r>
            <a:endParaRPr sz="1800">
              <a:solidFill>
                <a:srgbClr val="FFFFFF"/>
              </a:solidFill>
            </a:endParaRPr>
          </a:p>
          <a:p>
            <a:pPr indent="-317500" lvl="1" marL="914400" marR="0" rtl="0" algn="l">
              <a:lnSpc>
                <a:spcPct val="115000"/>
              </a:lnSpc>
              <a:spcBef>
                <a:spcPts val="0"/>
              </a:spcBef>
              <a:spcAft>
                <a:spcPts val="0"/>
              </a:spcAft>
              <a:buClr>
                <a:srgbClr val="FFFFFF"/>
              </a:buClr>
              <a:buSzPts val="1400"/>
              <a:buAutoNum type="alphaLcPeriod"/>
            </a:pPr>
            <a:r>
              <a:rPr lang="en" sz="1400">
                <a:solidFill>
                  <a:srgbClr val="FFFFFF"/>
                </a:solidFill>
              </a:rPr>
              <a:t>Linear Regression, Random Forest</a:t>
            </a:r>
            <a:endParaRPr sz="1400">
              <a:solidFill>
                <a:srgbClr val="FFFFFF"/>
              </a:solidFill>
            </a:endParaRPr>
          </a:p>
          <a:p>
            <a:pPr indent="-342900" lvl="0" marL="457200" marR="0" rtl="0" algn="l">
              <a:lnSpc>
                <a:spcPct val="115000"/>
              </a:lnSpc>
              <a:spcBef>
                <a:spcPts val="0"/>
              </a:spcBef>
              <a:spcAft>
                <a:spcPts val="0"/>
              </a:spcAft>
              <a:buClr>
                <a:srgbClr val="FFFFFF"/>
              </a:buClr>
              <a:buSzPts val="1800"/>
              <a:buFont typeface="Nunito"/>
              <a:buAutoNum type="arabicPeriod"/>
            </a:pPr>
            <a:r>
              <a:rPr lang="en" sz="1800">
                <a:solidFill>
                  <a:srgbClr val="FFFFFF"/>
                </a:solidFill>
              </a:rPr>
              <a:t>Conclusion</a:t>
            </a:r>
            <a:br>
              <a:rPr lang="en" sz="1800">
                <a:solidFill>
                  <a:srgbClr val="FFFFFF"/>
                </a:solidFill>
              </a:rPr>
            </a:br>
            <a:endParaRPr sz="1400">
              <a:solidFill>
                <a:srgbClr val="FFFFFF"/>
              </a:solidFill>
            </a:endParaRPr>
          </a:p>
          <a:p>
            <a:pPr indent="0" lvl="0" marL="0" rtl="0" algn="l">
              <a:spcBef>
                <a:spcPts val="1600"/>
              </a:spcBef>
              <a:spcAft>
                <a:spcPts val="1600"/>
              </a:spcAft>
              <a:buNone/>
            </a:pPr>
            <a:r>
              <a:t/>
            </a:r>
            <a:endParaRPr>
              <a:solidFill>
                <a:srgbClr val="FFFFFF"/>
              </a:solidFill>
            </a:endParaRPr>
          </a:p>
        </p:txBody>
      </p:sp>
      <p:sp>
        <p:nvSpPr>
          <p:cNvPr id="288" name="Google Shape;288;p1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solidFill>
                  <a:srgbClr val="FFFFFF"/>
                </a:solidFill>
              </a:rPr>
              <a:t>‹#›</a:t>
            </a:fld>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561" name="Shape 561"/>
        <p:cNvGrpSpPr/>
        <p:nvPr/>
      </p:nvGrpSpPr>
      <p:grpSpPr>
        <a:xfrm>
          <a:off x="0" y="0"/>
          <a:ext cx="0" cy="0"/>
          <a:chOff x="0" y="0"/>
          <a:chExt cx="0" cy="0"/>
        </a:xfrm>
      </p:grpSpPr>
      <p:sp>
        <p:nvSpPr>
          <p:cNvPr id="562" name="Google Shape;562;p3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3" name="Google Shape;563;p32"/>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Conclusion</a:t>
            </a:r>
            <a:endParaRPr b="1" sz="3600">
              <a:solidFill>
                <a:srgbClr val="FFFFFF"/>
              </a:solidFill>
              <a:latin typeface="Maven Pro"/>
              <a:ea typeface="Maven Pro"/>
              <a:cs typeface="Maven Pro"/>
              <a:sym typeface="Maven Pro"/>
            </a:endParaRPr>
          </a:p>
        </p:txBody>
      </p:sp>
      <p:grpSp>
        <p:nvGrpSpPr>
          <p:cNvPr id="564" name="Google Shape;564;p32"/>
          <p:cNvGrpSpPr/>
          <p:nvPr/>
        </p:nvGrpSpPr>
        <p:grpSpPr>
          <a:xfrm>
            <a:off x="4193013" y="1001101"/>
            <a:ext cx="3679200" cy="3135433"/>
            <a:chOff x="4192863" y="1002150"/>
            <a:chExt cx="3679200" cy="3139200"/>
          </a:xfrm>
        </p:grpSpPr>
        <p:sp>
          <p:nvSpPr>
            <p:cNvPr id="565" name="Google Shape;565;p32"/>
            <p:cNvSpPr/>
            <p:nvPr/>
          </p:nvSpPr>
          <p:spPr>
            <a:xfrm>
              <a:off x="4192863" y="1002150"/>
              <a:ext cx="3679200" cy="31392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6" name="Google Shape;566;p32"/>
            <p:cNvSpPr txBox="1"/>
            <p:nvPr/>
          </p:nvSpPr>
          <p:spPr>
            <a:xfrm>
              <a:off x="5495575" y="1209951"/>
              <a:ext cx="2021400" cy="6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latin typeface="Roboto"/>
                  <a:ea typeface="Roboto"/>
                  <a:cs typeface="Roboto"/>
                  <a:sym typeface="Roboto"/>
                </a:rPr>
                <a:t>Results</a:t>
              </a:r>
              <a:endParaRPr sz="2400">
                <a:solidFill>
                  <a:srgbClr val="FFFFFF"/>
                </a:solidFill>
                <a:latin typeface="Roboto"/>
                <a:ea typeface="Roboto"/>
                <a:cs typeface="Roboto"/>
                <a:sym typeface="Roboto"/>
              </a:endParaRPr>
            </a:p>
          </p:txBody>
        </p:sp>
        <p:sp>
          <p:nvSpPr>
            <p:cNvPr id="567" name="Google Shape;567;p32"/>
            <p:cNvSpPr txBox="1"/>
            <p:nvPr/>
          </p:nvSpPr>
          <p:spPr>
            <a:xfrm>
              <a:off x="5344225" y="1736731"/>
              <a:ext cx="2324100" cy="2157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100">
                  <a:solidFill>
                    <a:srgbClr val="FFFFFF"/>
                  </a:solidFill>
                  <a:latin typeface="Roboto"/>
                  <a:ea typeface="Roboto"/>
                  <a:cs typeface="Roboto"/>
                  <a:sym typeface="Roboto"/>
                </a:rPr>
                <a:t>The best way to increase yield is to reduce porosity in the printed parts. The user’s most direct method of achieving this is by controlling the VED, or Volumetric Laser Energy Density, which is a combination of Print Parameters. </a:t>
              </a:r>
              <a:endParaRPr sz="1100">
                <a:solidFill>
                  <a:srgbClr val="FFFFFF"/>
                </a:solidFill>
                <a:latin typeface="Roboto"/>
                <a:ea typeface="Roboto"/>
                <a:cs typeface="Roboto"/>
                <a:sym typeface="Roboto"/>
              </a:endParaRPr>
            </a:p>
          </p:txBody>
        </p:sp>
      </p:grpSp>
      <p:grpSp>
        <p:nvGrpSpPr>
          <p:cNvPr id="568" name="Google Shape;568;p32"/>
          <p:cNvGrpSpPr/>
          <p:nvPr/>
        </p:nvGrpSpPr>
        <p:grpSpPr>
          <a:xfrm>
            <a:off x="3216500" y="1000959"/>
            <a:ext cx="1944619" cy="1569600"/>
            <a:chOff x="3216500" y="1002150"/>
            <a:chExt cx="1944619" cy="1569600"/>
          </a:xfrm>
        </p:grpSpPr>
        <p:sp>
          <p:nvSpPr>
            <p:cNvPr id="569" name="Google Shape;569;p32"/>
            <p:cNvSpPr/>
            <p:nvPr/>
          </p:nvSpPr>
          <p:spPr>
            <a:xfrm flipH="1">
              <a:off x="3216519" y="10021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txBox="1"/>
            <p:nvPr/>
          </p:nvSpPr>
          <p:spPr>
            <a:xfrm>
              <a:off x="3216500" y="1244666"/>
              <a:ext cx="19446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Melt Pool Metrics</a:t>
              </a:r>
              <a:endParaRPr>
                <a:solidFill>
                  <a:srgbClr val="FFFFFF"/>
                </a:solidFill>
                <a:latin typeface="Roboto"/>
                <a:ea typeface="Roboto"/>
                <a:cs typeface="Roboto"/>
                <a:sym typeface="Roboto"/>
              </a:endParaRPr>
            </a:p>
          </p:txBody>
        </p:sp>
        <p:sp>
          <p:nvSpPr>
            <p:cNvPr id="571" name="Google Shape;571;p32"/>
            <p:cNvSpPr txBox="1"/>
            <p:nvPr/>
          </p:nvSpPr>
          <p:spPr>
            <a:xfrm>
              <a:off x="3216512" y="1704566"/>
              <a:ext cx="1944600" cy="512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Sensor Data captured during the printing process</a:t>
              </a:r>
              <a:endParaRPr sz="1100">
                <a:solidFill>
                  <a:srgbClr val="FFFFFF"/>
                </a:solidFill>
                <a:latin typeface="Roboto"/>
                <a:ea typeface="Roboto"/>
                <a:cs typeface="Roboto"/>
                <a:sym typeface="Roboto"/>
              </a:endParaRPr>
            </a:p>
          </p:txBody>
        </p:sp>
      </p:grpSp>
      <p:grpSp>
        <p:nvGrpSpPr>
          <p:cNvPr id="572" name="Google Shape;572;p32"/>
          <p:cNvGrpSpPr/>
          <p:nvPr/>
        </p:nvGrpSpPr>
        <p:grpSpPr>
          <a:xfrm>
            <a:off x="1276688" y="1000959"/>
            <a:ext cx="1944600" cy="1569600"/>
            <a:chOff x="1271925" y="1002150"/>
            <a:chExt cx="1944600" cy="1569600"/>
          </a:xfrm>
        </p:grpSpPr>
        <p:sp>
          <p:nvSpPr>
            <p:cNvPr id="573" name="Google Shape;573;p32"/>
            <p:cNvSpPr/>
            <p:nvPr/>
          </p:nvSpPr>
          <p:spPr>
            <a:xfrm rot="10800000">
              <a:off x="1271925" y="1002150"/>
              <a:ext cx="1944600" cy="1569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txBox="1"/>
            <p:nvPr/>
          </p:nvSpPr>
          <p:spPr>
            <a:xfrm>
              <a:off x="1293688" y="1244666"/>
              <a:ext cx="1901100" cy="459900"/>
            </a:xfrm>
            <a:prstGeom prst="rect">
              <a:avLst/>
            </a:prstGeom>
            <a:solidFill>
              <a:srgbClr val="66666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Print Parameters</a:t>
              </a:r>
              <a:endParaRPr>
                <a:solidFill>
                  <a:srgbClr val="FFFFFF"/>
                </a:solidFill>
                <a:latin typeface="Roboto"/>
                <a:ea typeface="Roboto"/>
                <a:cs typeface="Roboto"/>
                <a:sym typeface="Roboto"/>
              </a:endParaRPr>
            </a:p>
          </p:txBody>
        </p:sp>
        <p:sp>
          <p:nvSpPr>
            <p:cNvPr id="575" name="Google Shape;575;p32"/>
            <p:cNvSpPr txBox="1"/>
            <p:nvPr/>
          </p:nvSpPr>
          <p:spPr>
            <a:xfrm>
              <a:off x="1351888" y="1704566"/>
              <a:ext cx="1784700" cy="512400"/>
            </a:xfrm>
            <a:prstGeom prst="rect">
              <a:avLst/>
            </a:prstGeom>
            <a:solidFill>
              <a:srgbClr val="666666"/>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Inputs set prior to the printing process</a:t>
              </a:r>
              <a:endParaRPr sz="1100">
                <a:solidFill>
                  <a:srgbClr val="FFFFFF"/>
                </a:solidFill>
                <a:latin typeface="Roboto"/>
                <a:ea typeface="Roboto"/>
                <a:cs typeface="Roboto"/>
                <a:sym typeface="Roboto"/>
              </a:endParaRPr>
            </a:p>
          </p:txBody>
        </p:sp>
      </p:grpSp>
      <p:grpSp>
        <p:nvGrpSpPr>
          <p:cNvPr id="576" name="Google Shape;576;p32"/>
          <p:cNvGrpSpPr/>
          <p:nvPr/>
        </p:nvGrpSpPr>
        <p:grpSpPr>
          <a:xfrm>
            <a:off x="1276688" y="2566988"/>
            <a:ext cx="1944600" cy="1569600"/>
            <a:chOff x="1271925" y="2571750"/>
            <a:chExt cx="1944600" cy="1569600"/>
          </a:xfrm>
        </p:grpSpPr>
        <p:sp>
          <p:nvSpPr>
            <p:cNvPr id="577" name="Google Shape;577;p32"/>
            <p:cNvSpPr/>
            <p:nvPr/>
          </p:nvSpPr>
          <p:spPr>
            <a:xfrm flipH="1">
              <a:off x="1271925" y="2571750"/>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txBox="1"/>
            <p:nvPr/>
          </p:nvSpPr>
          <p:spPr>
            <a:xfrm>
              <a:off x="1276738" y="2814263"/>
              <a:ext cx="1935000" cy="4599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Material Properties</a:t>
              </a:r>
              <a:endParaRPr>
                <a:solidFill>
                  <a:srgbClr val="FFFFFF"/>
                </a:solidFill>
                <a:latin typeface="Roboto"/>
                <a:ea typeface="Roboto"/>
                <a:cs typeface="Roboto"/>
                <a:sym typeface="Roboto"/>
              </a:endParaRPr>
            </a:p>
          </p:txBody>
        </p:sp>
        <p:sp>
          <p:nvSpPr>
            <p:cNvPr id="579" name="Google Shape;579;p32"/>
            <p:cNvSpPr txBox="1"/>
            <p:nvPr/>
          </p:nvSpPr>
          <p:spPr>
            <a:xfrm>
              <a:off x="1276738" y="3274163"/>
              <a:ext cx="1935000" cy="512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Porosity calculated after the printing process</a:t>
              </a:r>
              <a:endParaRPr sz="1100">
                <a:solidFill>
                  <a:srgbClr val="FFFFFF"/>
                </a:solidFill>
                <a:latin typeface="Roboto"/>
                <a:ea typeface="Roboto"/>
                <a:cs typeface="Roboto"/>
                <a:sym typeface="Roboto"/>
              </a:endParaRPr>
            </a:p>
          </p:txBody>
        </p:sp>
      </p:grpSp>
      <p:grpSp>
        <p:nvGrpSpPr>
          <p:cNvPr id="580" name="Google Shape;580;p32"/>
          <p:cNvGrpSpPr/>
          <p:nvPr/>
        </p:nvGrpSpPr>
        <p:grpSpPr>
          <a:xfrm>
            <a:off x="3216500" y="2566988"/>
            <a:ext cx="1944619" cy="1569600"/>
            <a:chOff x="3216500" y="2571750"/>
            <a:chExt cx="1944619" cy="1569600"/>
          </a:xfrm>
        </p:grpSpPr>
        <p:sp>
          <p:nvSpPr>
            <p:cNvPr id="581" name="Google Shape;581;p32"/>
            <p:cNvSpPr/>
            <p:nvPr/>
          </p:nvSpPr>
          <p:spPr>
            <a:xfrm rot="10800000">
              <a:off x="3216519" y="2571750"/>
              <a:ext cx="1944600" cy="1569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2"/>
            <p:cNvSpPr txBox="1"/>
            <p:nvPr/>
          </p:nvSpPr>
          <p:spPr>
            <a:xfrm>
              <a:off x="3221304" y="2814263"/>
              <a:ext cx="1935000" cy="459900"/>
            </a:xfrm>
            <a:prstGeom prst="rect">
              <a:avLst/>
            </a:prstGeom>
            <a:solidFill>
              <a:srgbClr val="666666"/>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Machine Learning</a:t>
              </a:r>
              <a:endParaRPr>
                <a:solidFill>
                  <a:srgbClr val="FFFFFF"/>
                </a:solidFill>
                <a:latin typeface="Roboto"/>
                <a:ea typeface="Roboto"/>
                <a:cs typeface="Roboto"/>
                <a:sym typeface="Roboto"/>
              </a:endParaRPr>
            </a:p>
          </p:txBody>
        </p:sp>
        <p:sp>
          <p:nvSpPr>
            <p:cNvPr id="583" name="Google Shape;583;p32"/>
            <p:cNvSpPr txBox="1"/>
            <p:nvPr/>
          </p:nvSpPr>
          <p:spPr>
            <a:xfrm>
              <a:off x="3216500" y="3274163"/>
              <a:ext cx="1944600" cy="51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FFFFFF"/>
                  </a:solidFill>
                  <a:latin typeface="Roboto"/>
                  <a:ea typeface="Roboto"/>
                  <a:cs typeface="Roboto"/>
                  <a:sym typeface="Roboto"/>
                </a:rPr>
                <a:t>Random Forest model used to predict porosity</a:t>
              </a:r>
              <a:endParaRPr sz="1100">
                <a:solidFill>
                  <a:srgbClr val="FFFFFF"/>
                </a:solidFill>
                <a:latin typeface="Roboto"/>
                <a:ea typeface="Roboto"/>
                <a:cs typeface="Roboto"/>
                <a:sym typeface="Roboto"/>
              </a:endParaRPr>
            </a:p>
          </p:txBody>
        </p:sp>
      </p:grpSp>
      <p:grpSp>
        <p:nvGrpSpPr>
          <p:cNvPr id="584" name="Google Shape;584;p32"/>
          <p:cNvGrpSpPr/>
          <p:nvPr/>
        </p:nvGrpSpPr>
        <p:grpSpPr>
          <a:xfrm>
            <a:off x="3053468" y="2405696"/>
            <a:ext cx="334125" cy="334078"/>
            <a:chOff x="3157188" y="909150"/>
            <a:chExt cx="470400" cy="470400"/>
          </a:xfrm>
        </p:grpSpPr>
        <p:sp>
          <p:nvSpPr>
            <p:cNvPr id="585" name="Google Shape;585;p32"/>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2"/>
            <p:cNvSpPr/>
            <p:nvPr/>
          </p:nvSpPr>
          <p:spPr>
            <a:xfrm>
              <a:off x="3243138" y="995100"/>
              <a:ext cx="298500" cy="298500"/>
            </a:xfrm>
            <a:prstGeom prst="mathPlus">
              <a:avLst>
                <a:gd fmla="val 9900" name="adj1"/>
              </a:avLst>
            </a:prstGeom>
            <a:solidFill>
              <a:srgbClr val="0D5D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590" name="Shape 590"/>
        <p:cNvGrpSpPr/>
        <p:nvPr/>
      </p:nvGrpSpPr>
      <p:grpSpPr>
        <a:xfrm>
          <a:off x="0" y="0"/>
          <a:ext cx="0" cy="0"/>
          <a:chOff x="0" y="0"/>
          <a:chExt cx="0" cy="0"/>
        </a:xfrm>
      </p:grpSpPr>
      <p:sp>
        <p:nvSpPr>
          <p:cNvPr id="591" name="Google Shape;591;p33"/>
          <p:cNvSpPr/>
          <p:nvPr/>
        </p:nvSpPr>
        <p:spPr>
          <a:xfrm>
            <a:off x="103000" y="2593200"/>
            <a:ext cx="526500" cy="76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3" name="Google Shape;593;p33"/>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Looking Forward</a:t>
            </a:r>
            <a:endParaRPr b="1" sz="3600">
              <a:solidFill>
                <a:srgbClr val="FFFFFF"/>
              </a:solidFill>
              <a:latin typeface="Maven Pro"/>
              <a:ea typeface="Maven Pro"/>
              <a:cs typeface="Maven Pro"/>
              <a:sym typeface="Maven Pro"/>
            </a:endParaRPr>
          </a:p>
        </p:txBody>
      </p:sp>
      <p:sp>
        <p:nvSpPr>
          <p:cNvPr id="594" name="Google Shape;594;p33"/>
          <p:cNvSpPr/>
          <p:nvPr/>
        </p:nvSpPr>
        <p:spPr>
          <a:xfrm>
            <a:off x="5735308" y="961175"/>
            <a:ext cx="3305700" cy="6690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Higher Resolution</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a:solidFill>
                  <a:srgbClr val="FFFFFF"/>
                </a:solidFill>
                <a:latin typeface="Roboto"/>
                <a:ea typeface="Roboto"/>
                <a:cs typeface="Roboto"/>
                <a:sym typeface="Roboto"/>
              </a:rPr>
              <a:t>Of Porosity</a:t>
            </a:r>
            <a:endParaRPr b="1">
              <a:solidFill>
                <a:srgbClr val="FFFFFF"/>
              </a:solidFill>
              <a:latin typeface="Roboto"/>
              <a:ea typeface="Roboto"/>
              <a:cs typeface="Roboto"/>
              <a:sym typeface="Roboto"/>
            </a:endParaRPr>
          </a:p>
        </p:txBody>
      </p:sp>
      <p:sp>
        <p:nvSpPr>
          <p:cNvPr id="595" name="Google Shape;595;p33"/>
          <p:cNvSpPr/>
          <p:nvPr/>
        </p:nvSpPr>
        <p:spPr>
          <a:xfrm>
            <a:off x="102992" y="961389"/>
            <a:ext cx="3546900" cy="669000"/>
          </a:xfrm>
          <a:prstGeom prst="homePlat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Increase Number</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a:solidFill>
                  <a:srgbClr val="FFFFFF"/>
                </a:solidFill>
                <a:latin typeface="Roboto"/>
                <a:ea typeface="Roboto"/>
                <a:cs typeface="Roboto"/>
                <a:sym typeface="Roboto"/>
              </a:rPr>
              <a:t>Of Conditions</a:t>
            </a:r>
            <a:endParaRPr b="1">
              <a:solidFill>
                <a:srgbClr val="FFFFFF"/>
              </a:solidFill>
              <a:latin typeface="Roboto"/>
              <a:ea typeface="Roboto"/>
              <a:cs typeface="Roboto"/>
              <a:sym typeface="Roboto"/>
            </a:endParaRPr>
          </a:p>
        </p:txBody>
      </p:sp>
      <p:sp>
        <p:nvSpPr>
          <p:cNvPr id="596" name="Google Shape;596;p33"/>
          <p:cNvSpPr/>
          <p:nvPr/>
        </p:nvSpPr>
        <p:spPr>
          <a:xfrm>
            <a:off x="3047196" y="961175"/>
            <a:ext cx="3305700" cy="6690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a:ea typeface="Roboto"/>
                <a:cs typeface="Roboto"/>
                <a:sym typeface="Roboto"/>
              </a:rPr>
              <a:t>Image</a:t>
            </a:r>
            <a:endParaRPr b="1">
              <a:solidFill>
                <a:srgbClr val="FFFFFF"/>
              </a:solidFill>
              <a:latin typeface="Roboto"/>
              <a:ea typeface="Roboto"/>
              <a:cs typeface="Roboto"/>
              <a:sym typeface="Roboto"/>
            </a:endParaRPr>
          </a:p>
          <a:p>
            <a:pPr indent="0" lvl="0" marL="0" rtl="0" algn="ctr">
              <a:spcBef>
                <a:spcPts val="0"/>
              </a:spcBef>
              <a:spcAft>
                <a:spcPts val="0"/>
              </a:spcAft>
              <a:buNone/>
            </a:pPr>
            <a:r>
              <a:rPr b="1" lang="en">
                <a:solidFill>
                  <a:srgbClr val="FFFFFF"/>
                </a:solidFill>
                <a:latin typeface="Roboto"/>
                <a:ea typeface="Roboto"/>
                <a:cs typeface="Roboto"/>
                <a:sym typeface="Roboto"/>
              </a:rPr>
              <a:t>Analysis</a:t>
            </a:r>
            <a:endParaRPr b="1">
              <a:solidFill>
                <a:srgbClr val="FFFFFF"/>
              </a:solidFill>
              <a:latin typeface="Roboto"/>
              <a:ea typeface="Roboto"/>
              <a:cs typeface="Roboto"/>
              <a:sym typeface="Roboto"/>
            </a:endParaRPr>
          </a:p>
        </p:txBody>
      </p:sp>
      <p:sp>
        <p:nvSpPr>
          <p:cNvPr id="597" name="Google Shape;597;p33"/>
          <p:cNvSpPr/>
          <p:nvPr/>
        </p:nvSpPr>
        <p:spPr>
          <a:xfrm flipH="1" rot="-5400000">
            <a:off x="-299900" y="2035550"/>
            <a:ext cx="1332300" cy="526500"/>
          </a:xfrm>
          <a:prstGeom prst="homePlate">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Current</a:t>
            </a:r>
            <a:endParaRPr b="1">
              <a:solidFill>
                <a:srgbClr val="FFFFFF"/>
              </a:solidFill>
            </a:endParaRPr>
          </a:p>
        </p:txBody>
      </p:sp>
      <p:sp>
        <p:nvSpPr>
          <p:cNvPr id="598" name="Google Shape;598;p33"/>
          <p:cNvSpPr/>
          <p:nvPr/>
        </p:nvSpPr>
        <p:spPr>
          <a:xfrm flipH="1" rot="-5400000">
            <a:off x="-305600" y="3362193"/>
            <a:ext cx="1343700" cy="5265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Future</a:t>
            </a:r>
            <a:endParaRPr b="1">
              <a:solidFill>
                <a:srgbClr val="FFFFFF"/>
              </a:solidFill>
            </a:endParaRPr>
          </a:p>
        </p:txBody>
      </p:sp>
      <p:graphicFrame>
        <p:nvGraphicFramePr>
          <p:cNvPr id="599" name="Google Shape;599;p33"/>
          <p:cNvGraphicFramePr/>
          <p:nvPr/>
        </p:nvGraphicFramePr>
        <p:xfrm>
          <a:off x="629500" y="1630400"/>
          <a:ext cx="3000000" cy="3000000"/>
        </p:xfrm>
        <a:graphic>
          <a:graphicData uri="http://schemas.openxmlformats.org/drawingml/2006/table">
            <a:tbl>
              <a:tblPr>
                <a:noFill/>
                <a:tableStyleId>{865FC3A8-3304-40F4-9B61-89F5A4A83C17}</a:tableStyleId>
              </a:tblPr>
              <a:tblGrid>
                <a:gridCol w="2691650"/>
                <a:gridCol w="2691650"/>
                <a:gridCol w="2691650"/>
              </a:tblGrid>
              <a:tr h="1333450">
                <a:tc>
                  <a:txBody>
                    <a:bodyPr/>
                    <a:lstStyle/>
                    <a:p>
                      <a:pPr indent="0" lvl="0" marL="0" rtl="0" algn="l">
                        <a:spcBef>
                          <a:spcPts val="0"/>
                        </a:spcBef>
                        <a:spcAft>
                          <a:spcPts val="0"/>
                        </a:spcAft>
                        <a:buNone/>
                      </a:pPr>
                      <a:r>
                        <a:rPr lang="en" sz="1200">
                          <a:solidFill>
                            <a:srgbClr val="FFFFFF"/>
                          </a:solidFill>
                        </a:rPr>
                        <a:t>10 conditions were selected. 5 with the same Laser Power, 5 with the same Scan Speed. </a:t>
                      </a:r>
                      <a:endParaRPr sz="1200">
                        <a:solidFill>
                          <a:srgbClr val="FFFFFF"/>
                        </a:solidFill>
                      </a:endParaRPr>
                    </a:p>
                  </a:txBody>
                  <a:tcPr marT="137150" marB="137150" marR="13715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FFFFFF"/>
                          </a:solidFill>
                          <a:latin typeface="Roboto"/>
                          <a:ea typeface="Roboto"/>
                          <a:cs typeface="Roboto"/>
                          <a:sym typeface="Roboto"/>
                        </a:rPr>
                        <a:t>Melt Pool Metrics were extracted from the images to create numerical datasets for further analysis.</a:t>
                      </a:r>
                      <a:endParaRPr/>
                    </a:p>
                  </a:txBody>
                  <a:tcPr marT="137150" marB="137150" marR="13715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1200">
                          <a:solidFill>
                            <a:srgbClr val="FFFFFF"/>
                          </a:solidFill>
                          <a:latin typeface="Roboto"/>
                          <a:ea typeface="Roboto"/>
                          <a:cs typeface="Roboto"/>
                          <a:sym typeface="Roboto"/>
                        </a:rPr>
                        <a:t>Porosity was measured over the entire volume of each condition. This lead to averaging the Melt Pool Metrics over the entire build.</a:t>
                      </a:r>
                      <a:endParaRPr/>
                    </a:p>
                  </a:txBody>
                  <a:tcPr marT="137150" marB="137150" marR="13715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333450">
                <a:tc>
                  <a:txBody>
                    <a:bodyPr/>
                    <a:lstStyle/>
                    <a:p>
                      <a:pPr indent="0" lvl="0" marL="0" rtl="0" algn="just">
                        <a:lnSpc>
                          <a:spcPct val="115000"/>
                        </a:lnSpc>
                        <a:spcBef>
                          <a:spcPts val="0"/>
                        </a:spcBef>
                        <a:spcAft>
                          <a:spcPts val="0"/>
                        </a:spcAft>
                        <a:buClr>
                          <a:srgbClr val="000000"/>
                        </a:buClr>
                        <a:buSzPts val="1100"/>
                        <a:buFont typeface="Arial"/>
                        <a:buNone/>
                      </a:pPr>
                      <a:r>
                        <a:rPr lang="en" sz="1200">
                          <a:solidFill>
                            <a:srgbClr val="FFFFFF"/>
                          </a:solidFill>
                          <a:latin typeface="Roboto"/>
                          <a:ea typeface="Roboto"/>
                          <a:cs typeface="Roboto"/>
                          <a:sym typeface="Roboto"/>
                        </a:rPr>
                        <a:t>I</a:t>
                      </a:r>
                      <a:r>
                        <a:rPr lang="en" sz="1200">
                          <a:solidFill>
                            <a:srgbClr val="FFFFFF"/>
                          </a:solidFill>
                          <a:latin typeface="Roboto"/>
                          <a:ea typeface="Roboto"/>
                          <a:cs typeface="Roboto"/>
                          <a:sym typeface="Roboto"/>
                        </a:rPr>
                        <a:t>t may be beneficial to select other pairs of Print Parameters to further understand the printing process.</a:t>
                      </a:r>
                      <a:endParaRPr/>
                    </a:p>
                  </a:txBody>
                  <a:tcPr marT="137150" marB="137150" marR="13715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lnSpc>
                          <a:spcPct val="115000"/>
                        </a:lnSpc>
                        <a:spcBef>
                          <a:spcPts val="0"/>
                        </a:spcBef>
                        <a:spcAft>
                          <a:spcPts val="0"/>
                        </a:spcAft>
                        <a:buClr>
                          <a:srgbClr val="000000"/>
                        </a:buClr>
                        <a:buSzPts val="1100"/>
                        <a:buFont typeface="Arial"/>
                        <a:buNone/>
                      </a:pPr>
                      <a:r>
                        <a:rPr lang="en" sz="1200">
                          <a:solidFill>
                            <a:srgbClr val="FFFFFF"/>
                          </a:solidFill>
                          <a:latin typeface="Roboto"/>
                          <a:ea typeface="Roboto"/>
                          <a:cs typeface="Roboto"/>
                          <a:sym typeface="Roboto"/>
                        </a:rPr>
                        <a:t>I</a:t>
                      </a:r>
                      <a:r>
                        <a:rPr lang="en" sz="1200">
                          <a:solidFill>
                            <a:srgbClr val="FFFFFF"/>
                          </a:solidFill>
                          <a:latin typeface="Roboto"/>
                          <a:ea typeface="Roboto"/>
                          <a:cs typeface="Roboto"/>
                          <a:sym typeface="Roboto"/>
                        </a:rPr>
                        <a:t>t may be beneficial to use image analysis on the melt pool images directly to find patterns that may not be understood through the metrics.</a:t>
                      </a:r>
                      <a:endParaRPr/>
                    </a:p>
                  </a:txBody>
                  <a:tcPr marT="137150" marB="137150" marR="13715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just">
                        <a:lnSpc>
                          <a:spcPct val="115000"/>
                        </a:lnSpc>
                        <a:spcBef>
                          <a:spcPts val="0"/>
                        </a:spcBef>
                        <a:spcAft>
                          <a:spcPts val="0"/>
                        </a:spcAft>
                        <a:buClr>
                          <a:srgbClr val="000000"/>
                        </a:buClr>
                        <a:buSzPts val="1100"/>
                        <a:buFont typeface="Arial"/>
                        <a:buNone/>
                      </a:pPr>
                      <a:r>
                        <a:rPr lang="en" sz="1200">
                          <a:solidFill>
                            <a:srgbClr val="FFFFFF"/>
                          </a:solidFill>
                          <a:latin typeface="Roboto"/>
                          <a:ea typeface="Roboto"/>
                          <a:cs typeface="Roboto"/>
                          <a:sym typeface="Roboto"/>
                        </a:rPr>
                        <a:t>I</a:t>
                      </a:r>
                      <a:r>
                        <a:rPr lang="en" sz="1200">
                          <a:solidFill>
                            <a:srgbClr val="FFFFFF"/>
                          </a:solidFill>
                          <a:latin typeface="Roboto"/>
                          <a:ea typeface="Roboto"/>
                          <a:cs typeface="Roboto"/>
                          <a:sym typeface="Roboto"/>
                        </a:rPr>
                        <a:t>t may be beneficial to increase the resolution of the porosity value for each condition. This may increase the correlation between the two data sets.</a:t>
                      </a:r>
                      <a:endParaRPr/>
                    </a:p>
                  </a:txBody>
                  <a:tcPr marT="137150" marB="137150" marR="137150" marL="137150">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292" name="Shape 292"/>
        <p:cNvGrpSpPr/>
        <p:nvPr/>
      </p:nvGrpSpPr>
      <p:grpSpPr>
        <a:xfrm>
          <a:off x="0" y="0"/>
          <a:ext cx="0" cy="0"/>
          <a:chOff x="0" y="0"/>
          <a:chExt cx="0" cy="0"/>
        </a:xfrm>
      </p:grpSpPr>
      <p:grpSp>
        <p:nvGrpSpPr>
          <p:cNvPr id="293" name="Google Shape;293;p15"/>
          <p:cNvGrpSpPr/>
          <p:nvPr/>
        </p:nvGrpSpPr>
        <p:grpSpPr>
          <a:xfrm>
            <a:off x="78838" y="1635263"/>
            <a:ext cx="745200" cy="745200"/>
            <a:chOff x="2315825" y="3550925"/>
            <a:chExt cx="745200" cy="745200"/>
          </a:xfrm>
        </p:grpSpPr>
        <p:sp>
          <p:nvSpPr>
            <p:cNvPr id="294" name="Google Shape;294;p15"/>
            <p:cNvSpPr/>
            <p:nvPr/>
          </p:nvSpPr>
          <p:spPr>
            <a:xfrm>
              <a:off x="2315825" y="3550925"/>
              <a:ext cx="745200" cy="745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5" name="Google Shape;295;p15"/>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296" name="Google Shape;296;p15"/>
          <p:cNvSpPr txBox="1"/>
          <p:nvPr>
            <p:ph type="title"/>
          </p:nvPr>
        </p:nvSpPr>
        <p:spPr>
          <a:xfrm>
            <a:off x="824000" y="1635300"/>
            <a:ext cx="58578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1:</a:t>
            </a:r>
            <a:endParaRPr/>
          </a:p>
          <a:p>
            <a:pPr indent="0" lvl="0" marL="0" rtl="0" algn="l">
              <a:spcBef>
                <a:spcPts val="0"/>
              </a:spcBef>
              <a:spcAft>
                <a:spcPts val="0"/>
              </a:spcAft>
              <a:buNone/>
            </a:pPr>
            <a:r>
              <a:rPr lang="en"/>
              <a:t>Problem Statement</a:t>
            </a:r>
            <a:endParaRPr/>
          </a:p>
        </p:txBody>
      </p:sp>
      <p:sp>
        <p:nvSpPr>
          <p:cNvPr id="297" name="Google Shape;297;p1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16"/>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Project Flow</a:t>
            </a:r>
            <a:endParaRPr b="1" sz="3600">
              <a:solidFill>
                <a:srgbClr val="FFFFFF"/>
              </a:solidFill>
              <a:latin typeface="Maven Pro"/>
              <a:ea typeface="Maven Pro"/>
              <a:cs typeface="Maven Pro"/>
              <a:sym typeface="Maven Pro"/>
            </a:endParaRPr>
          </a:p>
        </p:txBody>
      </p:sp>
      <p:sp>
        <p:nvSpPr>
          <p:cNvPr id="303" name="Google Shape;303;p16"/>
          <p:cNvSpPr/>
          <p:nvPr/>
        </p:nvSpPr>
        <p:spPr>
          <a:xfrm rot="-5400000">
            <a:off x="2285175" y="1971475"/>
            <a:ext cx="1271100" cy="4632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Business</a:t>
            </a:r>
            <a:endParaRPr b="1" sz="1800">
              <a:solidFill>
                <a:srgbClr val="FFFFFF"/>
              </a:solidFill>
            </a:endParaRPr>
          </a:p>
        </p:txBody>
      </p:sp>
      <p:sp>
        <p:nvSpPr>
          <p:cNvPr id="304" name="Google Shape;304;p16"/>
          <p:cNvSpPr/>
          <p:nvPr/>
        </p:nvSpPr>
        <p:spPr>
          <a:xfrm rot="-5400000">
            <a:off x="2434125" y="3320575"/>
            <a:ext cx="973200" cy="4632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Data</a:t>
            </a:r>
            <a:endParaRPr b="1" sz="1800">
              <a:solidFill>
                <a:srgbClr val="FFFFFF"/>
              </a:solidFill>
            </a:endParaRPr>
          </a:p>
        </p:txBody>
      </p:sp>
      <p:sp>
        <p:nvSpPr>
          <p:cNvPr id="305" name="Google Shape;305;p16"/>
          <p:cNvSpPr/>
          <p:nvPr/>
        </p:nvSpPr>
        <p:spPr>
          <a:xfrm>
            <a:off x="5101725" y="1104300"/>
            <a:ext cx="1425600" cy="4632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Solution</a:t>
            </a:r>
            <a:endParaRPr b="1" sz="1800">
              <a:solidFill>
                <a:srgbClr val="FFFFFF"/>
              </a:solidFill>
            </a:endParaRPr>
          </a:p>
        </p:txBody>
      </p:sp>
      <p:sp>
        <p:nvSpPr>
          <p:cNvPr id="306" name="Google Shape;306;p16"/>
          <p:cNvSpPr/>
          <p:nvPr/>
        </p:nvSpPr>
        <p:spPr>
          <a:xfrm>
            <a:off x="3152475" y="1104275"/>
            <a:ext cx="1425600" cy="4632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Problem</a:t>
            </a:r>
            <a:endParaRPr b="1" sz="1800">
              <a:solidFill>
                <a:srgbClr val="FFFFFF"/>
              </a:solidFill>
            </a:endParaRPr>
          </a:p>
        </p:txBody>
      </p:sp>
      <p:sp>
        <p:nvSpPr>
          <p:cNvPr id="307" name="Google Shape;307;p16"/>
          <p:cNvSpPr/>
          <p:nvPr/>
        </p:nvSpPr>
        <p:spPr>
          <a:xfrm>
            <a:off x="3152475" y="1567525"/>
            <a:ext cx="1425600" cy="97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Low Yield</a:t>
            </a:r>
            <a:endParaRPr>
              <a:solidFill>
                <a:srgbClr val="FFFFFF"/>
              </a:solidFill>
            </a:endParaRPr>
          </a:p>
          <a:p>
            <a:pPr indent="0" lvl="0" marL="0" rtl="0" algn="ctr">
              <a:spcBef>
                <a:spcPts val="0"/>
              </a:spcBef>
              <a:spcAft>
                <a:spcPts val="0"/>
              </a:spcAft>
              <a:buNone/>
            </a:pPr>
            <a:r>
              <a:rPr lang="en">
                <a:solidFill>
                  <a:srgbClr val="FFFFFF"/>
                </a:solidFill>
              </a:rPr>
              <a:t>for AM Parts</a:t>
            </a:r>
            <a:endParaRPr>
              <a:solidFill>
                <a:srgbClr val="FFFFFF"/>
              </a:solidFill>
            </a:endParaRPr>
          </a:p>
        </p:txBody>
      </p:sp>
      <p:sp>
        <p:nvSpPr>
          <p:cNvPr id="308" name="Google Shape;308;p16"/>
          <p:cNvSpPr/>
          <p:nvPr/>
        </p:nvSpPr>
        <p:spPr>
          <a:xfrm>
            <a:off x="3152475" y="3065125"/>
            <a:ext cx="1425600" cy="97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Data Sets</a:t>
            </a:r>
            <a:endParaRPr>
              <a:solidFill>
                <a:srgbClr val="FFFFFF"/>
              </a:solidFill>
            </a:endParaRPr>
          </a:p>
          <a:p>
            <a:pPr indent="0" lvl="0" marL="0" rtl="0" algn="ctr">
              <a:spcBef>
                <a:spcPts val="0"/>
              </a:spcBef>
              <a:spcAft>
                <a:spcPts val="0"/>
              </a:spcAft>
              <a:buNone/>
            </a:pPr>
            <a:r>
              <a:rPr lang="en">
                <a:solidFill>
                  <a:srgbClr val="FFFFFF"/>
                </a:solidFill>
              </a:rPr>
              <a:t>Aren’t Correlated</a:t>
            </a:r>
            <a:endParaRPr>
              <a:solidFill>
                <a:srgbClr val="FFFFFF"/>
              </a:solidFill>
            </a:endParaRPr>
          </a:p>
        </p:txBody>
      </p:sp>
      <p:sp>
        <p:nvSpPr>
          <p:cNvPr id="309" name="Google Shape;309;p16"/>
          <p:cNvSpPr/>
          <p:nvPr/>
        </p:nvSpPr>
        <p:spPr>
          <a:xfrm>
            <a:off x="5101725" y="3065100"/>
            <a:ext cx="1425600" cy="97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Reduce Porosity</a:t>
            </a:r>
            <a:endParaRPr>
              <a:solidFill>
                <a:srgbClr val="FFFFFF"/>
              </a:solidFill>
            </a:endParaRPr>
          </a:p>
        </p:txBody>
      </p:sp>
      <p:sp>
        <p:nvSpPr>
          <p:cNvPr id="310" name="Google Shape;310;p16"/>
          <p:cNvSpPr/>
          <p:nvPr/>
        </p:nvSpPr>
        <p:spPr>
          <a:xfrm>
            <a:off x="5101725" y="1567500"/>
            <a:ext cx="1425600" cy="97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Increase</a:t>
            </a:r>
            <a:endParaRPr>
              <a:solidFill>
                <a:srgbClr val="FFFFFF"/>
              </a:solidFill>
            </a:endParaRPr>
          </a:p>
          <a:p>
            <a:pPr indent="0" lvl="0" marL="0" rtl="0" algn="ctr">
              <a:spcBef>
                <a:spcPts val="0"/>
              </a:spcBef>
              <a:spcAft>
                <a:spcPts val="0"/>
              </a:spcAft>
              <a:buNone/>
            </a:pPr>
            <a:r>
              <a:rPr lang="en">
                <a:solidFill>
                  <a:srgbClr val="FFFFFF"/>
                </a:solidFill>
              </a:rPr>
              <a:t>AM Yield</a:t>
            </a:r>
            <a:endParaRPr>
              <a:solidFill>
                <a:srgbClr val="FFFFFF"/>
              </a:solidFill>
            </a:endParaRPr>
          </a:p>
        </p:txBody>
      </p:sp>
      <p:sp>
        <p:nvSpPr>
          <p:cNvPr id="311" name="Google Shape;311;p1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312" name="Google Shape;312;p16"/>
          <p:cNvSpPr/>
          <p:nvPr/>
        </p:nvSpPr>
        <p:spPr>
          <a:xfrm>
            <a:off x="3512175" y="2540775"/>
            <a:ext cx="706200" cy="523500"/>
          </a:xfrm>
          <a:prstGeom prst="downArrow">
            <a:avLst>
              <a:gd fmla="val 50000" name="adj1"/>
              <a:gd fmla="val 68572"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rot="-5400000">
            <a:off x="4486875" y="3290425"/>
            <a:ext cx="706200" cy="523500"/>
          </a:xfrm>
          <a:prstGeom prst="downArrow">
            <a:avLst>
              <a:gd fmla="val 50000" name="adj1"/>
              <a:gd fmla="val 68572"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rot="10800000">
            <a:off x="5461425" y="2540775"/>
            <a:ext cx="706200" cy="523500"/>
          </a:xfrm>
          <a:prstGeom prst="downArrow">
            <a:avLst>
              <a:gd fmla="val 50000" name="adj1"/>
              <a:gd fmla="val 68572"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17"/>
          <p:cNvSpPr/>
          <p:nvPr/>
        </p:nvSpPr>
        <p:spPr>
          <a:xfrm>
            <a:off x="2500325" y="3065125"/>
            <a:ext cx="2077800" cy="974100"/>
          </a:xfrm>
          <a:prstGeom prst="rect">
            <a:avLst/>
          </a:prstGeom>
          <a:solidFill>
            <a:schemeClr val="accent1"/>
          </a:solidFill>
          <a:ln>
            <a:noFill/>
          </a:ln>
        </p:spPr>
        <p:txBody>
          <a:bodyPr anchorCtr="0" anchor="ctr" bIns="91425" lIns="0" spcFirstLastPara="1" rIns="0" wrap="square" tIns="91425">
            <a:noAutofit/>
          </a:bodyPr>
          <a:lstStyle/>
          <a:p>
            <a:pPr indent="-177800" lvl="0" marL="342900" rtl="0" algn="l">
              <a:spcBef>
                <a:spcPts val="0"/>
              </a:spcBef>
              <a:spcAft>
                <a:spcPts val="0"/>
              </a:spcAft>
              <a:buClr>
                <a:schemeClr val="lt1"/>
              </a:buClr>
              <a:buSzPts val="1000"/>
              <a:buAutoNum type="arabicPeriod"/>
            </a:pPr>
            <a:r>
              <a:rPr lang="en" sz="1000">
                <a:solidFill>
                  <a:schemeClr val="lt1"/>
                </a:solidFill>
              </a:rPr>
              <a:t>Low yield is due to parts with high porosity</a:t>
            </a:r>
            <a:endParaRPr sz="1000">
              <a:solidFill>
                <a:schemeClr val="lt1"/>
              </a:solidFill>
            </a:endParaRPr>
          </a:p>
          <a:p>
            <a:pPr indent="-177800" lvl="0" marL="342900" rtl="0" algn="l">
              <a:spcBef>
                <a:spcPts val="0"/>
              </a:spcBef>
              <a:spcAft>
                <a:spcPts val="0"/>
              </a:spcAft>
              <a:buClr>
                <a:schemeClr val="lt1"/>
              </a:buClr>
              <a:buSzPts val="1000"/>
              <a:buAutoNum type="arabicPeriod"/>
            </a:pPr>
            <a:r>
              <a:rPr lang="en" sz="1000">
                <a:solidFill>
                  <a:schemeClr val="lt1"/>
                </a:solidFill>
              </a:rPr>
              <a:t>Currently there is no correlation between input and output data sets</a:t>
            </a:r>
            <a:endParaRPr sz="1000">
              <a:solidFill>
                <a:schemeClr val="lt1"/>
              </a:solidFill>
            </a:endParaRPr>
          </a:p>
        </p:txBody>
      </p:sp>
      <p:sp>
        <p:nvSpPr>
          <p:cNvPr id="320" name="Google Shape;320;p17"/>
          <p:cNvSpPr txBox="1"/>
          <p:nvPr/>
        </p:nvSpPr>
        <p:spPr>
          <a:xfrm>
            <a:off x="555825" y="96325"/>
            <a:ext cx="7030500" cy="99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Maven Pro"/>
                <a:ea typeface="Maven Pro"/>
                <a:cs typeface="Maven Pro"/>
                <a:sym typeface="Maven Pro"/>
              </a:rPr>
              <a:t>Project Flow - Details</a:t>
            </a:r>
            <a:endParaRPr b="1" sz="3600">
              <a:solidFill>
                <a:srgbClr val="FFFFFF"/>
              </a:solidFill>
              <a:latin typeface="Maven Pro"/>
              <a:ea typeface="Maven Pro"/>
              <a:cs typeface="Maven Pro"/>
              <a:sym typeface="Maven Pro"/>
            </a:endParaRPr>
          </a:p>
        </p:txBody>
      </p:sp>
      <p:sp>
        <p:nvSpPr>
          <p:cNvPr id="321" name="Google Shape;321;p17"/>
          <p:cNvSpPr/>
          <p:nvPr/>
        </p:nvSpPr>
        <p:spPr>
          <a:xfrm rot="-5400000">
            <a:off x="1633175" y="1967125"/>
            <a:ext cx="1271100" cy="4632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Business</a:t>
            </a:r>
            <a:endParaRPr b="1" sz="1800">
              <a:solidFill>
                <a:srgbClr val="FFFFFF"/>
              </a:solidFill>
            </a:endParaRPr>
          </a:p>
        </p:txBody>
      </p:sp>
      <p:sp>
        <p:nvSpPr>
          <p:cNvPr id="322" name="Google Shape;322;p17"/>
          <p:cNvSpPr/>
          <p:nvPr/>
        </p:nvSpPr>
        <p:spPr>
          <a:xfrm rot="-5400000">
            <a:off x="1782125" y="3320550"/>
            <a:ext cx="973200" cy="4632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Data</a:t>
            </a:r>
            <a:endParaRPr b="1" sz="1800">
              <a:solidFill>
                <a:srgbClr val="FFFFFF"/>
              </a:solidFill>
            </a:endParaRPr>
          </a:p>
        </p:txBody>
      </p:sp>
      <p:sp>
        <p:nvSpPr>
          <p:cNvPr id="323" name="Google Shape;323;p17"/>
          <p:cNvSpPr/>
          <p:nvPr/>
        </p:nvSpPr>
        <p:spPr>
          <a:xfrm>
            <a:off x="5427825" y="1099975"/>
            <a:ext cx="1425600" cy="4632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Solution</a:t>
            </a:r>
            <a:endParaRPr b="1" sz="1800">
              <a:solidFill>
                <a:srgbClr val="FFFFFF"/>
              </a:solidFill>
            </a:endParaRPr>
          </a:p>
        </p:txBody>
      </p:sp>
      <p:sp>
        <p:nvSpPr>
          <p:cNvPr id="324" name="Google Shape;324;p17"/>
          <p:cNvSpPr/>
          <p:nvPr/>
        </p:nvSpPr>
        <p:spPr>
          <a:xfrm>
            <a:off x="2826425" y="1099975"/>
            <a:ext cx="1425600" cy="463200"/>
          </a:xfrm>
          <a:prstGeom prst="roundRect">
            <a:avLst>
              <a:gd fmla="val 16667"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rPr>
              <a:t>Problem</a:t>
            </a:r>
            <a:endParaRPr b="1" sz="1800">
              <a:solidFill>
                <a:srgbClr val="FFFFFF"/>
              </a:solidFill>
            </a:endParaRPr>
          </a:p>
        </p:txBody>
      </p:sp>
      <p:sp>
        <p:nvSpPr>
          <p:cNvPr id="325" name="Google Shape;325;p17"/>
          <p:cNvSpPr/>
          <p:nvPr/>
        </p:nvSpPr>
        <p:spPr>
          <a:xfrm>
            <a:off x="2500325" y="1567525"/>
            <a:ext cx="2077800" cy="973200"/>
          </a:xfrm>
          <a:prstGeom prst="rect">
            <a:avLst/>
          </a:prstGeom>
          <a:solidFill>
            <a:schemeClr val="accent1"/>
          </a:solidFill>
          <a:ln>
            <a:noFill/>
          </a:ln>
        </p:spPr>
        <p:txBody>
          <a:bodyPr anchorCtr="0" anchor="ctr" bIns="91425" lIns="0" spcFirstLastPara="1" rIns="0" wrap="square" tIns="91425">
            <a:noAutofit/>
          </a:bodyPr>
          <a:lstStyle/>
          <a:p>
            <a:pPr indent="-177800" lvl="0" marL="342900" rtl="0" algn="l">
              <a:spcBef>
                <a:spcPts val="0"/>
              </a:spcBef>
              <a:spcAft>
                <a:spcPts val="0"/>
              </a:spcAft>
              <a:buClr>
                <a:srgbClr val="FFFFFF"/>
              </a:buClr>
              <a:buSzPts val="1000"/>
              <a:buAutoNum type="arabicPeriod"/>
            </a:pPr>
            <a:r>
              <a:rPr lang="en" sz="1000">
                <a:solidFill>
                  <a:srgbClr val="FFFFFF"/>
                </a:solidFill>
              </a:rPr>
              <a:t>Low yield means more parts need to be printed to get the designed outcome</a:t>
            </a:r>
            <a:endParaRPr sz="1000">
              <a:solidFill>
                <a:srgbClr val="FFFFFF"/>
              </a:solidFill>
            </a:endParaRPr>
          </a:p>
          <a:p>
            <a:pPr indent="-177800" lvl="0" marL="342900" rtl="0" algn="l">
              <a:spcBef>
                <a:spcPts val="0"/>
              </a:spcBef>
              <a:spcAft>
                <a:spcPts val="0"/>
              </a:spcAft>
              <a:buClr>
                <a:srgbClr val="FFFFFF"/>
              </a:buClr>
              <a:buSzPts val="1000"/>
              <a:buAutoNum type="arabicPeriod"/>
            </a:pPr>
            <a:r>
              <a:rPr lang="en" sz="1000">
                <a:solidFill>
                  <a:srgbClr val="FFFFFF"/>
                </a:solidFill>
              </a:rPr>
              <a:t>This increases costs for the company</a:t>
            </a:r>
            <a:endParaRPr sz="1000">
              <a:solidFill>
                <a:srgbClr val="FFFFFF"/>
              </a:solidFill>
            </a:endParaRPr>
          </a:p>
        </p:txBody>
      </p:sp>
      <p:sp>
        <p:nvSpPr>
          <p:cNvPr id="326" name="Google Shape;326;p17"/>
          <p:cNvSpPr/>
          <p:nvPr/>
        </p:nvSpPr>
        <p:spPr>
          <a:xfrm>
            <a:off x="5101725" y="3065100"/>
            <a:ext cx="2077800" cy="974100"/>
          </a:xfrm>
          <a:prstGeom prst="rect">
            <a:avLst/>
          </a:prstGeom>
          <a:solidFill>
            <a:schemeClr val="accent1"/>
          </a:solidFill>
          <a:ln>
            <a:noFill/>
          </a:ln>
        </p:spPr>
        <p:txBody>
          <a:bodyPr anchorCtr="0" anchor="ctr" bIns="91425" lIns="0" spcFirstLastPara="1" rIns="0" wrap="square" tIns="91425">
            <a:noAutofit/>
          </a:bodyPr>
          <a:lstStyle/>
          <a:p>
            <a:pPr indent="-177800" lvl="0" marL="342900" rtl="0" algn="l">
              <a:spcBef>
                <a:spcPts val="0"/>
              </a:spcBef>
              <a:spcAft>
                <a:spcPts val="0"/>
              </a:spcAft>
              <a:buClr>
                <a:schemeClr val="lt1"/>
              </a:buClr>
              <a:buSzPts val="1000"/>
              <a:buAutoNum type="arabicPeriod"/>
            </a:pPr>
            <a:r>
              <a:rPr lang="en" sz="1000">
                <a:solidFill>
                  <a:schemeClr val="lt1"/>
                </a:solidFill>
              </a:rPr>
              <a:t>Understand the correlation between data sets</a:t>
            </a:r>
            <a:endParaRPr sz="1000">
              <a:solidFill>
                <a:schemeClr val="lt1"/>
              </a:solidFill>
            </a:endParaRPr>
          </a:p>
          <a:p>
            <a:pPr indent="-177800" lvl="0" marL="342900" rtl="0" algn="l">
              <a:spcBef>
                <a:spcPts val="0"/>
              </a:spcBef>
              <a:spcAft>
                <a:spcPts val="0"/>
              </a:spcAft>
              <a:buClr>
                <a:schemeClr val="lt1"/>
              </a:buClr>
              <a:buSzPts val="1000"/>
              <a:buAutoNum type="arabicPeriod"/>
            </a:pPr>
            <a:r>
              <a:rPr lang="en" sz="1000">
                <a:solidFill>
                  <a:schemeClr val="lt1"/>
                </a:solidFill>
              </a:rPr>
              <a:t>Adjust input parameters to reduce porosity</a:t>
            </a:r>
            <a:endParaRPr>
              <a:solidFill>
                <a:srgbClr val="FFFFFF"/>
              </a:solidFill>
            </a:endParaRPr>
          </a:p>
        </p:txBody>
      </p:sp>
      <p:sp>
        <p:nvSpPr>
          <p:cNvPr id="327" name="Google Shape;327;p17"/>
          <p:cNvSpPr/>
          <p:nvPr/>
        </p:nvSpPr>
        <p:spPr>
          <a:xfrm>
            <a:off x="5101725" y="1567500"/>
            <a:ext cx="2077800" cy="974100"/>
          </a:xfrm>
          <a:prstGeom prst="rect">
            <a:avLst/>
          </a:prstGeom>
          <a:solidFill>
            <a:schemeClr val="accent1"/>
          </a:solidFill>
          <a:ln>
            <a:noFill/>
          </a:ln>
        </p:spPr>
        <p:txBody>
          <a:bodyPr anchorCtr="0" anchor="ctr" bIns="91425" lIns="0" spcFirstLastPara="1" rIns="0" wrap="square" tIns="91425">
            <a:noAutofit/>
          </a:bodyPr>
          <a:lstStyle/>
          <a:p>
            <a:pPr indent="-177800" lvl="0" marL="342900" rtl="0" algn="l">
              <a:spcBef>
                <a:spcPts val="0"/>
              </a:spcBef>
              <a:spcAft>
                <a:spcPts val="0"/>
              </a:spcAft>
              <a:buClr>
                <a:schemeClr val="lt1"/>
              </a:buClr>
              <a:buSzPts val="1000"/>
              <a:buAutoNum type="arabicPeriod"/>
            </a:pPr>
            <a:r>
              <a:rPr lang="en" sz="1000">
                <a:solidFill>
                  <a:schemeClr val="lt1"/>
                </a:solidFill>
              </a:rPr>
              <a:t>Reduce porosity to increase yield (% of successful prints)</a:t>
            </a:r>
            <a:endParaRPr sz="1000">
              <a:solidFill>
                <a:schemeClr val="lt1"/>
              </a:solidFill>
            </a:endParaRPr>
          </a:p>
          <a:p>
            <a:pPr indent="-177800" lvl="0" marL="342900" rtl="0" algn="l">
              <a:spcBef>
                <a:spcPts val="0"/>
              </a:spcBef>
              <a:spcAft>
                <a:spcPts val="0"/>
              </a:spcAft>
              <a:buClr>
                <a:schemeClr val="lt1"/>
              </a:buClr>
              <a:buSzPts val="1000"/>
              <a:buAutoNum type="arabicPeriod"/>
            </a:pPr>
            <a:r>
              <a:rPr lang="en" sz="1000">
                <a:solidFill>
                  <a:schemeClr val="lt1"/>
                </a:solidFill>
              </a:rPr>
              <a:t>Increase yield to decrease costs for the company</a:t>
            </a:r>
            <a:endParaRPr sz="1000">
              <a:solidFill>
                <a:schemeClr val="lt1"/>
              </a:solidFill>
            </a:endParaRPr>
          </a:p>
        </p:txBody>
      </p:sp>
      <p:sp>
        <p:nvSpPr>
          <p:cNvPr id="328" name="Google Shape;328;p1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9" name="Google Shape;329;p17"/>
          <p:cNvSpPr/>
          <p:nvPr/>
        </p:nvSpPr>
        <p:spPr>
          <a:xfrm>
            <a:off x="3186125" y="2540775"/>
            <a:ext cx="706200" cy="523500"/>
          </a:xfrm>
          <a:prstGeom prst="downArrow">
            <a:avLst>
              <a:gd fmla="val 50000" name="adj1"/>
              <a:gd fmla="val 68572"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rot="-5400000">
            <a:off x="4486875" y="3290425"/>
            <a:ext cx="706200" cy="523500"/>
          </a:xfrm>
          <a:prstGeom prst="downArrow">
            <a:avLst>
              <a:gd fmla="val 50000" name="adj1"/>
              <a:gd fmla="val 68572"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rot="10800000">
            <a:off x="5787525" y="2540775"/>
            <a:ext cx="706200" cy="523500"/>
          </a:xfrm>
          <a:prstGeom prst="downArrow">
            <a:avLst>
              <a:gd fmla="val 50000" name="adj1"/>
              <a:gd fmla="val 68572"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35" name="Shape 335"/>
        <p:cNvGrpSpPr/>
        <p:nvPr/>
      </p:nvGrpSpPr>
      <p:grpSpPr>
        <a:xfrm>
          <a:off x="0" y="0"/>
          <a:ext cx="0" cy="0"/>
          <a:chOff x="0" y="0"/>
          <a:chExt cx="0" cy="0"/>
        </a:xfrm>
      </p:grpSpPr>
      <p:grpSp>
        <p:nvGrpSpPr>
          <p:cNvPr id="336" name="Google Shape;336;p18"/>
          <p:cNvGrpSpPr/>
          <p:nvPr/>
        </p:nvGrpSpPr>
        <p:grpSpPr>
          <a:xfrm>
            <a:off x="78838" y="1635263"/>
            <a:ext cx="745200" cy="745200"/>
            <a:chOff x="2315825" y="3550925"/>
            <a:chExt cx="745200" cy="745200"/>
          </a:xfrm>
        </p:grpSpPr>
        <p:sp>
          <p:nvSpPr>
            <p:cNvPr id="337" name="Google Shape;337;p18"/>
            <p:cNvSpPr/>
            <p:nvPr/>
          </p:nvSpPr>
          <p:spPr>
            <a:xfrm>
              <a:off x="2315825" y="3550925"/>
              <a:ext cx="745200" cy="745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8" name="Google Shape;338;p18"/>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339" name="Google Shape;339;p18"/>
          <p:cNvSpPr txBox="1"/>
          <p:nvPr>
            <p:ph type="title"/>
          </p:nvPr>
        </p:nvSpPr>
        <p:spPr>
          <a:xfrm>
            <a:off x="824000" y="1635300"/>
            <a:ext cx="58578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2:</a:t>
            </a:r>
            <a:endParaRPr/>
          </a:p>
          <a:p>
            <a:pPr indent="0" lvl="0" marL="0" rtl="0" algn="l">
              <a:spcBef>
                <a:spcPts val="0"/>
              </a:spcBef>
              <a:spcAft>
                <a:spcPts val="0"/>
              </a:spcAft>
              <a:buNone/>
            </a:pPr>
            <a:r>
              <a:rPr lang="en"/>
              <a:t>Data Collection</a:t>
            </a:r>
            <a:endParaRPr/>
          </a:p>
        </p:txBody>
      </p:sp>
      <p:sp>
        <p:nvSpPr>
          <p:cNvPr id="340" name="Google Shape;340;p1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44" name="Shape 344"/>
        <p:cNvGrpSpPr/>
        <p:nvPr/>
      </p:nvGrpSpPr>
      <p:grpSpPr>
        <a:xfrm>
          <a:off x="0" y="0"/>
          <a:ext cx="0" cy="0"/>
          <a:chOff x="0" y="0"/>
          <a:chExt cx="0" cy="0"/>
        </a:xfrm>
      </p:grpSpPr>
      <p:pic>
        <p:nvPicPr>
          <p:cNvPr id="345" name="Google Shape;345;p19"/>
          <p:cNvPicPr preferRelativeResize="0"/>
          <p:nvPr/>
        </p:nvPicPr>
        <p:blipFill>
          <a:blip r:embed="rId3">
            <a:alphaModFix/>
          </a:blip>
          <a:stretch>
            <a:fillRect/>
          </a:stretch>
        </p:blipFill>
        <p:spPr>
          <a:xfrm>
            <a:off x="547542" y="1057275"/>
            <a:ext cx="2055900" cy="2114700"/>
          </a:xfrm>
          <a:prstGeom prst="roundRect">
            <a:avLst>
              <a:gd fmla="val 16667" name="adj"/>
            </a:avLst>
          </a:prstGeom>
          <a:noFill/>
          <a:ln>
            <a:noFill/>
          </a:ln>
        </p:spPr>
      </p:pic>
      <p:pic>
        <p:nvPicPr>
          <p:cNvPr id="346" name="Google Shape;346;p19"/>
          <p:cNvPicPr preferRelativeResize="0"/>
          <p:nvPr/>
        </p:nvPicPr>
        <p:blipFill>
          <a:blip r:embed="rId4">
            <a:alphaModFix/>
          </a:blip>
          <a:stretch>
            <a:fillRect/>
          </a:stretch>
        </p:blipFill>
        <p:spPr>
          <a:xfrm>
            <a:off x="6125425" y="1057275"/>
            <a:ext cx="2886000" cy="2114400"/>
          </a:xfrm>
          <a:prstGeom prst="roundRect">
            <a:avLst>
              <a:gd fmla="val 16667" name="adj"/>
            </a:avLst>
          </a:prstGeom>
          <a:noFill/>
          <a:ln>
            <a:noFill/>
          </a:ln>
        </p:spPr>
      </p:pic>
      <p:pic>
        <p:nvPicPr>
          <p:cNvPr id="347" name="Google Shape;347;p19"/>
          <p:cNvPicPr preferRelativeResize="0"/>
          <p:nvPr/>
        </p:nvPicPr>
        <p:blipFill rotWithShape="1">
          <a:blip r:embed="rId5">
            <a:alphaModFix/>
          </a:blip>
          <a:srcRect b="11929" l="21151" r="36220" t="46317"/>
          <a:stretch/>
        </p:blipFill>
        <p:spPr>
          <a:xfrm>
            <a:off x="3152775" y="1052500"/>
            <a:ext cx="2838600" cy="2124000"/>
          </a:xfrm>
          <a:prstGeom prst="roundRect">
            <a:avLst>
              <a:gd fmla="val 16667" name="adj"/>
            </a:avLst>
          </a:prstGeom>
          <a:noFill/>
          <a:ln>
            <a:noFill/>
          </a:ln>
        </p:spPr>
      </p:pic>
      <p:sp>
        <p:nvSpPr>
          <p:cNvPr id="348" name="Google Shape;348;p19"/>
          <p:cNvSpPr/>
          <p:nvPr/>
        </p:nvSpPr>
        <p:spPr>
          <a:xfrm>
            <a:off x="711363" y="349875"/>
            <a:ext cx="1728300" cy="452100"/>
          </a:xfrm>
          <a:prstGeom prst="chevron">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3D Printer</a:t>
            </a:r>
            <a:endParaRPr b="1" sz="1600">
              <a:solidFill>
                <a:srgbClr val="FFFFFF"/>
              </a:solidFill>
              <a:latin typeface="Roboto"/>
              <a:ea typeface="Roboto"/>
              <a:cs typeface="Roboto"/>
              <a:sym typeface="Roboto"/>
            </a:endParaRPr>
          </a:p>
        </p:txBody>
      </p:sp>
      <p:sp>
        <p:nvSpPr>
          <p:cNvPr id="349" name="Google Shape;349;p19"/>
          <p:cNvSpPr/>
          <p:nvPr/>
        </p:nvSpPr>
        <p:spPr>
          <a:xfrm>
            <a:off x="3707850" y="349875"/>
            <a:ext cx="1728300" cy="452100"/>
          </a:xfrm>
          <a:prstGeom prst="chevron">
            <a:avLst>
              <a:gd fmla="val 50000" name="adj"/>
            </a:avLst>
          </a:prstGeom>
          <a:solidFill>
            <a:srgbClr val="C0791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Sensor</a:t>
            </a:r>
            <a:endParaRPr b="1" sz="1600">
              <a:solidFill>
                <a:srgbClr val="FFFFFF"/>
              </a:solidFill>
              <a:latin typeface="Roboto"/>
              <a:ea typeface="Roboto"/>
              <a:cs typeface="Roboto"/>
              <a:sym typeface="Roboto"/>
            </a:endParaRPr>
          </a:p>
        </p:txBody>
      </p:sp>
      <p:sp>
        <p:nvSpPr>
          <p:cNvPr id="350" name="Google Shape;350;p19"/>
          <p:cNvSpPr/>
          <p:nvPr/>
        </p:nvSpPr>
        <p:spPr>
          <a:xfrm>
            <a:off x="6704326" y="349875"/>
            <a:ext cx="1728300" cy="4521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Testing</a:t>
            </a:r>
            <a:endParaRPr b="1" sz="1600">
              <a:solidFill>
                <a:srgbClr val="FFFFFF"/>
              </a:solidFill>
              <a:latin typeface="Roboto"/>
              <a:ea typeface="Roboto"/>
              <a:cs typeface="Roboto"/>
              <a:sym typeface="Roboto"/>
            </a:endParaRPr>
          </a:p>
        </p:txBody>
      </p:sp>
      <p:sp>
        <p:nvSpPr>
          <p:cNvPr id="351" name="Google Shape;351;p1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grpSp>
        <p:nvGrpSpPr>
          <p:cNvPr id="352" name="Google Shape;352;p19"/>
          <p:cNvGrpSpPr/>
          <p:nvPr/>
        </p:nvGrpSpPr>
        <p:grpSpPr>
          <a:xfrm>
            <a:off x="267001" y="3171832"/>
            <a:ext cx="2617045" cy="1557375"/>
            <a:chOff x="1125704" y="2013875"/>
            <a:chExt cx="1945759" cy="1569618"/>
          </a:xfrm>
        </p:grpSpPr>
        <p:sp>
          <p:nvSpPr>
            <p:cNvPr id="353" name="Google Shape;353;p19"/>
            <p:cNvSpPr/>
            <p:nvPr/>
          </p:nvSpPr>
          <p:spPr>
            <a:xfrm>
              <a:off x="1126863" y="2013875"/>
              <a:ext cx="1944600" cy="1569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txBox="1"/>
            <p:nvPr/>
          </p:nvSpPr>
          <p:spPr>
            <a:xfrm>
              <a:off x="1125704" y="2013881"/>
              <a:ext cx="1944600" cy="2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latin typeface="Roboto"/>
                  <a:ea typeface="Roboto"/>
                  <a:cs typeface="Roboto"/>
                  <a:sym typeface="Roboto"/>
                </a:rPr>
                <a:t>Print Parameters</a:t>
              </a:r>
              <a:endParaRPr u="sng">
                <a:solidFill>
                  <a:srgbClr val="FFFFFF"/>
                </a:solidFill>
                <a:latin typeface="Roboto"/>
                <a:ea typeface="Roboto"/>
                <a:cs typeface="Roboto"/>
                <a:sym typeface="Roboto"/>
              </a:endParaRPr>
            </a:p>
          </p:txBody>
        </p:sp>
        <p:sp>
          <p:nvSpPr>
            <p:cNvPr id="355" name="Google Shape;355;p19"/>
            <p:cNvSpPr txBox="1"/>
            <p:nvPr/>
          </p:nvSpPr>
          <p:spPr>
            <a:xfrm>
              <a:off x="1126856" y="2306393"/>
              <a:ext cx="1944600" cy="1277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000">
                  <a:solidFill>
                    <a:srgbClr val="FFFFFF"/>
                  </a:solidFill>
                  <a:latin typeface="Roboto"/>
                  <a:ea typeface="Roboto"/>
                  <a:cs typeface="Roboto"/>
                  <a:sym typeface="Roboto"/>
                </a:rPr>
                <a:t>These are inputs in the printer prior to the build process. Each is kept constant throughout the entire build. A collection of parameters is called a “condition”. 10 conditions were selected for this project.</a:t>
              </a:r>
              <a:endParaRPr sz="1000">
                <a:solidFill>
                  <a:srgbClr val="FFFFFF"/>
                </a:solidFill>
                <a:latin typeface="Roboto"/>
                <a:ea typeface="Roboto"/>
                <a:cs typeface="Roboto"/>
                <a:sym typeface="Roboto"/>
              </a:endParaRPr>
            </a:p>
          </p:txBody>
        </p:sp>
      </p:grpSp>
      <p:grpSp>
        <p:nvGrpSpPr>
          <p:cNvPr id="356" name="Google Shape;356;p19"/>
          <p:cNvGrpSpPr/>
          <p:nvPr/>
        </p:nvGrpSpPr>
        <p:grpSpPr>
          <a:xfrm>
            <a:off x="3262700" y="3171825"/>
            <a:ext cx="2618612" cy="1557506"/>
            <a:chOff x="3071451" y="2045639"/>
            <a:chExt cx="1946923" cy="1537974"/>
          </a:xfrm>
        </p:grpSpPr>
        <p:sp>
          <p:nvSpPr>
            <p:cNvPr id="357" name="Google Shape;357;p19"/>
            <p:cNvSpPr/>
            <p:nvPr/>
          </p:nvSpPr>
          <p:spPr>
            <a:xfrm flipH="1" rot="10800000">
              <a:off x="3071451" y="2046284"/>
              <a:ext cx="1944600" cy="15372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txBox="1"/>
            <p:nvPr/>
          </p:nvSpPr>
          <p:spPr>
            <a:xfrm>
              <a:off x="3335374" y="2045639"/>
              <a:ext cx="14214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latin typeface="Roboto"/>
                  <a:ea typeface="Roboto"/>
                  <a:cs typeface="Roboto"/>
                  <a:sym typeface="Roboto"/>
                </a:rPr>
                <a:t>Melt Pool Metrics</a:t>
              </a:r>
              <a:endParaRPr u="sng">
                <a:solidFill>
                  <a:srgbClr val="FFFFFF"/>
                </a:solidFill>
                <a:latin typeface="Roboto"/>
                <a:ea typeface="Roboto"/>
                <a:cs typeface="Roboto"/>
                <a:sym typeface="Roboto"/>
              </a:endParaRPr>
            </a:p>
          </p:txBody>
        </p:sp>
        <p:sp>
          <p:nvSpPr>
            <p:cNvPr id="359" name="Google Shape;359;p19"/>
            <p:cNvSpPr txBox="1"/>
            <p:nvPr/>
          </p:nvSpPr>
          <p:spPr>
            <a:xfrm>
              <a:off x="3073775" y="2337113"/>
              <a:ext cx="1944600" cy="1246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000">
                  <a:solidFill>
                    <a:srgbClr val="FFFFFF"/>
                  </a:solidFill>
                  <a:latin typeface="Roboto"/>
                  <a:ea typeface="Roboto"/>
                  <a:cs typeface="Roboto"/>
                  <a:sym typeface="Roboto"/>
                </a:rPr>
                <a:t>A thermal imaging sensor collects data on the melt pool during the build process. Due to the </a:t>
              </a:r>
              <a:r>
                <a:rPr lang="en" sz="1000">
                  <a:solidFill>
                    <a:srgbClr val="FFFFFF"/>
                  </a:solidFill>
                  <a:latin typeface="Roboto"/>
                  <a:ea typeface="Roboto"/>
                  <a:cs typeface="Roboto"/>
                  <a:sym typeface="Roboto"/>
                </a:rPr>
                <a:t>volatile</a:t>
              </a:r>
              <a:r>
                <a:rPr lang="en" sz="1000">
                  <a:solidFill>
                    <a:srgbClr val="FFFFFF"/>
                  </a:solidFill>
                  <a:latin typeface="Roboto"/>
                  <a:ea typeface="Roboto"/>
                  <a:cs typeface="Roboto"/>
                  <a:sym typeface="Roboto"/>
                </a:rPr>
                <a:t> nature of the physics involved, this data can be very noisy. Metrics are extracted from each image.</a:t>
              </a:r>
              <a:endParaRPr sz="1000">
                <a:solidFill>
                  <a:srgbClr val="FFFFFF"/>
                </a:solidFill>
                <a:latin typeface="Roboto"/>
                <a:ea typeface="Roboto"/>
                <a:cs typeface="Roboto"/>
                <a:sym typeface="Roboto"/>
              </a:endParaRPr>
            </a:p>
          </p:txBody>
        </p:sp>
      </p:grpSp>
      <p:grpSp>
        <p:nvGrpSpPr>
          <p:cNvPr id="360" name="Google Shape;360;p19"/>
          <p:cNvGrpSpPr/>
          <p:nvPr/>
        </p:nvGrpSpPr>
        <p:grpSpPr>
          <a:xfrm>
            <a:off x="6257450" y="3171800"/>
            <a:ext cx="2622037" cy="1557512"/>
            <a:chOff x="5015950" y="2425571"/>
            <a:chExt cx="1949470" cy="1158001"/>
          </a:xfrm>
        </p:grpSpPr>
        <p:sp>
          <p:nvSpPr>
            <p:cNvPr id="361" name="Google Shape;361;p19"/>
            <p:cNvSpPr/>
            <p:nvPr/>
          </p:nvSpPr>
          <p:spPr>
            <a:xfrm>
              <a:off x="5015950" y="2425572"/>
              <a:ext cx="1947000" cy="11580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2" name="Google Shape;362;p19"/>
            <p:cNvSpPr txBox="1"/>
            <p:nvPr/>
          </p:nvSpPr>
          <p:spPr>
            <a:xfrm>
              <a:off x="5166620" y="2425571"/>
              <a:ext cx="1653000" cy="2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latin typeface="Roboto"/>
                  <a:ea typeface="Roboto"/>
                  <a:cs typeface="Roboto"/>
                  <a:sym typeface="Roboto"/>
                </a:rPr>
                <a:t>Material Properties</a:t>
              </a:r>
              <a:endParaRPr u="sng">
                <a:solidFill>
                  <a:srgbClr val="FFFFFF"/>
                </a:solidFill>
                <a:latin typeface="Roboto"/>
                <a:ea typeface="Roboto"/>
                <a:cs typeface="Roboto"/>
                <a:sym typeface="Roboto"/>
              </a:endParaRPr>
            </a:p>
          </p:txBody>
        </p:sp>
        <p:sp>
          <p:nvSpPr>
            <p:cNvPr id="363" name="Google Shape;363;p19"/>
            <p:cNvSpPr txBox="1"/>
            <p:nvPr/>
          </p:nvSpPr>
          <p:spPr>
            <a:xfrm>
              <a:off x="5020820" y="2645051"/>
              <a:ext cx="1944600" cy="938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600"/>
                </a:spcAft>
                <a:buNone/>
              </a:pPr>
              <a:r>
                <a:rPr lang="en" sz="1000">
                  <a:solidFill>
                    <a:srgbClr val="FFFFFF"/>
                  </a:solidFill>
                  <a:latin typeface="Roboto"/>
                  <a:ea typeface="Roboto"/>
                  <a:cs typeface="Roboto"/>
                  <a:sym typeface="Roboto"/>
                </a:rPr>
                <a:t>After the build is complete, a porosity test is conducted for each of the 10 samples, ranging from 0-10%. An ideal build has a porosity of 0%, also known as a fully dense part.</a:t>
              </a:r>
              <a:endParaRPr sz="10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367" name="Shape 367"/>
        <p:cNvGrpSpPr/>
        <p:nvPr/>
      </p:nvGrpSpPr>
      <p:grpSpPr>
        <a:xfrm>
          <a:off x="0" y="0"/>
          <a:ext cx="0" cy="0"/>
          <a:chOff x="0" y="0"/>
          <a:chExt cx="0" cy="0"/>
        </a:xfrm>
      </p:grpSpPr>
      <p:grpSp>
        <p:nvGrpSpPr>
          <p:cNvPr id="368" name="Google Shape;368;p20"/>
          <p:cNvGrpSpPr/>
          <p:nvPr/>
        </p:nvGrpSpPr>
        <p:grpSpPr>
          <a:xfrm>
            <a:off x="3262610" y="2125794"/>
            <a:ext cx="2618702" cy="2111136"/>
            <a:chOff x="3071457" y="2013875"/>
            <a:chExt cx="1946990" cy="1569618"/>
          </a:xfrm>
        </p:grpSpPr>
        <p:sp>
          <p:nvSpPr>
            <p:cNvPr id="369" name="Google Shape;369;p20"/>
            <p:cNvSpPr/>
            <p:nvPr/>
          </p:nvSpPr>
          <p:spPr>
            <a:xfrm flipH="1" rot="10800000">
              <a:off x="3071457" y="2013875"/>
              <a:ext cx="1944600" cy="1569600"/>
            </a:xfrm>
            <a:prstGeom prst="round2DiagRect">
              <a:avLst>
                <a:gd fmla="val 0" name="adj1"/>
                <a:gd fmla="val 17764"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txBox="1"/>
            <p:nvPr/>
          </p:nvSpPr>
          <p:spPr>
            <a:xfrm>
              <a:off x="3299834" y="2013879"/>
              <a:ext cx="1492500" cy="26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latin typeface="Roboto"/>
                  <a:ea typeface="Roboto"/>
                  <a:cs typeface="Roboto"/>
                  <a:sym typeface="Roboto"/>
                </a:rPr>
                <a:t>Melt Pool Metrics</a:t>
              </a:r>
              <a:endParaRPr u="sng">
                <a:solidFill>
                  <a:srgbClr val="FFFFFF"/>
                </a:solidFill>
                <a:latin typeface="Roboto"/>
                <a:ea typeface="Roboto"/>
                <a:cs typeface="Roboto"/>
                <a:sym typeface="Roboto"/>
              </a:endParaRPr>
            </a:p>
          </p:txBody>
        </p:sp>
        <p:sp>
          <p:nvSpPr>
            <p:cNvPr id="371" name="Google Shape;371;p20"/>
            <p:cNvSpPr txBox="1"/>
            <p:nvPr/>
          </p:nvSpPr>
          <p:spPr>
            <a:xfrm>
              <a:off x="3073847" y="2274293"/>
              <a:ext cx="1944600" cy="1309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Temperature</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Length / Width / Area</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Spatter</a:t>
              </a:r>
              <a:endParaRPr sz="1200">
                <a:solidFill>
                  <a:srgbClr val="FFFFFF"/>
                </a:solidFill>
                <a:latin typeface="Roboto"/>
                <a:ea typeface="Roboto"/>
                <a:cs typeface="Roboto"/>
                <a:sym typeface="Roboto"/>
              </a:endParaRPr>
            </a:p>
          </p:txBody>
        </p:sp>
      </p:grpSp>
      <p:grpSp>
        <p:nvGrpSpPr>
          <p:cNvPr id="372" name="Google Shape;372;p20"/>
          <p:cNvGrpSpPr/>
          <p:nvPr/>
        </p:nvGrpSpPr>
        <p:grpSpPr>
          <a:xfrm>
            <a:off x="650325" y="2125794"/>
            <a:ext cx="2615495" cy="2111136"/>
            <a:chOff x="1126856" y="2013875"/>
            <a:chExt cx="1944606" cy="1569618"/>
          </a:xfrm>
        </p:grpSpPr>
        <p:sp>
          <p:nvSpPr>
            <p:cNvPr id="373" name="Google Shape;373;p20"/>
            <p:cNvSpPr/>
            <p:nvPr/>
          </p:nvSpPr>
          <p:spPr>
            <a:xfrm>
              <a:off x="1126863" y="2013875"/>
              <a:ext cx="1944600" cy="1569600"/>
            </a:xfrm>
            <a:prstGeom prst="round2DiagRect">
              <a:avLst>
                <a:gd fmla="val 0" name="adj1"/>
                <a:gd fmla="val 17764" name="adj2"/>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txBox="1"/>
            <p:nvPr/>
          </p:nvSpPr>
          <p:spPr>
            <a:xfrm>
              <a:off x="1339627" y="2013879"/>
              <a:ext cx="1516800" cy="2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latin typeface="Roboto"/>
                  <a:ea typeface="Roboto"/>
                  <a:cs typeface="Roboto"/>
                  <a:sym typeface="Roboto"/>
                </a:rPr>
                <a:t>Print Parameters</a:t>
              </a:r>
              <a:endParaRPr u="sng">
                <a:solidFill>
                  <a:srgbClr val="FFFFFF"/>
                </a:solidFill>
                <a:latin typeface="Roboto"/>
                <a:ea typeface="Roboto"/>
                <a:cs typeface="Roboto"/>
                <a:sym typeface="Roboto"/>
              </a:endParaRPr>
            </a:p>
          </p:txBody>
        </p:sp>
        <p:sp>
          <p:nvSpPr>
            <p:cNvPr id="375" name="Google Shape;375;p20"/>
            <p:cNvSpPr txBox="1"/>
            <p:nvPr/>
          </p:nvSpPr>
          <p:spPr>
            <a:xfrm>
              <a:off x="1126856" y="2306393"/>
              <a:ext cx="1944600" cy="1277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Laser Power</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Scan Speed</a:t>
              </a:r>
              <a:endParaRPr sz="1200">
                <a:solidFill>
                  <a:srgbClr val="FFFFFF"/>
                </a:solidFill>
                <a:latin typeface="Roboto"/>
                <a:ea typeface="Roboto"/>
                <a:cs typeface="Roboto"/>
                <a:sym typeface="Roboto"/>
              </a:endParaRPr>
            </a:p>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Layer Height</a:t>
              </a:r>
              <a:endParaRPr sz="1200">
                <a:solidFill>
                  <a:srgbClr val="FFFFFF"/>
                </a:solidFill>
                <a:latin typeface="Roboto"/>
                <a:ea typeface="Roboto"/>
                <a:cs typeface="Roboto"/>
                <a:sym typeface="Roboto"/>
              </a:endParaRPr>
            </a:p>
          </p:txBody>
        </p:sp>
      </p:grpSp>
      <p:grpSp>
        <p:nvGrpSpPr>
          <p:cNvPr id="376" name="Google Shape;376;p20"/>
          <p:cNvGrpSpPr/>
          <p:nvPr/>
        </p:nvGrpSpPr>
        <p:grpSpPr>
          <a:xfrm>
            <a:off x="5874744" y="2125794"/>
            <a:ext cx="2622043" cy="2111133"/>
            <a:chOff x="5015946" y="2013875"/>
            <a:chExt cx="1949474" cy="1569616"/>
          </a:xfrm>
        </p:grpSpPr>
        <p:sp>
          <p:nvSpPr>
            <p:cNvPr id="377" name="Google Shape;377;p20"/>
            <p:cNvSpPr/>
            <p:nvPr/>
          </p:nvSpPr>
          <p:spPr>
            <a:xfrm>
              <a:off x="5015946" y="2013875"/>
              <a:ext cx="1947000" cy="1569600"/>
            </a:xfrm>
            <a:prstGeom prst="round2DiagRect">
              <a:avLst>
                <a:gd fmla="val 0" name="adj1"/>
                <a:gd fmla="val 17764"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8" name="Google Shape;378;p20"/>
            <p:cNvSpPr txBox="1"/>
            <p:nvPr/>
          </p:nvSpPr>
          <p:spPr>
            <a:xfrm>
              <a:off x="5018385" y="2013881"/>
              <a:ext cx="1944600" cy="29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u="sng">
                  <a:solidFill>
                    <a:srgbClr val="FFFFFF"/>
                  </a:solidFill>
                  <a:latin typeface="Roboto"/>
                  <a:ea typeface="Roboto"/>
                  <a:cs typeface="Roboto"/>
                  <a:sym typeface="Roboto"/>
                </a:rPr>
                <a:t>Material Properties</a:t>
              </a:r>
              <a:endParaRPr u="sng">
                <a:solidFill>
                  <a:srgbClr val="FFFFFF"/>
                </a:solidFill>
                <a:latin typeface="Roboto"/>
                <a:ea typeface="Roboto"/>
                <a:cs typeface="Roboto"/>
                <a:sym typeface="Roboto"/>
              </a:endParaRPr>
            </a:p>
          </p:txBody>
        </p:sp>
        <p:sp>
          <p:nvSpPr>
            <p:cNvPr id="379" name="Google Shape;379;p20"/>
            <p:cNvSpPr txBox="1"/>
            <p:nvPr/>
          </p:nvSpPr>
          <p:spPr>
            <a:xfrm>
              <a:off x="5020820" y="2306391"/>
              <a:ext cx="1944600" cy="1277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FFFFFF"/>
                </a:buClr>
                <a:buSzPts val="1200"/>
                <a:buFont typeface="Roboto"/>
                <a:buChar char="●"/>
              </a:pPr>
              <a:r>
                <a:rPr lang="en" sz="1200">
                  <a:solidFill>
                    <a:srgbClr val="FFFFFF"/>
                  </a:solidFill>
                  <a:latin typeface="Roboto"/>
                  <a:ea typeface="Roboto"/>
                  <a:cs typeface="Roboto"/>
                  <a:sym typeface="Roboto"/>
                </a:rPr>
                <a:t>Porosity</a:t>
              </a:r>
              <a:endParaRPr sz="1200">
                <a:solidFill>
                  <a:srgbClr val="FFFFFF"/>
                </a:solidFill>
                <a:latin typeface="Roboto"/>
                <a:ea typeface="Roboto"/>
                <a:cs typeface="Roboto"/>
                <a:sym typeface="Roboto"/>
              </a:endParaRPr>
            </a:p>
          </p:txBody>
        </p:sp>
      </p:grpSp>
      <p:grpSp>
        <p:nvGrpSpPr>
          <p:cNvPr id="380" name="Google Shape;380;p20"/>
          <p:cNvGrpSpPr/>
          <p:nvPr/>
        </p:nvGrpSpPr>
        <p:grpSpPr>
          <a:xfrm>
            <a:off x="5699380" y="3050396"/>
            <a:ext cx="351820" cy="350217"/>
            <a:chOff x="4858109" y="2631368"/>
            <a:chExt cx="316442" cy="315000"/>
          </a:xfrm>
        </p:grpSpPr>
        <p:sp>
          <p:nvSpPr>
            <p:cNvPr id="381" name="Google Shape;381;p20"/>
            <p:cNvSpPr/>
            <p:nvPr/>
          </p:nvSpPr>
          <p:spPr>
            <a:xfrm>
              <a:off x="4859551" y="2631368"/>
              <a:ext cx="315000" cy="3150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0"/>
            <p:cNvSpPr/>
            <p:nvPr/>
          </p:nvSpPr>
          <p:spPr>
            <a:xfrm>
              <a:off x="4858109" y="2739300"/>
              <a:ext cx="239100" cy="99000"/>
            </a:xfrm>
            <a:prstGeom prst="rightArrow">
              <a:avLst>
                <a:gd fmla="val 32020" name="adj1"/>
                <a:gd fmla="val 66970"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br>
                <a:rPr lang="en"/>
              </a:br>
              <a:endParaRPr/>
            </a:p>
          </p:txBody>
        </p:sp>
      </p:grpSp>
      <p:grpSp>
        <p:nvGrpSpPr>
          <p:cNvPr id="383" name="Google Shape;383;p20"/>
          <p:cNvGrpSpPr/>
          <p:nvPr/>
        </p:nvGrpSpPr>
        <p:grpSpPr>
          <a:xfrm>
            <a:off x="3093857" y="3050363"/>
            <a:ext cx="350213" cy="350213"/>
            <a:chOff x="3157188" y="909150"/>
            <a:chExt cx="470400" cy="470400"/>
          </a:xfrm>
        </p:grpSpPr>
        <p:sp>
          <p:nvSpPr>
            <p:cNvPr id="384" name="Google Shape;384;p20"/>
            <p:cNvSpPr/>
            <p:nvPr/>
          </p:nvSpPr>
          <p:spPr>
            <a:xfrm>
              <a:off x="3157188" y="909150"/>
              <a:ext cx="470400" cy="470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
            <p:cNvSpPr/>
            <p:nvPr/>
          </p:nvSpPr>
          <p:spPr>
            <a:xfrm>
              <a:off x="3243138" y="995100"/>
              <a:ext cx="298500" cy="298500"/>
            </a:xfrm>
            <a:prstGeom prst="mathPlus">
              <a:avLst>
                <a:gd fmla="val 990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6" name="Google Shape;386;p20"/>
          <p:cNvPicPr preferRelativeResize="0"/>
          <p:nvPr/>
        </p:nvPicPr>
        <p:blipFill>
          <a:blip r:embed="rId3">
            <a:alphaModFix/>
          </a:blip>
          <a:stretch>
            <a:fillRect/>
          </a:stretch>
        </p:blipFill>
        <p:spPr>
          <a:xfrm>
            <a:off x="1256500" y="725775"/>
            <a:ext cx="1400025" cy="1400025"/>
          </a:xfrm>
          <a:prstGeom prst="rect">
            <a:avLst/>
          </a:prstGeom>
          <a:noFill/>
          <a:ln>
            <a:noFill/>
          </a:ln>
        </p:spPr>
      </p:pic>
      <p:pic>
        <p:nvPicPr>
          <p:cNvPr id="387" name="Google Shape;387;p20"/>
          <p:cNvPicPr preferRelativeResize="0"/>
          <p:nvPr/>
        </p:nvPicPr>
        <p:blipFill>
          <a:blip r:embed="rId4">
            <a:alphaModFix/>
          </a:blip>
          <a:stretch>
            <a:fillRect/>
          </a:stretch>
        </p:blipFill>
        <p:spPr>
          <a:xfrm>
            <a:off x="6487375" y="725775"/>
            <a:ext cx="1400025" cy="1400025"/>
          </a:xfrm>
          <a:prstGeom prst="rect">
            <a:avLst/>
          </a:prstGeom>
          <a:noFill/>
          <a:ln>
            <a:noFill/>
          </a:ln>
        </p:spPr>
      </p:pic>
      <p:pic>
        <p:nvPicPr>
          <p:cNvPr id="388" name="Google Shape;388;p20"/>
          <p:cNvPicPr preferRelativeResize="0"/>
          <p:nvPr/>
        </p:nvPicPr>
        <p:blipFill>
          <a:blip r:embed="rId5">
            <a:alphaModFix/>
          </a:blip>
          <a:stretch>
            <a:fillRect/>
          </a:stretch>
        </p:blipFill>
        <p:spPr>
          <a:xfrm>
            <a:off x="3871936" y="725774"/>
            <a:ext cx="1400025" cy="1400025"/>
          </a:xfrm>
          <a:prstGeom prst="rect">
            <a:avLst/>
          </a:prstGeom>
          <a:noFill/>
          <a:ln>
            <a:noFill/>
          </a:ln>
        </p:spPr>
      </p:pic>
      <p:pic>
        <p:nvPicPr>
          <p:cNvPr id="389" name="Google Shape;389;p20"/>
          <p:cNvPicPr preferRelativeResize="0"/>
          <p:nvPr/>
        </p:nvPicPr>
        <p:blipFill>
          <a:blip r:embed="rId6">
            <a:alphaModFix/>
          </a:blip>
          <a:stretch>
            <a:fillRect/>
          </a:stretch>
        </p:blipFill>
        <p:spPr>
          <a:xfrm>
            <a:off x="1547425" y="3418927"/>
            <a:ext cx="817975" cy="817975"/>
          </a:xfrm>
          <a:prstGeom prst="rect">
            <a:avLst/>
          </a:prstGeom>
          <a:noFill/>
          <a:ln>
            <a:noFill/>
          </a:ln>
        </p:spPr>
      </p:pic>
      <p:pic>
        <p:nvPicPr>
          <p:cNvPr id="390" name="Google Shape;390;p20"/>
          <p:cNvPicPr preferRelativeResize="0"/>
          <p:nvPr/>
        </p:nvPicPr>
        <p:blipFill>
          <a:blip r:embed="rId7">
            <a:alphaModFix/>
          </a:blip>
          <a:stretch>
            <a:fillRect/>
          </a:stretch>
        </p:blipFill>
        <p:spPr>
          <a:xfrm>
            <a:off x="6778494" y="3418927"/>
            <a:ext cx="817975" cy="817975"/>
          </a:xfrm>
          <a:prstGeom prst="rect">
            <a:avLst/>
          </a:prstGeom>
          <a:noFill/>
          <a:ln>
            <a:noFill/>
          </a:ln>
        </p:spPr>
      </p:pic>
      <p:pic>
        <p:nvPicPr>
          <p:cNvPr id="391" name="Google Shape;391;p20"/>
          <p:cNvPicPr preferRelativeResize="0"/>
          <p:nvPr/>
        </p:nvPicPr>
        <p:blipFill>
          <a:blip r:embed="rId8">
            <a:alphaModFix/>
          </a:blip>
          <a:stretch>
            <a:fillRect/>
          </a:stretch>
        </p:blipFill>
        <p:spPr>
          <a:xfrm>
            <a:off x="4163013" y="3418927"/>
            <a:ext cx="817975" cy="817975"/>
          </a:xfrm>
          <a:prstGeom prst="rect">
            <a:avLst/>
          </a:prstGeom>
          <a:noFill/>
          <a:ln>
            <a:noFill/>
          </a:ln>
        </p:spPr>
      </p:pic>
      <p:sp>
        <p:nvSpPr>
          <p:cNvPr id="392" name="Google Shape;392;p20"/>
          <p:cNvSpPr/>
          <p:nvPr/>
        </p:nvSpPr>
        <p:spPr>
          <a:xfrm>
            <a:off x="1092363" y="273675"/>
            <a:ext cx="1728300" cy="452100"/>
          </a:xfrm>
          <a:prstGeom prst="chevron">
            <a:avLst>
              <a:gd fmla="val 50000" name="adj"/>
            </a:avLst>
          </a:prstGeom>
          <a:solidFill>
            <a:srgbClr val="66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3D Printer</a:t>
            </a:r>
            <a:endParaRPr b="1" sz="1600">
              <a:solidFill>
                <a:srgbClr val="FFFFFF"/>
              </a:solidFill>
              <a:latin typeface="Roboto"/>
              <a:ea typeface="Roboto"/>
              <a:cs typeface="Roboto"/>
              <a:sym typeface="Roboto"/>
            </a:endParaRPr>
          </a:p>
        </p:txBody>
      </p:sp>
      <p:sp>
        <p:nvSpPr>
          <p:cNvPr id="393" name="Google Shape;393;p20"/>
          <p:cNvSpPr/>
          <p:nvPr/>
        </p:nvSpPr>
        <p:spPr>
          <a:xfrm>
            <a:off x="3707850" y="273675"/>
            <a:ext cx="1728300" cy="452100"/>
          </a:xfrm>
          <a:prstGeom prst="chevron">
            <a:avLst>
              <a:gd fmla="val 50000" name="adj"/>
            </a:avLst>
          </a:prstGeom>
          <a:solidFill>
            <a:srgbClr val="C0791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Sensor</a:t>
            </a:r>
            <a:endParaRPr b="1" sz="1600">
              <a:solidFill>
                <a:srgbClr val="FFFFFF"/>
              </a:solidFill>
              <a:latin typeface="Roboto"/>
              <a:ea typeface="Roboto"/>
              <a:cs typeface="Roboto"/>
              <a:sym typeface="Roboto"/>
            </a:endParaRPr>
          </a:p>
        </p:txBody>
      </p:sp>
      <p:sp>
        <p:nvSpPr>
          <p:cNvPr id="394" name="Google Shape;394;p20"/>
          <p:cNvSpPr/>
          <p:nvPr/>
        </p:nvSpPr>
        <p:spPr>
          <a:xfrm>
            <a:off x="6323326" y="273675"/>
            <a:ext cx="1728300" cy="452100"/>
          </a:xfrm>
          <a:prstGeom prst="chevron">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Testing</a:t>
            </a:r>
            <a:endParaRPr b="1" sz="1600">
              <a:solidFill>
                <a:srgbClr val="FFFFFF"/>
              </a:solidFill>
              <a:latin typeface="Roboto"/>
              <a:ea typeface="Roboto"/>
              <a:cs typeface="Roboto"/>
              <a:sym typeface="Roboto"/>
            </a:endParaRPr>
          </a:p>
        </p:txBody>
      </p:sp>
      <p:sp>
        <p:nvSpPr>
          <p:cNvPr id="395" name="Google Shape;395;p2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1"/>
        </a:solidFill>
      </p:bgPr>
    </p:bg>
    <p:spTree>
      <p:nvGrpSpPr>
        <p:cNvPr id="399" name="Shape 399"/>
        <p:cNvGrpSpPr/>
        <p:nvPr/>
      </p:nvGrpSpPr>
      <p:grpSpPr>
        <a:xfrm>
          <a:off x="0" y="0"/>
          <a:ext cx="0" cy="0"/>
          <a:chOff x="0" y="0"/>
          <a:chExt cx="0" cy="0"/>
        </a:xfrm>
      </p:grpSpPr>
      <p:grpSp>
        <p:nvGrpSpPr>
          <p:cNvPr id="400" name="Google Shape;400;p21"/>
          <p:cNvGrpSpPr/>
          <p:nvPr/>
        </p:nvGrpSpPr>
        <p:grpSpPr>
          <a:xfrm>
            <a:off x="78838" y="1635263"/>
            <a:ext cx="745200" cy="745200"/>
            <a:chOff x="2315825" y="3550925"/>
            <a:chExt cx="745200" cy="745200"/>
          </a:xfrm>
        </p:grpSpPr>
        <p:sp>
          <p:nvSpPr>
            <p:cNvPr id="401" name="Google Shape;401;p21"/>
            <p:cNvSpPr/>
            <p:nvPr/>
          </p:nvSpPr>
          <p:spPr>
            <a:xfrm>
              <a:off x="2315825" y="3550925"/>
              <a:ext cx="745200" cy="745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2" name="Google Shape;402;p21"/>
            <p:cNvPicPr preferRelativeResize="0"/>
            <p:nvPr/>
          </p:nvPicPr>
          <p:blipFill>
            <a:blip r:embed="rId3">
              <a:alphaModFix/>
            </a:blip>
            <a:stretch>
              <a:fillRect/>
            </a:stretch>
          </p:blipFill>
          <p:spPr>
            <a:xfrm>
              <a:off x="2386000" y="3621100"/>
              <a:ext cx="604850" cy="604850"/>
            </a:xfrm>
            <a:prstGeom prst="rect">
              <a:avLst/>
            </a:prstGeom>
            <a:noFill/>
            <a:ln>
              <a:noFill/>
            </a:ln>
          </p:spPr>
        </p:pic>
      </p:grpSp>
      <p:sp>
        <p:nvSpPr>
          <p:cNvPr id="403" name="Google Shape;403;p21"/>
          <p:cNvSpPr txBox="1"/>
          <p:nvPr>
            <p:ph type="title"/>
          </p:nvPr>
        </p:nvSpPr>
        <p:spPr>
          <a:xfrm>
            <a:off x="824000" y="1635300"/>
            <a:ext cx="5857800" cy="187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Section 3:</a:t>
            </a:r>
            <a:endParaRPr/>
          </a:p>
          <a:p>
            <a:pPr indent="0" lvl="0" marL="0" rtl="0" algn="l">
              <a:spcBef>
                <a:spcPts val="0"/>
              </a:spcBef>
              <a:spcAft>
                <a:spcPts val="0"/>
              </a:spcAft>
              <a:buNone/>
            </a:pPr>
            <a:r>
              <a:rPr lang="en"/>
              <a:t>Exploratory</a:t>
            </a:r>
            <a:endParaRPr/>
          </a:p>
          <a:p>
            <a:pPr indent="0" lvl="0" marL="0" rtl="0" algn="l">
              <a:spcBef>
                <a:spcPts val="0"/>
              </a:spcBef>
              <a:spcAft>
                <a:spcPts val="0"/>
              </a:spcAft>
              <a:buNone/>
            </a:pPr>
            <a:r>
              <a:rPr lang="en"/>
              <a:t>Data </a:t>
            </a:r>
            <a:r>
              <a:rPr lang="en"/>
              <a:t>Analysis</a:t>
            </a:r>
            <a:endParaRPr/>
          </a:p>
        </p:txBody>
      </p:sp>
      <p:sp>
        <p:nvSpPr>
          <p:cNvPr id="404" name="Google Shape;404;p2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