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unmbo:Google%20Drive:MyCode:embeddedGPU:RTAS2014:AES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unmbo:Google%20Drive:MyCode:embeddedGPU:RTAS2014:AES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unmbo:Google%20Drive:MyCode:embeddedGPU:RTAS2014:AES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unmbo:Google%20Drive:MyCode:embeddedGPU:RTAS2014:AES_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unmbo:Google%20Drive:MyCode:embeddedGPU:RTAS2014:AES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PS1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(Sheet1!$F$10,Sheet1!$H$10,Sheet1!$J$10,Sheet1!$L$10,Sheet1!$N$10,Sheet1!$P$10,Sheet1!$R$10,Sheet1!$T$10)</c:f>
              <c:numCache>
                <c:formatCode>General</c:formatCode>
                <c:ptCount val="8"/>
                <c:pt idx="0">
                  <c:v>758.048</c:v>
                </c:pt>
                <c:pt idx="1">
                  <c:v>573.308</c:v>
                </c:pt>
                <c:pt idx="2">
                  <c:v>568.348</c:v>
                </c:pt>
                <c:pt idx="3">
                  <c:v>523.886</c:v>
                </c:pt>
                <c:pt idx="4">
                  <c:v>504.064</c:v>
                </c:pt>
                <c:pt idx="5">
                  <c:v>503.844</c:v>
                </c:pt>
                <c:pt idx="6">
                  <c:v>503.844</c:v>
                </c:pt>
                <c:pt idx="7">
                  <c:v>503.844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Sheet1!$B$11</c:f>
              <c:strCache>
                <c:ptCount val="1"/>
                <c:pt idx="0">
                  <c:v>PS2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(Sheet1!$F$11,Sheet1!$H$11,Sheet1!$J$11,Sheet1!$L$11,Sheet1!$N$11,Sheet1!$P$11,Sheet1!$R$11,Sheet1!$T$11)</c:f>
              <c:numCache>
                <c:formatCode>General</c:formatCode>
                <c:ptCount val="8"/>
                <c:pt idx="0">
                  <c:v>1020.801</c:v>
                </c:pt>
                <c:pt idx="1">
                  <c:v>746.443</c:v>
                </c:pt>
                <c:pt idx="2">
                  <c:v>639.091</c:v>
                </c:pt>
                <c:pt idx="3">
                  <c:v>637.4</c:v>
                </c:pt>
                <c:pt idx="4">
                  <c:v>637.4</c:v>
                </c:pt>
                <c:pt idx="5">
                  <c:v>637.4</c:v>
                </c:pt>
                <c:pt idx="6">
                  <c:v>637.4</c:v>
                </c:pt>
                <c:pt idx="7">
                  <c:v>637.4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Sheet1!$B$12</c:f>
              <c:strCache>
                <c:ptCount val="1"/>
                <c:pt idx="0">
                  <c:v>PS3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(Sheet1!$F$12,Sheet1!$H$12,Sheet1!$J$12,Sheet1!$L$12,Sheet1!$N$12,Sheet1!$P$12,Sheet1!$R$12,Sheet1!$T$12)</c:f>
              <c:numCache>
                <c:formatCode>General</c:formatCode>
                <c:ptCount val="8"/>
                <c:pt idx="0">
                  <c:v>1192.55</c:v>
                </c:pt>
                <c:pt idx="1">
                  <c:v>1084.15</c:v>
                </c:pt>
                <c:pt idx="2">
                  <c:v>993.9640000000001</c:v>
                </c:pt>
                <c:pt idx="3">
                  <c:v>990.295</c:v>
                </c:pt>
                <c:pt idx="4">
                  <c:v>990.195</c:v>
                </c:pt>
                <c:pt idx="5">
                  <c:v>990.195</c:v>
                </c:pt>
                <c:pt idx="6">
                  <c:v>990.195</c:v>
                </c:pt>
                <c:pt idx="7">
                  <c:v>990.195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Sheet1!$B$13</c:f>
              <c:strCache>
                <c:ptCount val="1"/>
                <c:pt idx="0">
                  <c:v>PS4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(Sheet1!$F$13,Sheet1!$H$13,Sheet1!$J$13,Sheet1!$L$13,Sheet1!$N$13,Sheet1!$P$13,Sheet1!$R$13,Sheet1!$T$13)</c:f>
              <c:numCache>
                <c:formatCode>General</c:formatCode>
                <c:ptCount val="8"/>
                <c:pt idx="0">
                  <c:v>686.65</c:v>
                </c:pt>
                <c:pt idx="1">
                  <c:v>653.502</c:v>
                </c:pt>
                <c:pt idx="2">
                  <c:v>643.854</c:v>
                </c:pt>
                <c:pt idx="3">
                  <c:v>643.726</c:v>
                </c:pt>
                <c:pt idx="4">
                  <c:v>643.706</c:v>
                </c:pt>
                <c:pt idx="5">
                  <c:v>643.706</c:v>
                </c:pt>
                <c:pt idx="6">
                  <c:v>643.706</c:v>
                </c:pt>
                <c:pt idx="7">
                  <c:v>643.706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Sheet1!$B$14</c:f>
              <c:strCache>
                <c:ptCount val="1"/>
                <c:pt idx="0">
                  <c:v>PS5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(Sheet1!$F$14,Sheet1!$H$14,Sheet1!$J$14,Sheet1!$L$14,Sheet1!$N$14,Sheet1!$P$14,Sheet1!$R$14,Sheet1!$T$14)</c:f>
              <c:numCache>
                <c:formatCode>General</c:formatCode>
                <c:ptCount val="8"/>
                <c:pt idx="0">
                  <c:v>333.85</c:v>
                </c:pt>
                <c:pt idx="1">
                  <c:v>277.102</c:v>
                </c:pt>
                <c:pt idx="2">
                  <c:v>277.082</c:v>
                </c:pt>
                <c:pt idx="3">
                  <c:v>277.082</c:v>
                </c:pt>
                <c:pt idx="4">
                  <c:v>277.082</c:v>
                </c:pt>
                <c:pt idx="5">
                  <c:v>277.082</c:v>
                </c:pt>
                <c:pt idx="6">
                  <c:v>277.082</c:v>
                </c:pt>
                <c:pt idx="7">
                  <c:v>277.082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Sheet1!$B$15</c:f>
              <c:strCache>
                <c:ptCount val="1"/>
                <c:pt idx="0">
                  <c:v>PS6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(Sheet1!$F$15,Sheet1!$H$15,Sheet1!$J$15,Sheet1!$L$15,Sheet1!$N$15,Sheet1!$P$15,Sheet1!$R$15,Sheet1!$T$15)</c:f>
              <c:numCache>
                <c:formatCode>General</c:formatCode>
                <c:ptCount val="8"/>
                <c:pt idx="0">
                  <c:v>180.46</c:v>
                </c:pt>
                <c:pt idx="1">
                  <c:v>180.46</c:v>
                </c:pt>
                <c:pt idx="2">
                  <c:v>180.46</c:v>
                </c:pt>
                <c:pt idx="3">
                  <c:v>179.622</c:v>
                </c:pt>
                <c:pt idx="4">
                  <c:v>178.452</c:v>
                </c:pt>
                <c:pt idx="5">
                  <c:v>178.444</c:v>
                </c:pt>
                <c:pt idx="6">
                  <c:v>178.444</c:v>
                </c:pt>
                <c:pt idx="7">
                  <c:v>178.444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0799064"/>
        <c:axId val="2070804920"/>
      </c:scatterChart>
      <c:valAx>
        <c:axId val="2070799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ub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2070804920"/>
        <c:crosses val="autoZero"/>
        <c:crossBetween val="midCat"/>
      </c:valAx>
      <c:valAx>
        <c:axId val="2070804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(Joules × 10</a:t>
                </a:r>
                <a:r>
                  <a:rPr lang="en-US" sz="12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2070799064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PS3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(Sheet1!$F$18,Sheet1!$H$18,Sheet1!$J$18,Sheet1!$L$18,Sheet1!$N$18,Sheet1!$P$18,Sheet1!$R$18,Sheet1!$T$18)</c:f>
              <c:numCache>
                <c:formatCode>General</c:formatCode>
                <c:ptCount val="8"/>
                <c:pt idx="0">
                  <c:v>1192.55</c:v>
                </c:pt>
                <c:pt idx="1">
                  <c:v>1084.15</c:v>
                </c:pt>
                <c:pt idx="2">
                  <c:v>993.9640000000001</c:v>
                </c:pt>
                <c:pt idx="3">
                  <c:v>990.295</c:v>
                </c:pt>
                <c:pt idx="4">
                  <c:v>990.195</c:v>
                </c:pt>
                <c:pt idx="5">
                  <c:v>990.195</c:v>
                </c:pt>
                <c:pt idx="6">
                  <c:v>990.195</c:v>
                </c:pt>
                <c:pt idx="7">
                  <c:v>990.195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Sheet1!$B$19</c:f>
              <c:strCache>
                <c:ptCount val="1"/>
                <c:pt idx="0">
                  <c:v>PS10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(Sheet1!$F$19,Sheet1!$H$19,Sheet1!$J$19,Sheet1!$L$19,Sheet1!$N$19,Sheet1!$P$19,Sheet1!$R$19,Sheet1!$T$19)</c:f>
              <c:numCache>
                <c:formatCode>General</c:formatCode>
                <c:ptCount val="8"/>
                <c:pt idx="0">
                  <c:v>1461.152</c:v>
                </c:pt>
                <c:pt idx="1">
                  <c:v>1070.128</c:v>
                </c:pt>
                <c:pt idx="2">
                  <c:v>1034.768</c:v>
                </c:pt>
                <c:pt idx="3">
                  <c:v>1024.639</c:v>
                </c:pt>
                <c:pt idx="4">
                  <c:v>1024.639</c:v>
                </c:pt>
                <c:pt idx="5">
                  <c:v>1024.639</c:v>
                </c:pt>
                <c:pt idx="6">
                  <c:v>1024.639</c:v>
                </c:pt>
                <c:pt idx="7">
                  <c:v>1024.639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Sheet1!$B$20</c:f>
              <c:strCache>
                <c:ptCount val="1"/>
                <c:pt idx="0">
                  <c:v>PS11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(Sheet1!$F$20,Sheet1!$H$20,Sheet1!$J$20,Sheet1!$L$20,Sheet1!$N$20,Sheet1!$P$20,Sheet1!$R$20,Sheet1!$T$20)</c:f>
              <c:numCache>
                <c:formatCode>General</c:formatCode>
                <c:ptCount val="8"/>
                <c:pt idx="0">
                  <c:v>1559.88</c:v>
                </c:pt>
                <c:pt idx="1">
                  <c:v>1521.48</c:v>
                </c:pt>
                <c:pt idx="2">
                  <c:v>1477.668</c:v>
                </c:pt>
                <c:pt idx="3">
                  <c:v>1449.426</c:v>
                </c:pt>
                <c:pt idx="4">
                  <c:v>1439.39</c:v>
                </c:pt>
                <c:pt idx="5">
                  <c:v>1439.39</c:v>
                </c:pt>
                <c:pt idx="6">
                  <c:v>1439.39</c:v>
                </c:pt>
                <c:pt idx="7">
                  <c:v>1439.39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Sheet1!$B$21</c:f>
              <c:strCache>
                <c:ptCount val="1"/>
                <c:pt idx="0">
                  <c:v>PS12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(Sheet1!$F$21,Sheet1!$H$21,Sheet1!$J$21,Sheet1!$L$21,Sheet1!$N$21,Sheet1!$P$21,Sheet1!$R$21,Sheet1!$T$21)</c:f>
              <c:numCache>
                <c:formatCode>General</c:formatCode>
                <c:ptCount val="8"/>
                <c:pt idx="0">
                  <c:v>1583.164</c:v>
                </c:pt>
                <c:pt idx="1">
                  <c:v>1453.36</c:v>
                </c:pt>
                <c:pt idx="2">
                  <c:v>1374.772</c:v>
                </c:pt>
                <c:pt idx="3">
                  <c:v>1305.94</c:v>
                </c:pt>
                <c:pt idx="4">
                  <c:v>1305.94</c:v>
                </c:pt>
                <c:pt idx="5">
                  <c:v>1305.94</c:v>
                </c:pt>
                <c:pt idx="6">
                  <c:v>1305.94</c:v>
                </c:pt>
                <c:pt idx="7">
                  <c:v>1305.94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Sheet1!$B$22</c:f>
              <c:strCache>
                <c:ptCount val="1"/>
                <c:pt idx="0">
                  <c:v>PS13</c:v>
                </c:pt>
              </c:strCache>
            </c:strRef>
          </c:tx>
          <c:xVal>
            <c:strRef>
              <c:f>(Sheet1!$F$1,Sheet1!$H$1,Sheet1!$J$1,Sheet1!$L$1,Sheet1!$N$1,Sheet1!$P$1,Sheet1!$R$1,Sheet1!$T$1)</c:f>
              <c:strCache>
                <c:ptCount val="8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  <c:pt idx="6">
                  <c:v>ub=7</c:v>
                </c:pt>
                <c:pt idx="7">
                  <c:v>ub=8</c:v>
                </c:pt>
              </c:strCache>
            </c:strRef>
          </c:xVal>
          <c:yVal>
            <c:numRef>
              <c:f>(Sheet1!$F$22,Sheet1!$H$22,Sheet1!$J$22,Sheet1!$L$22,Sheet1!$N$22,Sheet1!$P$22)</c:f>
              <c:numCache>
                <c:formatCode>General</c:formatCode>
                <c:ptCount val="6"/>
                <c:pt idx="0">
                  <c:v>1576.292</c:v>
                </c:pt>
                <c:pt idx="1">
                  <c:v>1254.904</c:v>
                </c:pt>
                <c:pt idx="2">
                  <c:v>1232.188</c:v>
                </c:pt>
                <c:pt idx="3">
                  <c:v>1230.372</c:v>
                </c:pt>
                <c:pt idx="4">
                  <c:v>1230.372</c:v>
                </c:pt>
                <c:pt idx="5">
                  <c:v>1230.372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Sheet1!$B$23</c:f>
              <c:strCache>
                <c:ptCount val="1"/>
                <c:pt idx="0">
                  <c:v>PS14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(Sheet1!$F$23,Sheet1!$H$23,Sheet1!$J$23,Sheet1!$L$23,Sheet1!$N$23,Sheet1!$P$23)</c:f>
              <c:numCache>
                <c:formatCode>General</c:formatCode>
                <c:ptCount val="6"/>
                <c:pt idx="0">
                  <c:v>1577.607</c:v>
                </c:pt>
                <c:pt idx="1">
                  <c:v>1420.585</c:v>
                </c:pt>
                <c:pt idx="2">
                  <c:v>1256.261</c:v>
                </c:pt>
                <c:pt idx="3">
                  <c:v>1168.244</c:v>
                </c:pt>
                <c:pt idx="4">
                  <c:v>1168.244</c:v>
                </c:pt>
                <c:pt idx="5">
                  <c:v>1168.244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Sheet1!$B$24</c:f>
              <c:strCache>
                <c:ptCount val="1"/>
                <c:pt idx="0">
                  <c:v>PS15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(Sheet1!$F$24,Sheet1!$H$24,Sheet1!$J$24,Sheet1!$L$24,Sheet1!$N$24,Sheet1!$P$24)</c:f>
              <c:numCache>
                <c:formatCode>General</c:formatCode>
                <c:ptCount val="6"/>
                <c:pt idx="0">
                  <c:v>1390.202</c:v>
                </c:pt>
                <c:pt idx="1">
                  <c:v>1217.023</c:v>
                </c:pt>
                <c:pt idx="2">
                  <c:v>1094.01</c:v>
                </c:pt>
                <c:pt idx="3">
                  <c:v>1086.481</c:v>
                </c:pt>
                <c:pt idx="4">
                  <c:v>1073.805</c:v>
                </c:pt>
                <c:pt idx="5">
                  <c:v>1073.805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0093592"/>
        <c:axId val="-2120087832"/>
      </c:scatterChart>
      <c:valAx>
        <c:axId val="-2120093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  <a:defRPr lang="en-US"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ub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  <a:defRPr lang="en-US" sz="12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20087832"/>
        <c:crosses val="autoZero"/>
        <c:crossBetween val="midCat"/>
      </c:valAx>
      <c:valAx>
        <c:axId val="-2120087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Energy (Joules × 10-3)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0093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 algn="ctr">
        <a:defRPr lang="en-US" sz="1000" b="1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PS16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(Sheet1!$F$25,Sheet1!$H$25,Sheet1!$J$25,Sheet1!$L$25,Sheet1!$N$25,Sheet1!$P$25)</c:f>
              <c:numCache>
                <c:formatCode>General</c:formatCode>
                <c:ptCount val="6"/>
                <c:pt idx="0">
                  <c:v>943.502</c:v>
                </c:pt>
                <c:pt idx="1">
                  <c:v>534.65</c:v>
                </c:pt>
                <c:pt idx="2">
                  <c:v>534.65</c:v>
                </c:pt>
                <c:pt idx="3">
                  <c:v>534.352</c:v>
                </c:pt>
                <c:pt idx="4">
                  <c:v>533.57</c:v>
                </c:pt>
                <c:pt idx="5">
                  <c:v>529.16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Sheet1!$B$26</c:f>
              <c:strCache>
                <c:ptCount val="1"/>
                <c:pt idx="0">
                  <c:v>PS17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(Sheet1!$F$26,Sheet1!$H$26,Sheet1!$J$26,Sheet1!$L$26,Sheet1!$N$26,Sheet1!$P$26)</c:f>
              <c:numCache>
                <c:formatCode>General</c:formatCode>
                <c:ptCount val="6"/>
                <c:pt idx="0">
                  <c:v>968.77</c:v>
                </c:pt>
                <c:pt idx="1">
                  <c:v>790.13</c:v>
                </c:pt>
                <c:pt idx="2">
                  <c:v>558.47</c:v>
                </c:pt>
                <c:pt idx="3">
                  <c:v>558.47</c:v>
                </c:pt>
                <c:pt idx="4">
                  <c:v>558.47</c:v>
                </c:pt>
                <c:pt idx="5">
                  <c:v>558.47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Sheet1!$B$27</c:f>
              <c:strCache>
                <c:ptCount val="1"/>
                <c:pt idx="0">
                  <c:v>PS18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(Sheet1!$F$27,Sheet1!$H$27,Sheet1!$J$27,Sheet1!$L$27,Sheet1!$N$27,Sheet1!$P$27)</c:f>
              <c:numCache>
                <c:formatCode>General</c:formatCode>
                <c:ptCount val="6"/>
                <c:pt idx="0">
                  <c:v>754.0410000000001</c:v>
                </c:pt>
                <c:pt idx="1">
                  <c:v>628.65</c:v>
                </c:pt>
                <c:pt idx="2">
                  <c:v>456.441</c:v>
                </c:pt>
                <c:pt idx="3">
                  <c:v>407.2</c:v>
                </c:pt>
                <c:pt idx="4">
                  <c:v>404.48</c:v>
                </c:pt>
                <c:pt idx="5">
                  <c:v>404.36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Sheet1!$B$29</c:f>
              <c:strCache>
                <c:ptCount val="1"/>
                <c:pt idx="0">
                  <c:v>PS20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(Sheet1!$F$29,Sheet1!$H$29,Sheet1!$J$29,Sheet1!$L$29,Sheet1!$N$29,Sheet1!$P$29)</c:f>
              <c:numCache>
                <c:formatCode>General</c:formatCode>
                <c:ptCount val="6"/>
                <c:pt idx="0">
                  <c:v>1271.83</c:v>
                </c:pt>
                <c:pt idx="1">
                  <c:v>1207.68</c:v>
                </c:pt>
                <c:pt idx="2">
                  <c:v>907.04</c:v>
                </c:pt>
                <c:pt idx="3">
                  <c:v>640.184</c:v>
                </c:pt>
                <c:pt idx="4">
                  <c:v>524.462</c:v>
                </c:pt>
                <c:pt idx="5">
                  <c:v>494.582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Sheet1!$B$30</c:f>
              <c:strCache>
                <c:ptCount val="1"/>
                <c:pt idx="0">
                  <c:v>PS21</c:v>
                </c:pt>
              </c:strCache>
            </c:strRef>
          </c:tx>
          <c:xVal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xVal>
          <c:yVal>
            <c:numRef>
              <c:f>(Sheet1!$F$30,Sheet1!$H$30,Sheet1!$J$30,Sheet1!$L$30,Sheet1!$N$30,Sheet1!$P$30)</c:f>
              <c:numCache>
                <c:formatCode>General</c:formatCode>
                <c:ptCount val="6"/>
                <c:pt idx="0">
                  <c:v>140.05</c:v>
                </c:pt>
                <c:pt idx="1">
                  <c:v>140.05</c:v>
                </c:pt>
                <c:pt idx="2">
                  <c:v>140.05</c:v>
                </c:pt>
                <c:pt idx="3">
                  <c:v>140.05</c:v>
                </c:pt>
                <c:pt idx="4">
                  <c:v>140.05</c:v>
                </c:pt>
                <c:pt idx="5">
                  <c:v>140.05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796232"/>
        <c:axId val="2129132616"/>
      </c:scatterChart>
      <c:valAx>
        <c:axId val="-211779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US"/>
                  <a:t>ub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29132616"/>
        <c:crosses val="autoZero"/>
        <c:crossBetween val="midCat"/>
      </c:valAx>
      <c:valAx>
        <c:axId val="2129132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Energy (Joules × 10-3)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177962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 algn="ctr" rtl="0">
        <a:defRPr lang="en-US" sz="1000" b="1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(Sheet1!$F$1,Sheet1!$H$1,Sheet1!$J$1,Sheet1!$L$1,Sheet1!$N$1)</c:f>
              <c:strCache>
                <c:ptCount val="5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</c:strCache>
            </c:strRef>
          </c:cat>
          <c:val>
            <c:numRef>
              <c:f>Sheet1!$X$32:$AB$32</c:f>
              <c:numCache>
                <c:formatCode>0%</c:formatCode>
                <c:ptCount val="5"/>
                <c:pt idx="0">
                  <c:v>0.524539055371105</c:v>
                </c:pt>
                <c:pt idx="1">
                  <c:v>0.273473982539686</c:v>
                </c:pt>
                <c:pt idx="2">
                  <c:v>0.087529620872888</c:v>
                </c:pt>
                <c:pt idx="3">
                  <c:v>0.0232422576427914</c:v>
                </c:pt>
                <c:pt idx="4">
                  <c:v>0.00440475903849959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185272"/>
        <c:axId val="2070188264"/>
      </c:barChart>
      <c:catAx>
        <c:axId val="2070185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70188264"/>
        <c:crosses val="autoZero"/>
        <c:auto val="1"/>
        <c:lblAlgn val="ctr"/>
        <c:lblOffset val="100"/>
        <c:noMultiLvlLbl val="0"/>
      </c:catAx>
      <c:valAx>
        <c:axId val="2070188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70185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000" b="1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(Sheet1!$F$1,Sheet1!$H$1,Sheet1!$J$1,Sheet1!$L$1,Sheet1!$N$1,Sheet1!$P$1)</c:f>
              <c:strCache>
                <c:ptCount val="6"/>
                <c:pt idx="0">
                  <c:v>ub=1</c:v>
                </c:pt>
                <c:pt idx="1">
                  <c:v>ub=2</c:v>
                </c:pt>
                <c:pt idx="2">
                  <c:v>ub=3</c:v>
                </c:pt>
                <c:pt idx="3">
                  <c:v>ub=4</c:v>
                </c:pt>
                <c:pt idx="4">
                  <c:v>ub=5</c:v>
                </c:pt>
                <c:pt idx="5">
                  <c:v>ub=6</c:v>
                </c:pt>
              </c:strCache>
            </c:strRef>
          </c:cat>
          <c:val>
            <c:numRef>
              <c:f>Sheet1!$AC$32:$AH$32</c:f>
              <c:numCache>
                <c:formatCode>0%</c:formatCode>
                <c:ptCount val="6"/>
                <c:pt idx="0">
                  <c:v>-0.139658554368066</c:v>
                </c:pt>
                <c:pt idx="1">
                  <c:v>0.0332489999292661</c:v>
                </c:pt>
                <c:pt idx="2">
                  <c:v>0.160164403198028</c:v>
                </c:pt>
                <c:pt idx="3">
                  <c:v>0.212884271160291</c:v>
                </c:pt>
                <c:pt idx="4">
                  <c:v>0.233441402074241</c:v>
                </c:pt>
                <c:pt idx="5">
                  <c:v>0.23889237625753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6544392"/>
        <c:axId val="-2116541384"/>
      </c:barChart>
      <c:catAx>
        <c:axId val="-211654439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-2116541384"/>
        <c:crosses val="autoZero"/>
        <c:auto val="1"/>
        <c:lblAlgn val="ctr"/>
        <c:lblOffset val="100"/>
        <c:noMultiLvlLbl val="0"/>
      </c:catAx>
      <c:valAx>
        <c:axId val="-2116541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16544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algn="ctr">
        <a:defRPr lang="en-US" sz="1000" b="1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7062-0D23-E642-9FA5-01B4FE4DE77B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CE35-D53D-6047-95D2-1B0AA756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863239"/>
              </p:ext>
            </p:extLst>
          </p:nvPr>
        </p:nvGraphicFramePr>
        <p:xfrm>
          <a:off x="1500978" y="1105199"/>
          <a:ext cx="6262934" cy="405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1729" y="5519559"/>
            <a:ext cx="48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</a:t>
            </a:r>
            <a:r>
              <a:rPr lang="en-US" i="1" dirty="0" err="1" smtClean="0"/>
              <a:t>ub</a:t>
            </a:r>
            <a:r>
              <a:rPr lang="en-US" i="1" dirty="0" smtClean="0"/>
              <a:t>  </a:t>
            </a:r>
            <a:r>
              <a:rPr lang="en-US" dirty="0" smtClean="0"/>
              <a:t>on problem sets PS1 to PS6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922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47843"/>
              </p:ext>
            </p:extLst>
          </p:nvPr>
        </p:nvGraphicFramePr>
        <p:xfrm>
          <a:off x="1517472" y="1220666"/>
          <a:ext cx="6291858" cy="410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51729" y="5519559"/>
            <a:ext cx="488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</a:t>
            </a:r>
            <a:r>
              <a:rPr lang="en-US" i="1" dirty="0" err="1" smtClean="0"/>
              <a:t>ub</a:t>
            </a:r>
            <a:r>
              <a:rPr lang="en-US" i="1" dirty="0" smtClean="0"/>
              <a:t>  </a:t>
            </a:r>
            <a:r>
              <a:rPr lang="en-US" dirty="0" smtClean="0"/>
              <a:t>on problem sets PS10 to PS15. PS7 to PS9 were infeasible (</a:t>
            </a:r>
            <a:r>
              <a:rPr lang="en-US" dirty="0" err="1" smtClean="0"/>
              <a:t>unschedulable</a:t>
            </a:r>
            <a:r>
              <a:rPr lang="en-US" dirty="0" smtClean="0"/>
              <a:t>).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69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118739"/>
              </p:ext>
            </p:extLst>
          </p:nvPr>
        </p:nvGraphicFramePr>
        <p:xfrm>
          <a:off x="1253563" y="1220666"/>
          <a:ext cx="6770192" cy="4302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1729" y="5519559"/>
            <a:ext cx="488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</a:t>
            </a:r>
            <a:r>
              <a:rPr lang="en-US" i="1" dirty="0" err="1" smtClean="0"/>
              <a:t>ub</a:t>
            </a:r>
            <a:r>
              <a:rPr lang="en-US" i="1" dirty="0" smtClean="0"/>
              <a:t>  </a:t>
            </a:r>
            <a:r>
              <a:rPr lang="en-US" dirty="0" smtClean="0"/>
              <a:t>on problem sets PS16 to PS21. PS19 was infeasible (</a:t>
            </a:r>
            <a:r>
              <a:rPr lang="en-US" dirty="0" err="1" smtClean="0"/>
              <a:t>unschedulable</a:t>
            </a:r>
            <a:r>
              <a:rPr lang="en-US" dirty="0" smtClean="0"/>
              <a:t>).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2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583440"/>
              </p:ext>
            </p:extLst>
          </p:nvPr>
        </p:nvGraphicFramePr>
        <p:xfrm>
          <a:off x="1240570" y="872797"/>
          <a:ext cx="6957072" cy="436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1729" y="5519559"/>
            <a:ext cx="488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 obtained by </a:t>
            </a:r>
            <a:r>
              <a:rPr lang="en-US" i="1" dirty="0" err="1" smtClean="0"/>
              <a:t>ub</a:t>
            </a:r>
            <a:r>
              <a:rPr lang="en-US" i="1" dirty="0" smtClean="0"/>
              <a:t> = 6 </a:t>
            </a:r>
            <a:r>
              <a:rPr lang="en-US" dirty="0" smtClean="0"/>
              <a:t>over </a:t>
            </a:r>
            <a:r>
              <a:rPr lang="en-US" dirty="0" err="1" smtClean="0"/>
              <a:t>ub</a:t>
            </a:r>
            <a:r>
              <a:rPr lang="en-US" dirty="0" smtClean="0"/>
              <a:t> = 1, 2, 3, 4, and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3416"/>
              </p:ext>
            </p:extLst>
          </p:nvPr>
        </p:nvGraphicFramePr>
        <p:xfrm>
          <a:off x="1118500" y="732875"/>
          <a:ext cx="6772682" cy="4410549"/>
        </p:xfrm>
        <a:graphic>
          <a:graphicData uri="http://schemas.openxmlformats.org/drawingml/2006/table">
            <a:tbl>
              <a:tblPr/>
              <a:tblGrid>
                <a:gridCol w="967526"/>
                <a:gridCol w="967526"/>
                <a:gridCol w="967526"/>
                <a:gridCol w="967526"/>
                <a:gridCol w="967526"/>
                <a:gridCol w="967526"/>
                <a:gridCol w="967526"/>
              </a:tblGrid>
              <a:tr h="20060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365F9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ub = 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16454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30,9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17,2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00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PS21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8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Execution Times (sec)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1729" y="5519559"/>
            <a:ext cx="48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time increases with larger </a:t>
            </a:r>
            <a:r>
              <a:rPr lang="en-US" i="1" dirty="0" err="1" smtClean="0"/>
              <a:t>ub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91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74077"/>
              </p:ext>
            </p:extLst>
          </p:nvPr>
        </p:nvGraphicFramePr>
        <p:xfrm>
          <a:off x="1088620" y="538043"/>
          <a:ext cx="6960574" cy="493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1729" y="5624146"/>
            <a:ext cx="488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improvement obtained by our heuristic over the base heuristic.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924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260</Words>
  <Application>Microsoft Macintosh PowerPoint</Application>
  <PresentationFormat>On-screen Show 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Unmesh Bordoloi</dc:creator>
  <cp:lastModifiedBy>Unmesh Bordoloi</cp:lastModifiedBy>
  <cp:revision>9</cp:revision>
  <dcterms:created xsi:type="dcterms:W3CDTF">2013-11-04T11:13:16Z</dcterms:created>
  <dcterms:modified xsi:type="dcterms:W3CDTF">2013-11-04T11:27:31Z</dcterms:modified>
</cp:coreProperties>
</file>