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337" r:id="rId2"/>
    <p:sldId id="338" r:id="rId3"/>
    <p:sldId id="339" r:id="rId4"/>
  </p:sldIdLst>
  <p:sldSz cx="10058400" cy="77724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508000" indent="-50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1017588" indent="-103188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527175" indent="-155575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2036763" indent="-207963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BC"/>
    <a:srgbClr val="969696"/>
    <a:srgbClr val="B2B2B2"/>
    <a:srgbClr val="808080"/>
    <a:srgbClr val="3AB075"/>
    <a:srgbClr val="339966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45" autoAdjust="0"/>
  </p:normalViewPr>
  <p:slideViewPr>
    <p:cSldViewPr>
      <p:cViewPr varScale="1">
        <p:scale>
          <a:sx n="96" d="100"/>
          <a:sy n="96" d="100"/>
        </p:scale>
        <p:origin x="1644" y="9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6913"/>
            <a:ext cx="451167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DA2C93A-AB19-415F-AB90-0E9AB72C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3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5080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10175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5271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20367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503238"/>
            <a:ext cx="10058400" cy="109537"/>
          </a:xfrm>
          <a:prstGeom prst="rect">
            <a:avLst/>
          </a:prstGeom>
          <a:solidFill>
            <a:srgbClr val="969696"/>
          </a:solidFill>
          <a:ln w="12700" cap="sq">
            <a:noFill/>
            <a:miter lim="800000"/>
            <a:headEnd/>
            <a:tailEnd/>
          </a:ln>
        </p:spPr>
        <p:txBody>
          <a:bodyPr lIns="101858" tIns="50929" rIns="101858" bIns="50929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rgbClr val="3333FF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rgbClr val="3333FF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rgbClr val="3333FF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rgbClr val="3333FF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rgbClr val="3333FF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3333FF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3333FF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3333FF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3333FF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0" y="1463675"/>
            <a:ext cx="10058400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ffectLst>
            <a:outerShdw dist="28398" dir="1593903" algn="ctr" rotWithShape="0">
              <a:srgbClr val="808080">
                <a:alpha val="50000"/>
              </a:srgbClr>
            </a:outerShdw>
          </a:effectLst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0" y="1490663"/>
            <a:ext cx="10058400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ffectLst>
            <a:outerShdw dist="28398" dir="1593903" algn="ctr" rotWithShape="0">
              <a:srgbClr val="808080">
                <a:alpha val="50000"/>
              </a:srgbClr>
            </a:outerShdw>
          </a:effectLst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0" y="7434263"/>
            <a:ext cx="10058400" cy="0"/>
          </a:xfrm>
          <a:prstGeom prst="line">
            <a:avLst/>
          </a:prstGeom>
          <a:noFill/>
          <a:ln w="19050">
            <a:solidFill>
              <a:srgbClr val="0074BC"/>
            </a:solidFill>
            <a:round/>
            <a:headEnd/>
            <a:tailEnd/>
          </a:ln>
          <a:effectLst>
            <a:outerShdw dist="28398" dir="1593903" algn="ctr" rotWithShape="0">
              <a:srgbClr val="808080">
                <a:alpha val="50000"/>
              </a:srgbClr>
            </a:outerShdw>
          </a:effectLst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937125" y="7415213"/>
            <a:ext cx="40322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2A4A982F-34AC-4DC3-863A-CF369489D776}" type="slidenum">
              <a:rPr lang="en-US" sz="1000" b="0">
                <a:solidFill>
                  <a:srgbClr val="0074BC"/>
                </a:solidFill>
                <a:latin typeface="+mj-lt"/>
              </a:rPr>
              <a:pPr>
                <a:defRPr/>
              </a:pPr>
              <a:t>‹#›</a:t>
            </a:fld>
            <a:endParaRPr lang="en-US" sz="1000" b="0" dirty="0">
              <a:solidFill>
                <a:srgbClr val="0074BC"/>
              </a:solidFill>
              <a:latin typeface="+mj-lt"/>
            </a:endParaRPr>
          </a:p>
        </p:txBody>
      </p:sp>
      <p:pic>
        <p:nvPicPr>
          <p:cNvPr id="73735" name="Picture 9" descr="Nissan-Logo-Clea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85800"/>
            <a:ext cx="762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5pPr>
      <a:lvl6pPr marL="509412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6pPr>
      <a:lvl7pPr marL="1018824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7pPr>
      <a:lvl8pPr marL="1528237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8pPr>
      <a:lvl9pPr marL="2037649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>
          <a:solidFill>
            <a:schemeClr val="tx1"/>
          </a:solidFill>
          <a:latin typeface="+mn-lt"/>
        </a:defRPr>
      </a:lvl2pPr>
      <a:lvl3pPr marL="1273175" indent="-2540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>
          <a:solidFill>
            <a:schemeClr val="tx1"/>
          </a:solidFill>
          <a:latin typeface="+mn-lt"/>
        </a:defRPr>
      </a:lvl3pPr>
      <a:lvl4pPr marL="1782763" indent="-2540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4pPr>
      <a:lvl5pPr marL="2292350" indent="-2540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</a:defRPr>
      </a:lvl5pPr>
      <a:lvl6pPr marL="2801767" indent="-254706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</a:defRPr>
      </a:lvl6pPr>
      <a:lvl7pPr marL="3311180" indent="-254706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</a:defRPr>
      </a:lvl7pPr>
      <a:lvl8pPr marL="3820592" indent="-254706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</a:defRPr>
      </a:lvl8pPr>
      <a:lvl9pPr marL="4330004" indent="-254706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CAMS_Shape_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961893"/>
              </p:ext>
            </p:extLst>
          </p:nvPr>
        </p:nvGraphicFramePr>
        <p:xfrm>
          <a:off x="1106557" y="1675162"/>
          <a:ext cx="8358188" cy="5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4" name="Worksheet" r:id="rId3" imgW="10268001" imgH="6315248" progId="Excel.Sheet.8">
                  <p:embed/>
                </p:oleObj>
              </mc:Choice>
              <mc:Fallback>
                <p:oleObj name="Worksheet" r:id="rId3" imgW="10268001" imgH="631524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557" y="1675162"/>
                        <a:ext cx="8358188" cy="5139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GradHeader"/>
          <p:cNvSpPr txBox="1">
            <a:spLocks noChangeArrowheads="1"/>
          </p:cNvSpPr>
          <p:nvPr/>
        </p:nvSpPr>
        <p:spPr bwMode="auto">
          <a:xfrm>
            <a:off x="1651000" y="660400"/>
            <a:ext cx="7937500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8900" tIns="12700" rIns="0" bIns="12700" anchor="ctr"/>
          <a:lstStyle/>
          <a:p>
            <a:r>
              <a:rPr lang="en-US" sz="2400" b="0">
                <a:solidFill>
                  <a:srgbClr val="808080"/>
                </a:solidFill>
                <a:latin typeface="Verdana" pitchFamily="34" charset="0"/>
              </a:rPr>
              <a:t>Facility Overview: ENFIELD</a:t>
            </a:r>
          </a:p>
        </p:txBody>
      </p:sp>
      <p:sp>
        <p:nvSpPr>
          <p:cNvPr id="21508" name="ManufNameBox"/>
          <p:cNvSpPr txBox="1">
            <a:spLocks noChangeArrowheads="1"/>
          </p:cNvSpPr>
          <p:nvPr/>
        </p:nvSpPr>
        <p:spPr bwMode="auto">
          <a:xfrm>
            <a:off x="190500" y="7416800"/>
            <a:ext cx="2540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en-US" sz="1000" b="0">
                <a:solidFill>
                  <a:srgbClr val="0874BC"/>
                </a:solidFill>
                <a:latin typeface="Verdana" pitchFamily="34" charset="0"/>
              </a:rPr>
              <a:t>Nissan</a:t>
            </a:r>
          </a:p>
        </p:txBody>
      </p:sp>
      <p:sp>
        <p:nvSpPr>
          <p:cNvPr id="21509" name="MktNameBox"/>
          <p:cNvSpPr txBox="1">
            <a:spLocks noChangeArrowheads="1"/>
          </p:cNvSpPr>
          <p:nvPr/>
        </p:nvSpPr>
        <p:spPr bwMode="auto">
          <a:xfrm>
            <a:off x="7302500" y="7416800"/>
            <a:ext cx="2540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 algn="r"/>
            <a:r>
              <a:rPr lang="en-US" sz="1000" b="0">
                <a:solidFill>
                  <a:srgbClr val="0874BC"/>
                </a:solidFill>
                <a:latin typeface="Verdana" pitchFamily="34" charset="0"/>
              </a:rPr>
              <a:t>Fairfield CT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8716617" y="1739349"/>
            <a:ext cx="1311965" cy="2749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550" tIns="50777" rIns="101550" bIns="50777" rtlCol="0" anchor="ctr" anchorCtr="1"/>
          <a:lstStyle/>
          <a:p>
            <a:pPr algn="ctr"/>
            <a:r>
              <a:rPr lang="en-US" sz="900" b="0" dirty="0" smtClean="0">
                <a:latin typeface="Verdana" pitchFamily="34" charset="0"/>
              </a:rPr>
              <a:t>Manufacturer Brand</a:t>
            </a:r>
            <a:endParaRPr lang="en-US" sz="900" b="0" dirty="0">
              <a:latin typeface="Verdana" pitchFamily="34" charset="0"/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7623313" y="1876840"/>
            <a:ext cx="1093304" cy="1308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8895522" y="2079485"/>
            <a:ext cx="1024282" cy="1987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550" tIns="50777" rIns="101550" bIns="50777" rtlCol="0" anchor="ctr" anchorCtr="1"/>
          <a:lstStyle/>
          <a:p>
            <a:pPr algn="ctr"/>
            <a:r>
              <a:rPr lang="en-US" sz="900" b="0" smtClean="0">
                <a:latin typeface="Verdana" pitchFamily="34" charset="0"/>
              </a:rPr>
              <a:t>Market Name</a:t>
            </a:r>
            <a:endParaRPr lang="en-US" sz="900" b="0" dirty="0">
              <a:latin typeface="Verdana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 bwMode="auto">
          <a:xfrm flipH="1">
            <a:off x="7901609" y="2178877"/>
            <a:ext cx="993913" cy="276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8902148" y="2343423"/>
            <a:ext cx="1024282" cy="1987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550" tIns="50777" rIns="101550" bIns="50777" rtlCol="0" anchor="ctr" anchorCtr="1"/>
          <a:lstStyle/>
          <a:p>
            <a:pPr algn="ctr"/>
            <a:r>
              <a:rPr lang="en-US" sz="900" b="0" dirty="0" smtClean="0">
                <a:latin typeface="Verdana" pitchFamily="34" charset="0"/>
              </a:rPr>
              <a:t>Franchise Brand</a:t>
            </a:r>
            <a:endParaRPr lang="en-US" sz="900" b="0" dirty="0">
              <a:latin typeface="Verdana" pitchFamily="34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 bwMode="auto">
          <a:xfrm flipH="1" flipV="1">
            <a:off x="7802217" y="2355574"/>
            <a:ext cx="1099931" cy="872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7010400" y="745436"/>
            <a:ext cx="2292626" cy="3732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550" tIns="50777" rIns="101550" bIns="50777" rtlCol="0" anchor="ctr" anchorCtr="1"/>
          <a:lstStyle/>
          <a:p>
            <a:pPr algn="ctr"/>
            <a:r>
              <a:rPr lang="en-US" sz="900" b="0" dirty="0" smtClean="0">
                <a:latin typeface="Verdana" pitchFamily="34" charset="0"/>
              </a:rPr>
              <a:t>PMA (Primary Market Area) Name</a:t>
            </a:r>
            <a:endParaRPr lang="en-US" sz="900" b="0" dirty="0">
              <a:latin typeface="Verdana" pitchFamily="34" charset="0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 bwMode="auto">
          <a:xfrm flipH="1">
            <a:off x="5963478" y="932070"/>
            <a:ext cx="1046922" cy="101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8895522" y="2665895"/>
            <a:ext cx="1024282" cy="1987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550" tIns="50777" rIns="101550" bIns="50777" rtlCol="0" anchor="ctr" anchorCtr="1"/>
          <a:lstStyle/>
          <a:p>
            <a:pPr algn="ctr"/>
            <a:r>
              <a:rPr lang="en-US" sz="900" b="0" dirty="0" smtClean="0">
                <a:latin typeface="Verdana" pitchFamily="34" charset="0"/>
              </a:rPr>
              <a:t>Address</a:t>
            </a:r>
            <a:endParaRPr lang="en-US" sz="900" b="0" dirty="0">
              <a:latin typeface="Verdana" pitchFamily="34" charset="0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 bwMode="auto">
          <a:xfrm flipH="1" flipV="1">
            <a:off x="8060635" y="2604052"/>
            <a:ext cx="834887" cy="1612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ounded Rectangle 28"/>
          <p:cNvSpPr/>
          <p:nvPr/>
        </p:nvSpPr>
        <p:spPr bwMode="auto">
          <a:xfrm>
            <a:off x="8130210" y="4977295"/>
            <a:ext cx="1789593" cy="69353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550" tIns="50777" rIns="101550" bIns="50777" rtlCol="0" anchor="ctr" anchorCtr="1"/>
          <a:lstStyle/>
          <a:p>
            <a:pPr algn="ctr"/>
            <a:r>
              <a:rPr lang="en-US" sz="900" b="0" dirty="0" smtClean="0">
                <a:latin typeface="Verdana" pitchFamily="34" charset="0"/>
              </a:rPr>
              <a:t>Sales Data</a:t>
            </a:r>
          </a:p>
          <a:p>
            <a:pPr algn="ctr"/>
            <a:r>
              <a:rPr lang="en-US" sz="900" b="0" dirty="0" smtClean="0">
                <a:latin typeface="Verdana" pitchFamily="34" charset="0"/>
              </a:rPr>
              <a:t>This will come separately </a:t>
            </a:r>
          </a:p>
          <a:p>
            <a:pPr algn="ctr"/>
            <a:r>
              <a:rPr lang="en-US" sz="900" b="0" dirty="0" smtClean="0">
                <a:latin typeface="Verdana" pitchFamily="34" charset="0"/>
              </a:rPr>
              <a:t>and we will discuss how </a:t>
            </a:r>
          </a:p>
          <a:p>
            <a:pPr algn="ctr"/>
            <a:r>
              <a:rPr lang="en-US" sz="900" b="0" dirty="0" smtClean="0">
                <a:latin typeface="Verdana" pitchFamily="34" charset="0"/>
              </a:rPr>
              <a:t>the file works.</a:t>
            </a:r>
            <a:endParaRPr lang="en-US" sz="900" b="0" dirty="0">
              <a:latin typeface="Verdana" pitchFamily="34" charset="0"/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 bwMode="auto">
          <a:xfrm flipH="1" flipV="1">
            <a:off x="8289235" y="4333461"/>
            <a:ext cx="735772" cy="6438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2730500" y="1913835"/>
            <a:ext cx="2190474" cy="2788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550" tIns="50777" rIns="101550" bIns="50777" rtlCol="0" anchor="ctr" anchorCtr="1"/>
          <a:lstStyle/>
          <a:p>
            <a:pPr algn="ctr"/>
            <a:r>
              <a:rPr lang="en-US" sz="900" b="0" dirty="0" smtClean="0">
                <a:latin typeface="Verdana" pitchFamily="34" charset="0"/>
              </a:rPr>
              <a:t>Coordinates</a:t>
            </a:r>
            <a:endParaRPr lang="en-US" sz="900" b="0" dirty="0">
              <a:latin typeface="Verdana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91937" y="2399194"/>
            <a:ext cx="929309" cy="7625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550" tIns="50777" rIns="101550" bIns="50777" rtlCol="0" anchor="ctr" anchorCtr="1"/>
          <a:lstStyle/>
          <a:p>
            <a:pPr algn="ctr"/>
            <a:r>
              <a:rPr lang="en-US" sz="900" b="0" dirty="0" smtClean="0">
                <a:latin typeface="Verdana" pitchFamily="34" charset="0"/>
              </a:rPr>
              <a:t>Ex: Excellent</a:t>
            </a:r>
          </a:p>
          <a:p>
            <a:pPr algn="ctr"/>
            <a:r>
              <a:rPr lang="en-US" sz="900" b="0" dirty="0" smtClean="0">
                <a:latin typeface="Verdana" pitchFamily="34" charset="0"/>
              </a:rPr>
              <a:t>VG: Very good</a:t>
            </a:r>
          </a:p>
          <a:p>
            <a:pPr algn="ctr"/>
            <a:r>
              <a:rPr lang="en-US" sz="900" b="0" dirty="0" smtClean="0">
                <a:latin typeface="Verdana" pitchFamily="34" charset="0"/>
              </a:rPr>
              <a:t>G: Good</a:t>
            </a:r>
          </a:p>
          <a:p>
            <a:pPr algn="ctr"/>
            <a:r>
              <a:rPr lang="en-US" sz="900" b="0" dirty="0" smtClean="0">
                <a:latin typeface="Verdana" pitchFamily="34" charset="0"/>
              </a:rPr>
              <a:t>F: fair</a:t>
            </a:r>
          </a:p>
          <a:p>
            <a:pPr algn="ctr"/>
            <a:r>
              <a:rPr lang="en-US" sz="900" b="0" dirty="0" smtClean="0">
                <a:latin typeface="Verdana" pitchFamily="34" charset="0"/>
              </a:rPr>
              <a:t>P: Poor</a:t>
            </a:r>
            <a:endParaRPr lang="en-US" sz="900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CAMS_Shape_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18178"/>
              </p:ext>
            </p:extLst>
          </p:nvPr>
        </p:nvGraphicFramePr>
        <p:xfrm>
          <a:off x="254000" y="1651000"/>
          <a:ext cx="9399588" cy="578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7" name="Worksheet" r:id="rId3" imgW="10268085" imgH="6315075" progId="Excel.Sheet.8">
                  <p:embed/>
                </p:oleObj>
              </mc:Choice>
              <mc:Fallback>
                <p:oleObj name="Worksheet" r:id="rId3" imgW="10268085" imgH="631507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1651000"/>
                        <a:ext cx="9399588" cy="578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GradHeader"/>
          <p:cNvSpPr txBox="1">
            <a:spLocks noChangeArrowheads="1"/>
          </p:cNvSpPr>
          <p:nvPr/>
        </p:nvSpPr>
        <p:spPr bwMode="auto">
          <a:xfrm>
            <a:off x="1651000" y="660400"/>
            <a:ext cx="7937500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8900" tIns="12700" rIns="0" bIns="12700" anchor="ctr"/>
          <a:lstStyle/>
          <a:p>
            <a:r>
              <a:rPr lang="en-US" sz="2400" b="0">
                <a:solidFill>
                  <a:srgbClr val="808080"/>
                </a:solidFill>
                <a:latin typeface="Verdana" pitchFamily="34" charset="0"/>
              </a:rPr>
              <a:t>Facility Overview: ENFIELD</a:t>
            </a:r>
          </a:p>
        </p:txBody>
      </p:sp>
      <p:sp>
        <p:nvSpPr>
          <p:cNvPr id="20484" name="ManufNameBox"/>
          <p:cNvSpPr txBox="1">
            <a:spLocks noChangeArrowheads="1"/>
          </p:cNvSpPr>
          <p:nvPr/>
        </p:nvSpPr>
        <p:spPr bwMode="auto">
          <a:xfrm>
            <a:off x="190500" y="7416800"/>
            <a:ext cx="2540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en-US" sz="1000" b="0">
                <a:solidFill>
                  <a:srgbClr val="0874BC"/>
                </a:solidFill>
                <a:latin typeface="Verdana" pitchFamily="34" charset="0"/>
              </a:rPr>
              <a:t>Nissan</a:t>
            </a:r>
          </a:p>
        </p:txBody>
      </p:sp>
      <p:sp>
        <p:nvSpPr>
          <p:cNvPr id="20485" name="MktNameBox"/>
          <p:cNvSpPr txBox="1">
            <a:spLocks noChangeArrowheads="1"/>
          </p:cNvSpPr>
          <p:nvPr/>
        </p:nvSpPr>
        <p:spPr bwMode="auto">
          <a:xfrm>
            <a:off x="7302500" y="7416800"/>
            <a:ext cx="2540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 algn="r"/>
            <a:r>
              <a:rPr lang="en-US" sz="1000" b="0">
                <a:solidFill>
                  <a:srgbClr val="0874BC"/>
                </a:solidFill>
                <a:latin typeface="Verdana" pitchFamily="34" charset="0"/>
              </a:rPr>
              <a:t>Fairfield CT</a:t>
            </a:r>
          </a:p>
        </p:txBody>
      </p:sp>
    </p:spTree>
    <p:extLst>
      <p:ext uri="{BB962C8B-B14F-4D97-AF65-F5344CB8AC3E}">
        <p14:creationId xmlns:p14="http://schemas.microsoft.com/office/powerpoint/2010/main" val="209810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CAMS_Shape_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08488"/>
              </p:ext>
            </p:extLst>
          </p:nvPr>
        </p:nvGraphicFramePr>
        <p:xfrm>
          <a:off x="254000" y="1651000"/>
          <a:ext cx="9399588" cy="578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Worksheet" r:id="rId3" imgW="10268085" imgH="6315075" progId="Excel.Sheet.8">
                  <p:embed/>
                </p:oleObj>
              </mc:Choice>
              <mc:Fallback>
                <p:oleObj name="Worksheet" r:id="rId3" imgW="10268085" imgH="631507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1651000"/>
                        <a:ext cx="9399588" cy="578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GradHeader"/>
          <p:cNvSpPr txBox="1">
            <a:spLocks noChangeArrowheads="1"/>
          </p:cNvSpPr>
          <p:nvPr/>
        </p:nvSpPr>
        <p:spPr bwMode="auto">
          <a:xfrm>
            <a:off x="1651000" y="660400"/>
            <a:ext cx="7937500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8900" tIns="12700" rIns="0" bIns="12700" anchor="ctr"/>
          <a:lstStyle/>
          <a:p>
            <a:r>
              <a:rPr lang="en-US" sz="2400" b="0">
                <a:solidFill>
                  <a:srgbClr val="808080"/>
                </a:solidFill>
                <a:latin typeface="Verdana" pitchFamily="34" charset="0"/>
              </a:rPr>
              <a:t>Facility Overview: ENFIELD</a:t>
            </a:r>
          </a:p>
        </p:txBody>
      </p:sp>
      <p:sp>
        <p:nvSpPr>
          <p:cNvPr id="19460" name="ManufNameBox"/>
          <p:cNvSpPr txBox="1">
            <a:spLocks noChangeArrowheads="1"/>
          </p:cNvSpPr>
          <p:nvPr/>
        </p:nvSpPr>
        <p:spPr bwMode="auto">
          <a:xfrm>
            <a:off x="190500" y="7416800"/>
            <a:ext cx="2540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en-US" sz="1000" b="0">
                <a:solidFill>
                  <a:srgbClr val="0874BC"/>
                </a:solidFill>
                <a:latin typeface="Verdana" pitchFamily="34" charset="0"/>
              </a:rPr>
              <a:t>Nissan</a:t>
            </a:r>
          </a:p>
        </p:txBody>
      </p:sp>
      <p:sp>
        <p:nvSpPr>
          <p:cNvPr id="19461" name="MktNameBox"/>
          <p:cNvSpPr txBox="1">
            <a:spLocks noChangeArrowheads="1"/>
          </p:cNvSpPr>
          <p:nvPr/>
        </p:nvSpPr>
        <p:spPr bwMode="auto">
          <a:xfrm>
            <a:off x="7302500" y="7416800"/>
            <a:ext cx="2540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 algn="r"/>
            <a:r>
              <a:rPr lang="en-US" sz="1000" b="0">
                <a:solidFill>
                  <a:srgbClr val="0874BC"/>
                </a:solidFill>
                <a:latin typeface="Verdana" pitchFamily="34" charset="0"/>
              </a:rPr>
              <a:t>Fairfield CT</a:t>
            </a:r>
          </a:p>
        </p:txBody>
      </p:sp>
    </p:spTree>
    <p:extLst>
      <p:ext uri="{BB962C8B-B14F-4D97-AF65-F5344CB8AC3E}">
        <p14:creationId xmlns:p14="http://schemas.microsoft.com/office/powerpoint/2010/main" val="736726113"/>
      </p:ext>
    </p:extLst>
  </p:cSld>
  <p:clrMapOvr>
    <a:masterClrMapping/>
  </p:clrMapOvr>
</p:sld>
</file>

<file path=ppt/theme/theme1.xml><?xml version="1.0" encoding="utf-8"?>
<a:theme xmlns:a="http://schemas.openxmlformats.org/drawingml/2006/main" name="3_USAI_powerpoint_Template">
  <a:themeElements>
    <a:clrScheme name="3_USAI_powerpoint_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USAI_powerpoint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algn="ctr">
          <a:solidFill>
            <a:srgbClr val="000099"/>
          </a:solidFill>
          <a:miter lim="800000"/>
          <a:headEnd/>
          <a:tailEnd/>
        </a:ln>
        <a:effectLst>
          <a:outerShdw dist="101600" dir="2700000" algn="ctr" rotWithShape="0">
            <a:srgbClr val="808080">
              <a:alpha val="49804"/>
            </a:srgbClr>
          </a:outerShdw>
        </a:effectLst>
      </a:spPr>
      <a:bodyPr wrap="none" lIns="101550" tIns="50777" rIns="101550" bIns="50777" anchor="ctr" anchorCtr="1"/>
      <a:lstStyle>
        <a:defPPr algn="ctr">
          <a:defRPr sz="3000" b="0" dirty="0">
            <a:solidFill>
              <a:srgbClr val="000099"/>
            </a:solidFill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USAI_powerpoint_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17654</TotalTime>
  <Words>67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Verdana</vt:lpstr>
      <vt:lpstr>3_USAI_powerpoint_Template</vt:lpstr>
      <vt:lpstr>Microsoft Excel 97-2003 Worksheet</vt:lpstr>
      <vt:lpstr>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 Megan</dc:creator>
  <cp:lastModifiedBy>Scribner, Vernon</cp:lastModifiedBy>
  <cp:revision>369</cp:revision>
  <cp:lastPrinted>1601-01-01T00:00:00Z</cp:lastPrinted>
  <dcterms:created xsi:type="dcterms:W3CDTF">1601-01-01T00:00:00Z</dcterms:created>
  <dcterms:modified xsi:type="dcterms:W3CDTF">2017-11-21T15:46:38Z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