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42" r:id="rId2"/>
    <p:sldId id="291" r:id="rId3"/>
    <p:sldId id="326" r:id="rId4"/>
    <p:sldId id="323" r:id="rId5"/>
    <p:sldId id="327" r:id="rId6"/>
    <p:sldId id="304" r:id="rId7"/>
    <p:sldId id="338" r:id="rId8"/>
    <p:sldId id="330" r:id="rId9"/>
    <p:sldId id="337" r:id="rId10"/>
    <p:sldId id="340" r:id="rId11"/>
    <p:sldId id="332" r:id="rId12"/>
    <p:sldId id="339" r:id="rId13"/>
    <p:sldId id="341" r:id="rId14"/>
    <p:sldId id="33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9">
          <p15:clr>
            <a:srgbClr val="A4A3A4"/>
          </p15:clr>
        </p15:guide>
        <p15:guide id="2" pos="2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348" autoAdjust="0"/>
  </p:normalViewPr>
  <p:slideViewPr>
    <p:cSldViewPr snapToGrid="0" snapToObjects="1">
      <p:cViewPr varScale="1">
        <p:scale>
          <a:sx n="87" d="100"/>
          <a:sy n="87" d="100"/>
        </p:scale>
        <p:origin x="2360" y="184"/>
      </p:cViewPr>
      <p:guideLst>
        <p:guide orient="horz" pos="1309"/>
        <p:guide pos="2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37D9B-A346-EB42-B215-BDA382D1A93D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22E47-B0A0-FB4F-A90B-D3B7CC4A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22E47-B0A0-FB4F-A90B-D3B7CC4A4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Small:</a:t>
            </a:r>
          </a:p>
          <a:p>
            <a:r>
              <a:rPr lang="en-US" dirty="0"/>
              <a:t>l = [0.55</a:t>
            </a:r>
            <a:r>
              <a:rPr lang="en-US" baseline="0" dirty="0"/>
              <a:t> 0.5x0.55 0.5^2x0.55 0.5^3x0.55</a:t>
            </a:r>
            <a:r>
              <a:rPr lang="en-US" dirty="0"/>
              <a:t>]</a:t>
            </a:r>
          </a:p>
          <a:p>
            <a:r>
              <a:rPr lang="en-US" dirty="0"/>
              <a:t>M</a:t>
            </a:r>
            <a:r>
              <a:rPr lang="en-US" baseline="0" dirty="0"/>
              <a:t> = [50 40 30 20]</a:t>
            </a:r>
          </a:p>
          <a:p>
            <a:r>
              <a:rPr lang="en-US" baseline="0" dirty="0"/>
              <a:t>Alpha = 5</a:t>
            </a:r>
          </a:p>
          <a:p>
            <a:r>
              <a:rPr lang="en-US" baseline="0" dirty="0"/>
              <a:t>R0 = .55x50+0.5x0.55x40 + 0.5^2x0.55x30 + 0.5^3x0.55x20 = 44</a:t>
            </a:r>
          </a:p>
          <a:p>
            <a:endParaRPr lang="en-US" baseline="0" dirty="0"/>
          </a:p>
          <a:p>
            <a:r>
              <a:rPr lang="en-US" baseline="0" dirty="0"/>
              <a:t>Large</a:t>
            </a:r>
          </a:p>
          <a:p>
            <a:r>
              <a:rPr lang="en-US" baseline="0" dirty="0"/>
              <a:t>L = [? 0.35 0.35x0.5 0.35x0.5^2]</a:t>
            </a:r>
          </a:p>
          <a:p>
            <a:r>
              <a:rPr lang="en-US" baseline="0" dirty="0"/>
              <a:t>M = [100 80 50 40]</a:t>
            </a:r>
          </a:p>
          <a:p>
            <a:r>
              <a:rPr lang="en-US" baseline="0" dirty="0"/>
              <a:t>Alpha = 10</a:t>
            </a:r>
          </a:p>
          <a:p>
            <a:r>
              <a:rPr lang="en-US" baseline="0" dirty="0"/>
              <a:t>R0 = .35x80 + 0.35x0.5x50 + 0.35x0.5^2x40 = 40.25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22E47-B0A0-FB4F-A90B-D3B7CC4A4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8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age at maturity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6" y="3886200"/>
            <a:ext cx="8820654" cy="1752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Very loosely based on:</a:t>
            </a:r>
          </a:p>
          <a:p>
            <a:pPr algn="l"/>
            <a:r>
              <a:rPr lang="en-US" dirty="0"/>
              <a:t>Chapter 8 of Fox et al 2001. Evolutionary Ecology: Concepts and Case studies</a:t>
            </a:r>
          </a:p>
        </p:txBody>
      </p:sp>
    </p:spTree>
    <p:extLst>
      <p:ext uri="{BB962C8B-B14F-4D97-AF65-F5344CB8AC3E}">
        <p14:creationId xmlns:p14="http://schemas.microsoft.com/office/powerpoint/2010/main" val="98340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size at maturity, </a:t>
            </a:r>
            <a:r>
              <a:rPr lang="en-US" i="1" dirty="0"/>
              <a:t>L</a:t>
            </a:r>
          </a:p>
        </p:txBody>
      </p:sp>
      <p:pic>
        <p:nvPicPr>
          <p:cNvPr id="3" name="Picture 2" descr="Screen Shot 2015-11-12 at 10.1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53" y="1870949"/>
            <a:ext cx="7121886" cy="42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6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11-12 at 10.2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2" y="1735981"/>
            <a:ext cx="7737711" cy="499918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Fecundity</a:t>
            </a:r>
          </a:p>
        </p:txBody>
      </p:sp>
    </p:spTree>
    <p:extLst>
      <p:ext uri="{BB962C8B-B14F-4D97-AF65-F5344CB8AC3E}">
        <p14:creationId xmlns:p14="http://schemas.microsoft.com/office/powerpoint/2010/main" val="224192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Juvenile mortality</a:t>
            </a:r>
          </a:p>
        </p:txBody>
      </p:sp>
      <p:pic>
        <p:nvPicPr>
          <p:cNvPr id="3" name="Picture 2" descr="Screen Shot 2015-11-12 at 10.1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53" y="1870949"/>
            <a:ext cx="7121886" cy="42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09251"/>
              </p:ext>
            </p:extLst>
          </p:nvPr>
        </p:nvGraphicFramePr>
        <p:xfrm>
          <a:off x="1565275" y="2713038"/>
          <a:ext cx="60134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4" imgW="6299200" imgH="1727200" progId="Word.Document.12">
                  <p:embed/>
                </p:oleObj>
              </mc:Choice>
              <mc:Fallback>
                <p:oleObj name="Document" r:id="rId4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5275" y="2713038"/>
                        <a:ext cx="6013450" cy="1709737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64114"/>
              </p:ext>
            </p:extLst>
          </p:nvPr>
        </p:nvGraphicFramePr>
        <p:xfrm>
          <a:off x="1565275" y="485933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6" imgW="5854700" imgH="1727200" progId="Word.Document.12">
                  <p:embed/>
                </p:oleObj>
              </mc:Choice>
              <mc:Fallback>
                <p:oleObj name="Document" r:id="rId6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5275" y="485933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5130" y="191371"/>
            <a:ext cx="8838870" cy="20455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u="sng" dirty="0">
                <a:solidFill>
                  <a:srgbClr val="000000"/>
                </a:solidFill>
              </a:rPr>
              <a:t>Exercise 4</a:t>
            </a:r>
          </a:p>
          <a:p>
            <a:r>
              <a:rPr lang="en-US" sz="2600" dirty="0">
                <a:solidFill>
                  <a:srgbClr val="000000"/>
                </a:solidFill>
              </a:rPr>
              <a:t>Complete the table using the graphs on the previous slides</a:t>
            </a:r>
          </a:p>
          <a:p>
            <a:r>
              <a:rPr lang="en-US" sz="2600" dirty="0">
                <a:solidFill>
                  <a:srgbClr val="000000"/>
                </a:solidFill>
              </a:rPr>
              <a:t>Assume after reaching maturity, the probability of surviving another 5 days is 0.5</a:t>
            </a:r>
          </a:p>
          <a:p>
            <a:r>
              <a:rPr lang="en-US" sz="2600" dirty="0">
                <a:solidFill>
                  <a:srgbClr val="000000"/>
                </a:solidFill>
              </a:rPr>
              <a:t>Calculate R</a:t>
            </a:r>
            <a:r>
              <a:rPr lang="en-US" sz="2600" baseline="-25000" dirty="0">
                <a:solidFill>
                  <a:srgbClr val="000000"/>
                </a:solidFill>
              </a:rPr>
              <a:t>0</a:t>
            </a:r>
            <a:r>
              <a:rPr lang="en-US" sz="2600" dirty="0">
                <a:solidFill>
                  <a:srgbClr val="000000"/>
                </a:solidFill>
              </a:rPr>
              <a:t> for the large and small genotypes</a:t>
            </a:r>
          </a:p>
          <a:p>
            <a:r>
              <a:rPr lang="en-US" sz="2600" dirty="0">
                <a:solidFill>
                  <a:srgbClr val="000000"/>
                </a:solidFill>
              </a:rPr>
              <a:t>What type of life history tradeoff is represented by these life histories?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2 at 10.2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0" y="1036928"/>
            <a:ext cx="7378708" cy="53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060"/>
            <a:ext cx="8229600" cy="1122385"/>
          </a:xfrm>
        </p:spPr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R</a:t>
            </a:r>
            <a:r>
              <a:rPr lang="en-US" b="1" baseline="-25000" dirty="0"/>
              <a:t>0</a:t>
            </a:r>
            <a:r>
              <a:rPr lang="en-US" b="1" dirty="0"/>
              <a:t>: lifetime reproduction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99753"/>
              </p:ext>
            </p:extLst>
          </p:nvPr>
        </p:nvGraphicFramePr>
        <p:xfrm>
          <a:off x="1048654" y="1562681"/>
          <a:ext cx="6908971" cy="147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" name="Document" r:id="rId3" imgW="5486400" imgH="1168400" progId="Word.Document.12">
                  <p:embed/>
                </p:oleObj>
              </mc:Choice>
              <mc:Fallback>
                <p:oleObj name="Document" r:id="rId3" imgW="5486400" imgH="116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8654" y="1562681"/>
                        <a:ext cx="6908971" cy="1471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6440" y="3417888"/>
            <a:ext cx="87675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</a:t>
            </a:r>
            <a:r>
              <a:rPr lang="en-US" sz="2600" baseline="-25000" dirty="0"/>
              <a:t>0</a:t>
            </a:r>
            <a:r>
              <a:rPr lang="en-US" sz="2600" dirty="0"/>
              <a:t> is the number of offspring produced by an individual during its lifetime (assuming no density dependence)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17047"/>
              </p:ext>
            </p:extLst>
          </p:nvPr>
        </p:nvGraphicFramePr>
        <p:xfrm>
          <a:off x="1048654" y="4647307"/>
          <a:ext cx="7388225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Document" r:id="rId5" imgW="5486400" imgH="1435100" progId="Word.Document.12">
                  <p:embed/>
                </p:oleObj>
              </mc:Choice>
              <mc:Fallback>
                <p:oleObj name="Document" r:id="rId5" imgW="5486400" imgH="143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654" y="4647307"/>
                        <a:ext cx="7388225" cy="193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25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</a:t>
            </a:r>
            <a:r>
              <a:rPr lang="en-US" baseline="-25000" dirty="0"/>
              <a:t>x</a:t>
            </a:r>
            <a:r>
              <a:rPr lang="en-US" dirty="0"/>
              <a:t> is the </a:t>
            </a:r>
            <a:r>
              <a:rPr lang="en-US" dirty="0" err="1"/>
              <a:t>probablity</a:t>
            </a:r>
            <a:r>
              <a:rPr lang="en-US" dirty="0"/>
              <a:t> of surviving to at least age </a:t>
            </a:r>
            <a:r>
              <a:rPr lang="en-US" i="1" dirty="0"/>
              <a:t>x</a:t>
            </a:r>
          </a:p>
          <a:p>
            <a:endParaRPr lang="en-US" baseline="-25000" dirty="0"/>
          </a:p>
          <a:p>
            <a:r>
              <a:rPr lang="en-US" i="1" dirty="0"/>
              <a:t>l</a:t>
            </a:r>
            <a:r>
              <a:rPr lang="en-US" baseline="-25000" dirty="0"/>
              <a:t>x </a:t>
            </a:r>
            <a:r>
              <a:rPr lang="en-US" dirty="0"/>
              <a:t>should be a decreasing function of </a:t>
            </a:r>
            <a:r>
              <a:rPr lang="en-US" i="1" dirty="0"/>
              <a:t>x</a:t>
            </a:r>
            <a:r>
              <a:rPr lang="en-US" dirty="0"/>
              <a:t> </a:t>
            </a:r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For example, </a:t>
            </a:r>
            <a:r>
              <a:rPr lang="en-US" i="1" dirty="0"/>
              <a:t>l</a:t>
            </a:r>
            <a:r>
              <a:rPr lang="en-US" baseline="-25000" dirty="0"/>
              <a:t>x</a:t>
            </a:r>
            <a:r>
              <a:rPr lang="en-US" dirty="0"/>
              <a:t> = </a:t>
            </a:r>
            <a:r>
              <a:rPr lang="en-US" i="1" dirty="0" err="1"/>
              <a:t>s</a:t>
            </a:r>
            <a:r>
              <a:rPr lang="en-US" baseline="30000" dirty="0" err="1"/>
              <a:t>x</a:t>
            </a:r>
            <a:r>
              <a:rPr lang="en-US" baseline="30000" dirty="0"/>
              <a:t> </a:t>
            </a:r>
            <a:r>
              <a:rPr lang="en-US" dirty="0"/>
              <a:t> where </a:t>
            </a:r>
            <a:r>
              <a:rPr lang="en-US" i="1" dirty="0"/>
              <a:t>s</a:t>
            </a:r>
            <a:r>
              <a:rPr lang="en-US" dirty="0"/>
              <a:t> is the probability of surviving a time step (i.e. a year)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5930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10" y="447692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>
                <a:solidFill>
                  <a:srgbClr val="000000"/>
                </a:solidFill>
              </a:rPr>
              <a:t>Exercise 1</a:t>
            </a:r>
          </a:p>
          <a:p>
            <a:r>
              <a:rPr lang="en-US" sz="2600" dirty="0">
                <a:solidFill>
                  <a:srgbClr val="000000"/>
                </a:solidFill>
              </a:rPr>
              <a:t>Calculate R</a:t>
            </a:r>
            <a:r>
              <a:rPr lang="en-US" sz="2600" baseline="-25000" dirty="0">
                <a:solidFill>
                  <a:srgbClr val="000000"/>
                </a:solidFill>
              </a:rPr>
              <a:t>0</a:t>
            </a:r>
            <a:r>
              <a:rPr lang="en-US" sz="2600" dirty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99265"/>
              </p:ext>
            </p:extLst>
          </p:nvPr>
        </p:nvGraphicFramePr>
        <p:xfrm>
          <a:off x="1565275" y="3060729"/>
          <a:ext cx="60134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4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3060729"/>
                        <a:ext cx="6013450" cy="1709738"/>
                      </a:xfrm>
                      <a:prstGeom prst="rect">
                        <a:avLst/>
                      </a:prstGeom>
                      <a:ln w="57150" cmpd="sng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81636"/>
              </p:ext>
            </p:extLst>
          </p:nvPr>
        </p:nvGraphicFramePr>
        <p:xfrm>
          <a:off x="1565275" y="5058729"/>
          <a:ext cx="601345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5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5058729"/>
                        <a:ext cx="6013450" cy="1706562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04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08546"/>
              </p:ext>
            </p:extLst>
          </p:nvPr>
        </p:nvGraphicFramePr>
        <p:xfrm>
          <a:off x="1565275" y="2425700"/>
          <a:ext cx="60134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2425700"/>
                        <a:ext cx="6013450" cy="1709738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652903"/>
              </p:ext>
            </p:extLst>
          </p:nvPr>
        </p:nvGraphicFramePr>
        <p:xfrm>
          <a:off x="1565275" y="475138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475138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3410" y="191372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>
                <a:solidFill>
                  <a:srgbClr val="000000"/>
                </a:solidFill>
              </a:rPr>
              <a:t>Exercise 2</a:t>
            </a:r>
          </a:p>
          <a:p>
            <a:r>
              <a:rPr lang="en-US" sz="2600" dirty="0">
                <a:solidFill>
                  <a:srgbClr val="000000"/>
                </a:solidFill>
              </a:rPr>
              <a:t>Calculate R</a:t>
            </a:r>
            <a:r>
              <a:rPr lang="en-US" sz="2600" baseline="-25000" dirty="0">
                <a:solidFill>
                  <a:srgbClr val="000000"/>
                </a:solidFill>
              </a:rPr>
              <a:t>0</a:t>
            </a:r>
            <a:r>
              <a:rPr lang="en-US" sz="2600" dirty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7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5130" y="191371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>
                <a:solidFill>
                  <a:srgbClr val="000000"/>
                </a:solidFill>
              </a:rPr>
              <a:t>Exercise 3</a:t>
            </a:r>
          </a:p>
          <a:p>
            <a:r>
              <a:rPr lang="en-US" sz="2600" dirty="0">
                <a:solidFill>
                  <a:srgbClr val="000000"/>
                </a:solidFill>
              </a:rPr>
              <a:t>Calculate R</a:t>
            </a:r>
            <a:r>
              <a:rPr lang="en-US" sz="2600" baseline="-25000" dirty="0">
                <a:solidFill>
                  <a:srgbClr val="000000"/>
                </a:solidFill>
              </a:rPr>
              <a:t>0</a:t>
            </a:r>
            <a:r>
              <a:rPr lang="en-US" sz="2600" dirty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950481"/>
              </p:ext>
            </p:extLst>
          </p:nvPr>
        </p:nvGraphicFramePr>
        <p:xfrm>
          <a:off x="1565275" y="2713038"/>
          <a:ext cx="60134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8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2713038"/>
                        <a:ext cx="6013450" cy="1709737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52034"/>
              </p:ext>
            </p:extLst>
          </p:nvPr>
        </p:nvGraphicFramePr>
        <p:xfrm>
          <a:off x="1565275" y="485933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9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485933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2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15 at 9.18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3602"/>
            <a:ext cx="5661741" cy="3750221"/>
          </a:xfrm>
          <a:prstGeom prst="rect">
            <a:avLst/>
          </a:prstGeom>
        </p:spPr>
      </p:pic>
      <p:pic>
        <p:nvPicPr>
          <p:cNvPr id="5" name="Picture 4" descr="Screen Shot 2017-03-15 at 9.19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0" y="2563516"/>
            <a:ext cx="3754380" cy="3700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07" y="6488668"/>
            <a:ext cx="2495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Harvey and </a:t>
            </a:r>
            <a:r>
              <a:rPr lang="en-US" sz="1600" i="1" dirty="0" err="1"/>
              <a:t>Zammuto</a:t>
            </a:r>
            <a:r>
              <a:rPr lang="en-US" sz="1600" i="1" dirty="0"/>
              <a:t> 1985</a:t>
            </a:r>
          </a:p>
        </p:txBody>
      </p:sp>
      <p:pic>
        <p:nvPicPr>
          <p:cNvPr id="8" name="Picture 7" descr="Screen Shot 2017-03-15 at 11.07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8" y="442733"/>
            <a:ext cx="8402708" cy="15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87" y="1788284"/>
            <a:ext cx="6124523" cy="4756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0587" y="6581001"/>
            <a:ext cx="19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Photo credit: André </a:t>
            </a:r>
            <a:r>
              <a:rPr lang="en-US" sz="1200" dirty="0" err="1"/>
              <a:t>Karwath</a:t>
            </a:r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Evolution of age at first reproduction in </a:t>
            </a:r>
            <a:r>
              <a:rPr lang="en-US" i="1" dirty="0" err="1"/>
              <a:t>Drosophilia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5862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6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Later age at first reproduction (e.g. higher α) =&gt; higher fecundity (e.g. higher m</a:t>
            </a:r>
            <a:r>
              <a:rPr lang="en-US" baseline="-25000" dirty="0"/>
              <a:t>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 age at first reproduction (e.g. higher α) =&gt; higher juvenile mortality (e.g. lower l</a:t>
            </a:r>
            <a:r>
              <a:rPr lang="en-US" baseline="-25000" dirty="0"/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tradeoff emergences because both dependent on body size at maturity</a:t>
            </a: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Evolution of age at first reproduction in </a:t>
            </a:r>
            <a:r>
              <a:rPr lang="en-US" i="1" dirty="0" err="1"/>
              <a:t>Drosophilia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474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6008</TotalTime>
  <Words>392</Words>
  <Application>Microsoft Macintosh PowerPoint</Application>
  <PresentationFormat>On-screen Show (4:3)</PresentationFormat>
  <Paragraphs>71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Document</vt:lpstr>
      <vt:lpstr>Evolution of age at maturity</vt:lpstr>
      <vt:lpstr> R0: lifetime reproduction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Evolution of age at first reproduction in Drosophilia</vt:lpstr>
      <vt:lpstr>PowerPoint Presentation</vt:lpstr>
      <vt:lpstr>Body size at maturity, L</vt:lpstr>
      <vt:lpstr>Fecundity</vt:lpstr>
      <vt:lpstr>Juvenile mortality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history evolution</dc:title>
  <dc:creator>iMac3</dc:creator>
  <cp:lastModifiedBy>Amy Hurford</cp:lastModifiedBy>
  <cp:revision>219</cp:revision>
  <cp:lastPrinted>2022-03-17T00:10:04Z</cp:lastPrinted>
  <dcterms:created xsi:type="dcterms:W3CDTF">2017-03-01T12:15:15Z</dcterms:created>
  <dcterms:modified xsi:type="dcterms:W3CDTF">2022-03-17T00:25:36Z</dcterms:modified>
</cp:coreProperties>
</file>