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5"/>
    <p:restoredTop sz="93632"/>
  </p:normalViewPr>
  <p:slideViewPr>
    <p:cSldViewPr snapToGrid="0" snapToObjects="1">
      <p:cViewPr varScale="1">
        <p:scale>
          <a:sx n="66" d="100"/>
          <a:sy n="66" d="100"/>
        </p:scale>
        <p:origin x="2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0437-ACD6-624E-B8FC-3523A658D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AC5CB-09D4-514B-BE7E-194C1DC63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B56DE-2096-B74A-9856-A8F50C5F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F33A-6FE0-264C-BA4D-665EB6E9D0F3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E3E58-52B2-1440-82B1-CB79C307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9215D-FBF7-4D4D-AE10-9C929CB4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8D9-8143-7E42-A3B3-A3A5ED0D6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00F4-33EB-4843-8A4E-4C97B417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11562-F752-2643-8A46-2D9745F83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314DB-9E80-8A49-927C-CBFE4DBB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F33A-6FE0-264C-BA4D-665EB6E9D0F3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EFD5D-E3D3-144B-9498-DAD1B378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D45F2-43D6-234A-8FD3-0B599308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8D9-8143-7E42-A3B3-A3A5ED0D6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E4B17-889F-D746-B6E7-5FD982CC7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FD3C2-6B15-BD44-B191-6C968C567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B0A97-B934-5448-A92F-B1FB19CE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F33A-6FE0-264C-BA4D-665EB6E9D0F3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32424-65B2-8C4C-B20A-8A0F1DFE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C8EA1-DBCE-9746-9591-853385AC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8D9-8143-7E42-A3B3-A3A5ED0D6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9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550A-7ECE-894F-A5B8-F8B366BAC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5364A-F013-5643-93DD-79E8A84AA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9AD81-BD04-F446-BB80-4317C72F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F33A-6FE0-264C-BA4D-665EB6E9D0F3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8D78B-1290-BB4F-8321-9B00482D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545BC-C303-6F4D-B5F3-109F8FD2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8D9-8143-7E42-A3B3-A3A5ED0D6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3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4778-4A8D-9F45-B9F1-07D755D7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E3435-E114-0144-946B-D8C306485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AEBCA-90B5-E24F-BCB6-BD215424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F33A-6FE0-264C-BA4D-665EB6E9D0F3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35E1C-9F6F-8A45-88B4-F351828C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E5AD8-B75E-EF42-A5D3-9333E490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8D9-8143-7E42-A3B3-A3A5ED0D6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9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68F0-E612-5F43-8B45-4D887643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D5BE5-AA8B-D141-A968-778B5F647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E7410-BFE9-F942-9F26-77B40FF68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73934-ECD1-684C-B4FA-D1EFEEBC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F33A-6FE0-264C-BA4D-665EB6E9D0F3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B9106-CB0D-A941-966F-9C2AC58C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374E-1435-6B49-A69B-3A9852A1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8D9-8143-7E42-A3B3-A3A5ED0D6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2450-2D21-E347-85BF-8D01AD58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76E93-F739-5948-874F-E41EE5C65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3869D-A5DA-0144-A772-4A6D8A25A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52422-1B3F-E94A-8AF6-84122DFB4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759EE-4592-DA4F-9A03-68EDA5F03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F75FF-A89E-644A-B6CB-C68258D8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F33A-6FE0-264C-BA4D-665EB6E9D0F3}" type="datetimeFigureOut">
              <a:rPr lang="en-US" smtClean="0"/>
              <a:t>2/17/22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688EA-10D9-964C-B45A-939A9BB4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742A0-CFE3-6541-AEAE-AE7FE42C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8D9-8143-7E42-A3B3-A3A5ED0D6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6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4024-385B-504E-9C39-DD47F484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69436-DFD1-DB48-B351-B5330AFE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F33A-6FE0-264C-BA4D-665EB6E9D0F3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F8151-B2E2-6846-B600-384370DC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9D43F-9EB1-F34C-A352-D2E8999D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8D9-8143-7E42-A3B3-A3A5ED0D6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5A5F6-17C5-6849-A0F5-C750EEE2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F33A-6FE0-264C-BA4D-665EB6E9D0F3}" type="datetimeFigureOut">
              <a:rPr lang="en-US" smtClean="0"/>
              <a:t>2/17/22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23DC5-A631-E54B-81E1-009BFFB2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CF152-DE89-A644-888F-ADEC8A24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8D9-8143-7E42-A3B3-A3A5ED0D6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2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9E67-522D-9148-AF8A-4DA68A90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E8157-D3DC-5948-A082-3CF8E8D9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8B0E6-64F3-734A-8815-9B8A24632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FCF72-DE0F-654A-8A71-1DBC7E6C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F33A-6FE0-264C-BA4D-665EB6E9D0F3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203CF-B22B-9443-8BB1-47F37B59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B7BD5-98F4-CE40-8070-AA0B81DF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8D9-8143-7E42-A3B3-A3A5ED0D6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7152-5709-8240-8E3D-14337D90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1A7B6-59AD-8F43-AE71-260CA96AC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2B4EB-2B3F-1140-82F3-0CBD25D43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4EDC9-94DC-1448-BF25-7C45F1F1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F33A-6FE0-264C-BA4D-665EB6E9D0F3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21FA7-2A47-9B40-9584-750F56B7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A8143-B0E4-8A4F-8D76-48DC34AB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8D9-8143-7E42-A3B3-A3A5ED0D6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1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30D672-CF36-F24A-A76E-51E04361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F042-F244-C540-9A15-99CFE0C6E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B58F8-E9A2-3B4E-9184-6E9D4BA42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F33A-6FE0-264C-BA4D-665EB6E9D0F3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ACEB4-9A77-B04C-83BB-7FE259CCF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66048-C972-234F-B2BB-62FCD9124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A58D9-8143-7E42-A3B3-A3A5ED0D6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4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C81B56A-0149-784B-98D0-11D48FE880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2998866"/>
                  </p:ext>
                </p:extLst>
              </p:nvPr>
            </p:nvGraphicFramePr>
            <p:xfrm>
              <a:off x="243192" y="177800"/>
              <a:ext cx="11705615" cy="572147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005846">
                      <a:extLst>
                        <a:ext uri="{9D8B030D-6E8A-4147-A177-3AD203B41FA5}">
                          <a16:colId xmlns:a16="http://schemas.microsoft.com/office/drawing/2014/main" val="3793742194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173452229"/>
                        </a:ext>
                      </a:extLst>
                    </a:gridCol>
                    <a:gridCol w="1864468">
                      <a:extLst>
                        <a:ext uri="{9D8B030D-6E8A-4147-A177-3AD203B41FA5}">
                          <a16:colId xmlns:a16="http://schemas.microsoft.com/office/drawing/2014/main" val="3040076472"/>
                        </a:ext>
                      </a:extLst>
                    </a:gridCol>
                    <a:gridCol w="2817778">
                      <a:extLst>
                        <a:ext uri="{9D8B030D-6E8A-4147-A177-3AD203B41FA5}">
                          <a16:colId xmlns:a16="http://schemas.microsoft.com/office/drawing/2014/main" val="1407491079"/>
                        </a:ext>
                      </a:extLst>
                    </a:gridCol>
                    <a:gridCol w="2341123">
                      <a:extLst>
                        <a:ext uri="{9D8B030D-6E8A-4147-A177-3AD203B41FA5}">
                          <a16:colId xmlns:a16="http://schemas.microsoft.com/office/drawing/2014/main" val="24883494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Geometric growth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Exponential growth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Logistic growth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ysClr val="windowText" lastClr="000000"/>
                              </a:solidFill>
                            </a:rPr>
                            <a:t>Beverton</a:t>
                          </a: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-Holt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768312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Pages of </a:t>
                          </a:r>
                          <a:r>
                            <a:rPr lang="en-US" dirty="0" err="1"/>
                            <a:t>Vandermeer</a:t>
                          </a:r>
                          <a:r>
                            <a:rPr lang="en-US" dirty="0"/>
                            <a:t> and Goldberg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p2-4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5897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Discrete or continuous time?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continuous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1068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Equation for change in </a:t>
                          </a:r>
                          <a:r>
                            <a:rPr lang="en-US" dirty="0" err="1"/>
                            <a:t>popn</a:t>
                          </a:r>
                          <a:r>
                            <a:rPr lang="en-US" dirty="0"/>
                            <a:t> size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𝑑𝑁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𝑟𝑁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94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Equation for </a:t>
                          </a:r>
                          <a:r>
                            <a:rPr lang="en-US" dirty="0" err="1"/>
                            <a:t>popn</a:t>
                          </a:r>
                          <a:r>
                            <a:rPr lang="en-US" dirty="0"/>
                            <a:t> size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sSub>
                                      <m:sSub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𝑟𝑡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𝑟𝑡</m:t>
                                        </m:r>
                                      </m:sup>
                                    </m:sSup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2500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 values such that the </a:t>
                          </a:r>
                          <a:r>
                            <a:rPr lang="en-US" dirty="0" err="1"/>
                            <a:t>popn</a:t>
                          </a:r>
                          <a:r>
                            <a:rPr lang="en-US" dirty="0"/>
                            <a:t> size increases over time (if not starting at equilibrium)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272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Values of </a:t>
                          </a:r>
                          <a:r>
                            <a:rPr lang="en-US" dirty="0" err="1"/>
                            <a:t>N</a:t>
                          </a:r>
                          <a:r>
                            <a:rPr lang="en-US" baseline="-25000" dirty="0" err="1"/>
                            <a:t>t</a:t>
                          </a:r>
                          <a:r>
                            <a:rPr lang="en-US" dirty="0"/>
                            <a:t> or N(t) such that the population size isn’t changing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N</a:t>
                          </a:r>
                          <a:r>
                            <a:rPr lang="en-US" baseline="-25000" dirty="0" err="1"/>
                            <a:t>t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16.</a:t>
                          </a:r>
                        </a:p>
                        <a:p>
                          <a:pPr algn="ctr"/>
                          <a:r>
                            <a:rPr lang="en-US" dirty="0"/>
                            <a:t>[two values]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17.</a:t>
                          </a:r>
                        </a:p>
                        <a:p>
                          <a:pPr algn="ctr"/>
                          <a:r>
                            <a:rPr lang="en-US" dirty="0"/>
                            <a:t>[two values]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15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Is the maximum population size bounded or unbounded?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21.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99361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C81B56A-0149-784B-98D0-11D48FE880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2998866"/>
                  </p:ext>
                </p:extLst>
              </p:nvPr>
            </p:nvGraphicFramePr>
            <p:xfrm>
              <a:off x="243192" y="177800"/>
              <a:ext cx="11705615" cy="572147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005846">
                      <a:extLst>
                        <a:ext uri="{9D8B030D-6E8A-4147-A177-3AD203B41FA5}">
                          <a16:colId xmlns:a16="http://schemas.microsoft.com/office/drawing/2014/main" val="3793742194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173452229"/>
                        </a:ext>
                      </a:extLst>
                    </a:gridCol>
                    <a:gridCol w="1864468">
                      <a:extLst>
                        <a:ext uri="{9D8B030D-6E8A-4147-A177-3AD203B41FA5}">
                          <a16:colId xmlns:a16="http://schemas.microsoft.com/office/drawing/2014/main" val="3040076472"/>
                        </a:ext>
                      </a:extLst>
                    </a:gridCol>
                    <a:gridCol w="2817778">
                      <a:extLst>
                        <a:ext uri="{9D8B030D-6E8A-4147-A177-3AD203B41FA5}">
                          <a16:colId xmlns:a16="http://schemas.microsoft.com/office/drawing/2014/main" val="1407491079"/>
                        </a:ext>
                      </a:extLst>
                    </a:gridCol>
                    <a:gridCol w="2341123">
                      <a:extLst>
                        <a:ext uri="{9D8B030D-6E8A-4147-A177-3AD203B41FA5}">
                          <a16:colId xmlns:a16="http://schemas.microsoft.com/office/drawing/2014/main" val="248834944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Geometric growth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Exponential growth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Logistic growth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ysClr val="windowText" lastClr="000000"/>
                              </a:solidFill>
                            </a:rPr>
                            <a:t>Beverton</a:t>
                          </a: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-Holt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7683120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Pages of </a:t>
                          </a:r>
                          <a:r>
                            <a:rPr lang="en-US" dirty="0" err="1"/>
                            <a:t>Vandermeer</a:t>
                          </a:r>
                          <a:r>
                            <a:rPr lang="en-US" dirty="0"/>
                            <a:t> and Goldberg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p2-4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5897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Discrete or continuous time?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continuous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106864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Equation for change in </a:t>
                          </a:r>
                          <a:r>
                            <a:rPr lang="en-US" dirty="0" err="1"/>
                            <a:t>popn</a:t>
                          </a:r>
                          <a:r>
                            <a:rPr lang="en-US" dirty="0"/>
                            <a:t> size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0303" t="-258824" r="-420455" b="-5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1701" t="-258824" r="-277551" b="-5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94521"/>
                      </a:ext>
                    </a:extLst>
                  </a:tr>
                  <a:tr h="68719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Equation for </a:t>
                          </a:r>
                          <a:r>
                            <a:rPr lang="en-US" dirty="0" err="1"/>
                            <a:t>popn</a:t>
                          </a:r>
                          <a:r>
                            <a:rPr lang="en-US" dirty="0"/>
                            <a:t> size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2883" t="-338889" r="-83784" b="-4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250086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 values such that the </a:t>
                          </a:r>
                          <a:r>
                            <a:rPr lang="en-US" dirty="0" err="1"/>
                            <a:t>popn</a:t>
                          </a:r>
                          <a:r>
                            <a:rPr lang="en-US" dirty="0"/>
                            <a:t> size increases over time (if not starting at equilibrium)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27290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Values of </a:t>
                          </a:r>
                          <a:r>
                            <a:rPr lang="en-US" dirty="0" err="1"/>
                            <a:t>N</a:t>
                          </a:r>
                          <a:r>
                            <a:rPr lang="en-US" baseline="-25000" dirty="0" err="1"/>
                            <a:t>t</a:t>
                          </a:r>
                          <a:r>
                            <a:rPr lang="en-US" dirty="0"/>
                            <a:t> or N(t) such that the population size isn’t changing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N</a:t>
                          </a:r>
                          <a:r>
                            <a:rPr lang="en-US" baseline="-25000" dirty="0" err="1"/>
                            <a:t>t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16.</a:t>
                          </a:r>
                        </a:p>
                        <a:p>
                          <a:pPr algn="ctr"/>
                          <a:r>
                            <a:rPr lang="en-US" dirty="0"/>
                            <a:t>[two values]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17.</a:t>
                          </a:r>
                        </a:p>
                        <a:p>
                          <a:pPr algn="ctr"/>
                          <a:r>
                            <a:rPr lang="en-US" dirty="0"/>
                            <a:t>[two values]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154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Is the maximum population size bounded or unbounded?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21.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99361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9560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138</Words>
  <Application>Microsoft Macintosh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Hurford</dc:creator>
  <cp:lastModifiedBy>Amy Hurford</cp:lastModifiedBy>
  <cp:revision>2</cp:revision>
  <cp:lastPrinted>2022-02-17T18:08:41Z</cp:lastPrinted>
  <dcterms:created xsi:type="dcterms:W3CDTF">2022-02-17T17:44:50Z</dcterms:created>
  <dcterms:modified xsi:type="dcterms:W3CDTF">2022-02-17T18:10:23Z</dcterms:modified>
</cp:coreProperties>
</file>