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0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3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5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senescence</a:t>
            </a:r>
          </a:p>
        </p:txBody>
      </p:sp>
      <p:pic>
        <p:nvPicPr>
          <p:cNvPr id="4" name="Picture 3" descr="Screen Shot 2015-11-06 at 12.2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13" y="1310168"/>
            <a:ext cx="5964187" cy="51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2364"/>
            <a:ext cx="8229600" cy="544379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Fecundity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Large adult size correlated with increased fecundity for 10/11 species</a:t>
            </a:r>
          </a:p>
          <a:p>
            <a:endParaRPr lang="en-US" dirty="0"/>
          </a:p>
          <a:p>
            <a:r>
              <a:rPr lang="en-US" dirty="0"/>
              <a:t>The relationship between development time and fecundity is unresolved (conflicting results/few data)</a:t>
            </a:r>
          </a:p>
        </p:txBody>
      </p:sp>
    </p:spTree>
    <p:extLst>
      <p:ext uri="{BB962C8B-B14F-4D97-AF65-F5344CB8AC3E}">
        <p14:creationId xmlns:p14="http://schemas.microsoft.com/office/powerpoint/2010/main" val="178025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2 at 9.40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56" y="1309746"/>
            <a:ext cx="4316743" cy="40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5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2 at 9.36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4910"/>
            <a:ext cx="8229600" cy="56712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Increasing mortality in older age groups decreases the age of maturity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effect of varying growth depends on how growth is included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306195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8638"/>
            <a:ext cx="8229600" cy="555752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Practice question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factors affect the age and size of maturity of an organism?</a:t>
            </a:r>
          </a:p>
        </p:txBody>
      </p:sp>
    </p:spTree>
    <p:extLst>
      <p:ext uri="{BB962C8B-B14F-4D97-AF65-F5344CB8AC3E}">
        <p14:creationId xmlns:p14="http://schemas.microsoft.com/office/powerpoint/2010/main" val="284373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728"/>
            <a:ext cx="8229600" cy="559543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Evolution of age and body size in </a:t>
            </a:r>
            <a:r>
              <a:rPr lang="en-US" i="1" u="sng" dirty="0"/>
              <a:t>Drosophila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87" y="1204246"/>
            <a:ext cx="6124523" cy="4756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0587" y="5996963"/>
            <a:ext cx="19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Photo credit: André </a:t>
            </a:r>
            <a:r>
              <a:rPr lang="en-US" sz="1200" dirty="0" err="1"/>
              <a:t>Karwath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381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750"/>
            <a:ext cx="8229600" cy="581341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Body size and development time are correlated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35" y="1287574"/>
            <a:ext cx="3759200" cy="53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829" y="2558867"/>
            <a:ext cx="376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D(L)</a:t>
            </a:r>
            <a:r>
              <a:rPr lang="en-US" sz="2800" dirty="0"/>
              <a:t>: development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6671" y="2587300"/>
            <a:ext cx="3161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L</a:t>
            </a:r>
            <a:r>
              <a:rPr lang="en-US" sz="2800" dirty="0"/>
              <a:t>: body length (size)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49143" y="1820974"/>
            <a:ext cx="20383" cy="709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388260" y="1820974"/>
            <a:ext cx="675799" cy="633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creen Shot 2015-11-12 at 10.12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35" y="3384507"/>
            <a:ext cx="5181770" cy="30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6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5956"/>
            <a:ext cx="8229600" cy="569020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Fecundity and body size are correlated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2" y="1394952"/>
            <a:ext cx="5002365" cy="398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2675" y="2194132"/>
            <a:ext cx="164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m(x)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/>
              <a:t>fecundity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2825" y="2194132"/>
            <a:ext cx="76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/>
              <a:t>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6124" y="2601655"/>
            <a:ext cx="351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4</a:t>
            </a:r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baseline="30000" dirty="0">
                <a:latin typeface="Times New Roman"/>
                <a:cs typeface="Times New Roman"/>
              </a:rPr>
              <a:t>m5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/>
              <a:t>(were </a:t>
            </a:r>
            <a:r>
              <a:rPr lang="en-US" i="1" dirty="0">
                <a:latin typeface="Times New Roman"/>
                <a:cs typeface="Times New Roman"/>
              </a:rPr>
              <a:t>L</a:t>
            </a:r>
            <a:r>
              <a:rPr lang="en-US" dirty="0"/>
              <a:t> is length - size)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21476" y="1878584"/>
            <a:ext cx="221416" cy="4008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56208" y="1793288"/>
            <a:ext cx="130026" cy="9077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3"/>
          </p:cNvCxnSpPr>
          <p:nvPr/>
        </p:nvCxnSpPr>
        <p:spPr>
          <a:xfrm flipV="1">
            <a:off x="6491404" y="1594120"/>
            <a:ext cx="418133" cy="6853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194001" y="1668002"/>
            <a:ext cx="1297403" cy="6114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Screen Shot 2015-11-12 at 10.20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3199211"/>
            <a:ext cx="53467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8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5956"/>
            <a:ext cx="8229600" cy="569020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Increased development time leads to decreased pre-adult survival</a:t>
            </a:r>
          </a:p>
        </p:txBody>
      </p:sp>
      <p:pic>
        <p:nvPicPr>
          <p:cNvPr id="4" name="Picture 3" descr="Screen Shot 2015-11-12 at 10.1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22" y="2483049"/>
            <a:ext cx="6420872" cy="383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9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4978"/>
            <a:ext cx="8229600" cy="5491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these assumptions what body size maximizes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/>
              <a:t>?</a:t>
            </a:r>
          </a:p>
        </p:txBody>
      </p:sp>
      <p:pic>
        <p:nvPicPr>
          <p:cNvPr id="4" name="Picture 3" descr="Screen Shot 2015-11-12 at 10.2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846263"/>
            <a:ext cx="59182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0 at 11.2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95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8230" y="6581001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Bronikowski</a:t>
            </a:r>
            <a:r>
              <a:rPr lang="en-US" sz="1200" dirty="0"/>
              <a:t> et al 2011. Science</a:t>
            </a:r>
          </a:p>
        </p:txBody>
      </p:sp>
    </p:spTree>
    <p:extLst>
      <p:ext uri="{BB962C8B-B14F-4D97-AF65-F5344CB8AC3E}">
        <p14:creationId xmlns:p14="http://schemas.microsoft.com/office/powerpoint/2010/main" val="3772647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0206"/>
            <a:ext cx="8229600" cy="558595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Summary</a:t>
            </a:r>
            <a:endParaRPr lang="en-US" dirty="0"/>
          </a:p>
          <a:p>
            <a:r>
              <a:rPr lang="en-US" dirty="0"/>
              <a:t> Fecundity and body size are positively correlated</a:t>
            </a:r>
          </a:p>
          <a:p>
            <a:r>
              <a:rPr lang="en-US" dirty="0"/>
              <a:t>Only two of the three traits, growth rate, development time and adult body size are independent</a:t>
            </a:r>
          </a:p>
          <a:p>
            <a:r>
              <a:rPr lang="en-US" dirty="0"/>
              <a:t>Larger body sizes can mean longer development times/slower growth rates leading to longer pre-adult periods and higher pre-adult mortality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7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0206"/>
            <a:ext cx="8229600" cy="558595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Summary</a:t>
            </a:r>
            <a:endParaRPr lang="en-US" dirty="0"/>
          </a:p>
          <a:p>
            <a:r>
              <a:rPr lang="en-US" dirty="0"/>
              <a:t> The relationships between age and fecundity and age and mortality determine determine the optimal age at maturity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336" y="2297535"/>
            <a:ext cx="1913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time</a:t>
            </a:r>
          </a:p>
          <a:p>
            <a:r>
              <a:rPr lang="en-US" dirty="0"/>
              <a:t>(age at maturity)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88692" y="1928204"/>
            <a:ext cx="216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size at maturity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1092" y="3189446"/>
            <a:ext cx="19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Pre-adult mortality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8596" y="1942760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Fecundity</a:t>
            </a: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2634104" y="2297535"/>
            <a:ext cx="531582" cy="323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634104" y="2620701"/>
            <a:ext cx="654798" cy="459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5648959" y="2112870"/>
            <a:ext cx="1374315" cy="145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1296" y="2312093"/>
            <a:ext cx="0" cy="54535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74955" y="1854749"/>
            <a:ext cx="0" cy="54535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27355" y="2943866"/>
            <a:ext cx="0" cy="54535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05610" y="1752181"/>
            <a:ext cx="0" cy="54535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540206"/>
            <a:ext cx="8229600" cy="558595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Summary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46430" y="2127426"/>
            <a:ext cx="2387673" cy="9526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65687" y="1752181"/>
            <a:ext cx="2483272" cy="740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18087" y="2867688"/>
            <a:ext cx="2290761" cy="740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23274" y="1656592"/>
            <a:ext cx="1317457" cy="7403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455"/>
            <a:ext cx="8229600" cy="561439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The evolution of offspring size and number (Smith-</a:t>
            </a:r>
            <a:r>
              <a:rPr lang="en-US" u="sng" dirty="0" err="1"/>
              <a:t>Fretwell</a:t>
            </a:r>
            <a:r>
              <a:rPr lang="en-US" u="sng" dirty="0"/>
              <a:t> model)</a:t>
            </a:r>
          </a:p>
        </p:txBody>
      </p:sp>
      <p:pic>
        <p:nvPicPr>
          <p:cNvPr id="4" name="Picture 3" descr="Screen Shot 2015-11-12 at 10.57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2928"/>
            <a:ext cx="7551679" cy="52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74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08500"/>
            <a:ext cx="8229600" cy="5917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Variability in offspring size</a:t>
            </a:r>
          </a:p>
          <a:p>
            <a:r>
              <a:rPr lang="en-US" dirty="0"/>
              <a:t>Geographic clines in offspring size are common: Drosophila egg size increases with latitude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Larger offspring reduces the variability in survival: </a:t>
            </a:r>
            <a:r>
              <a:rPr lang="en-US" dirty="0" err="1"/>
              <a:t>cladocerans</a:t>
            </a:r>
            <a:r>
              <a:rPr lang="en-US" dirty="0"/>
              <a:t> lay larger eggs when food availability is low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Offspring size is correlated</a:t>
            </a:r>
          </a:p>
          <a:p>
            <a:pPr marL="0" indent="0">
              <a:buNone/>
            </a:pPr>
            <a:r>
              <a:rPr lang="en-US" dirty="0"/>
              <a:t>    with maternal age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72" y="3933073"/>
            <a:ext cx="2361770" cy="26945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6672" y="6581001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Photo credit: Paul Hebert</a:t>
            </a:r>
          </a:p>
        </p:txBody>
      </p:sp>
    </p:spTree>
    <p:extLst>
      <p:ext uri="{BB962C8B-B14F-4D97-AF65-F5344CB8AC3E}">
        <p14:creationId xmlns:p14="http://schemas.microsoft.com/office/powerpoint/2010/main" val="1826104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478"/>
            <a:ext cx="8229600" cy="569968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Smith-</a:t>
            </a:r>
            <a:r>
              <a:rPr lang="en-US" u="sng" dirty="0" err="1"/>
              <a:t>Fretwell</a:t>
            </a:r>
            <a:r>
              <a:rPr lang="en-US" u="sng" dirty="0"/>
              <a:t> model assumptions</a:t>
            </a:r>
            <a:endParaRPr lang="en-US" dirty="0"/>
          </a:p>
          <a:p>
            <a:r>
              <a:rPr lang="en-US" dirty="0"/>
              <a:t>Does not describe how reproductive effort evolves</a:t>
            </a:r>
          </a:p>
          <a:p>
            <a:r>
              <a:rPr lang="en-US" dirty="0"/>
              <a:t>Does not consider physiological or morphological constraints (e.g. brood pouch size as a constraint)</a:t>
            </a:r>
          </a:p>
          <a:p>
            <a:r>
              <a:rPr lang="en-US" dirty="0"/>
              <a:t>Assume fecundity is maximized (ignore effect on success reproductive ability)</a:t>
            </a:r>
          </a:p>
          <a:p>
            <a:r>
              <a:rPr lang="en-US" dirty="0"/>
              <a:t>Ignores sibling conflict, parental care (large clutches difficult to care for)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67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9614"/>
            <a:ext cx="8229600" cy="57565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Summary</a:t>
            </a:r>
            <a:endParaRPr lang="en-US" dirty="0"/>
          </a:p>
          <a:p>
            <a:r>
              <a:rPr lang="en-US" dirty="0"/>
              <a:t>Trade-offs can explain the evolution of intermediately valued traits, i.e.</a:t>
            </a:r>
          </a:p>
          <a:p>
            <a:pPr lvl="1"/>
            <a:r>
              <a:rPr lang="en-US" dirty="0"/>
              <a:t>antagonistic </a:t>
            </a:r>
            <a:r>
              <a:rPr lang="en-US" dirty="0" err="1"/>
              <a:t>pleiotrophy</a:t>
            </a:r>
            <a:endParaRPr lang="en-US" dirty="0"/>
          </a:p>
          <a:p>
            <a:pPr lvl="1"/>
            <a:r>
              <a:rPr lang="en-US" dirty="0"/>
              <a:t>pre-adult survival vs. fecundity at maturity</a:t>
            </a:r>
          </a:p>
          <a:p>
            <a:pPr lvl="1"/>
            <a:r>
              <a:rPr lang="en-US" dirty="0"/>
              <a:t>offspring number vs. survivorship</a:t>
            </a:r>
          </a:p>
        </p:txBody>
      </p:sp>
    </p:spTree>
    <p:extLst>
      <p:ext uri="{BB962C8B-B14F-4D97-AF65-F5344CB8AC3E}">
        <p14:creationId xmlns:p14="http://schemas.microsoft.com/office/powerpoint/2010/main" val="123315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1774"/>
            <a:ext cx="8229600" cy="56143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err="1"/>
              <a:t>Gompertz-Makeham</a:t>
            </a:r>
            <a:r>
              <a:rPr lang="en-US" u="sng" dirty="0"/>
              <a:t> mortality model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 err="1"/>
              <a:t>μ</a:t>
            </a:r>
            <a:r>
              <a:rPr lang="en-US" baseline="-25000" dirty="0" err="1"/>
              <a:t>t</a:t>
            </a:r>
            <a:r>
              <a:rPr lang="en-US" dirty="0"/>
              <a:t> age-dependent mortality rate</a:t>
            </a:r>
          </a:p>
          <a:p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 age</a:t>
            </a:r>
            <a:endParaRPr lang="en-US" i="1" dirty="0">
              <a:latin typeface="Times New Roman"/>
              <a:cs typeface="Times New Roman"/>
            </a:endParaRPr>
          </a:p>
          <a:p>
            <a:r>
              <a:rPr lang="en-US" i="1" dirty="0">
                <a:latin typeface="Times New Roman"/>
                <a:cs typeface="Times New Roman"/>
              </a:rPr>
              <a:t>c</a:t>
            </a:r>
            <a:r>
              <a:rPr lang="en-US" dirty="0"/>
              <a:t> the extrinsic mortality rate</a:t>
            </a:r>
          </a:p>
          <a:p>
            <a:r>
              <a:rPr lang="en-US" dirty="0" err="1"/>
              <a:t>λ</a:t>
            </a:r>
            <a:r>
              <a:rPr lang="en-US" dirty="0"/>
              <a:t> a constant multiplier of the mortality rate</a:t>
            </a:r>
          </a:p>
          <a:p>
            <a:r>
              <a:rPr lang="en-US" dirty="0" err="1"/>
              <a:t>γ</a:t>
            </a:r>
            <a:r>
              <a:rPr lang="en-US" dirty="0"/>
              <a:t> affects the rate of increase in mortality with age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43" y="1903693"/>
            <a:ext cx="3194778" cy="607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8900" y="6581001"/>
            <a:ext cx="6675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Fox et al. 2001. Senescence in Evolutionary Ecology: Concepts and case studies. Oxford University Press. </a:t>
            </a:r>
          </a:p>
        </p:txBody>
      </p:sp>
    </p:spTree>
    <p:extLst>
      <p:ext uri="{BB962C8B-B14F-4D97-AF65-F5344CB8AC3E}">
        <p14:creationId xmlns:p14="http://schemas.microsoft.com/office/powerpoint/2010/main" val="23360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0 at 11.2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5759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8900" y="6581001"/>
            <a:ext cx="6675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Fox et al. 2001. Senescence in Evolutionary Ecology: Concepts and case studies. Oxford University Press. </a:t>
            </a:r>
          </a:p>
        </p:txBody>
      </p:sp>
    </p:spTree>
    <p:extLst>
      <p:ext uri="{BB962C8B-B14F-4D97-AF65-F5344CB8AC3E}">
        <p14:creationId xmlns:p14="http://schemas.microsoft.com/office/powerpoint/2010/main" val="108625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senescence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Mutation accumulation: Late-acting deleterious effects persist because there is no selection pressure to remove them</a:t>
            </a:r>
          </a:p>
          <a:p>
            <a:endParaRPr lang="en-US" dirty="0"/>
          </a:p>
          <a:p>
            <a:r>
              <a:rPr lang="en-US" dirty="0"/>
              <a:t>Antagonistic </a:t>
            </a:r>
            <a:r>
              <a:rPr lang="en-US" dirty="0" err="1"/>
              <a:t>pleiotropy</a:t>
            </a:r>
            <a:r>
              <a:rPr lang="en-US" dirty="0"/>
              <a:t>: Late-acting deleterious genes have earlier acting benefits</a:t>
            </a:r>
          </a:p>
          <a:p>
            <a:endParaRPr lang="en-US" dirty="0"/>
          </a:p>
          <a:p>
            <a:r>
              <a:rPr lang="en-US" dirty="0"/>
              <a:t>Damage accumulation/Redundancy theory: mortality is avoided if there is at least one functioning copy of a gene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2186" y="6488668"/>
            <a:ext cx="19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Laird and </a:t>
            </a:r>
            <a:r>
              <a:rPr lang="en-US" sz="1200" dirty="0" err="1"/>
              <a:t>Sherratt</a:t>
            </a:r>
            <a:r>
              <a:rPr lang="en-US" sz="1200" dirty="0"/>
              <a:t> 2009. JEB.</a:t>
            </a:r>
          </a:p>
        </p:txBody>
      </p:sp>
    </p:spTree>
    <p:extLst>
      <p:ext uri="{BB962C8B-B14F-4D97-AF65-F5344CB8AC3E}">
        <p14:creationId xmlns:p14="http://schemas.microsoft.com/office/powerpoint/2010/main" val="3108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06 at 12.3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4" y="0"/>
            <a:ext cx="597356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2186" y="6488668"/>
            <a:ext cx="19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Laird and </a:t>
            </a:r>
            <a:r>
              <a:rPr lang="en-US" sz="1200" dirty="0" err="1"/>
              <a:t>Sherratt</a:t>
            </a:r>
            <a:r>
              <a:rPr lang="en-US" sz="1200" dirty="0"/>
              <a:t> 2009. JEB.</a:t>
            </a:r>
          </a:p>
        </p:txBody>
      </p:sp>
    </p:spTree>
    <p:extLst>
      <p:ext uri="{BB962C8B-B14F-4D97-AF65-F5344CB8AC3E}">
        <p14:creationId xmlns:p14="http://schemas.microsoft.com/office/powerpoint/2010/main" val="369610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786"/>
            <a:ext cx="8229600" cy="564537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Practice questions</a:t>
            </a:r>
          </a:p>
          <a:p>
            <a:r>
              <a:rPr lang="en-US" dirty="0"/>
              <a:t>We showed that evolution can favor the allele with the highest intrinsic growth rate. What were the assumptions of this argument?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senescence?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two hypotheses that can explain why individuals will not evolve to live forever.</a:t>
            </a:r>
          </a:p>
        </p:txBody>
      </p:sp>
    </p:spTree>
    <p:extLst>
      <p:ext uri="{BB962C8B-B14F-4D97-AF65-F5344CB8AC3E}">
        <p14:creationId xmlns:p14="http://schemas.microsoft.com/office/powerpoint/2010/main" val="206299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728"/>
            <a:ext cx="8229600" cy="559543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Age and size at maturity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488" y="1910390"/>
            <a:ext cx="4724980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Recommended reading:</a:t>
            </a:r>
          </a:p>
          <a:p>
            <a:r>
              <a:rPr lang="en-US" sz="2000" dirty="0"/>
              <a:t>Fox et al. 2001. Chapter 8 Age and Size at Maturity. In Evolutionary Ecology: Concepts and case studies. Oxford University Press. p101</a:t>
            </a:r>
          </a:p>
        </p:txBody>
      </p:sp>
    </p:spTree>
    <p:extLst>
      <p:ext uri="{BB962C8B-B14F-4D97-AF65-F5344CB8AC3E}">
        <p14:creationId xmlns:p14="http://schemas.microsoft.com/office/powerpoint/2010/main" val="428339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2364"/>
            <a:ext cx="8229600" cy="544379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Trade-offs in age and size at maturity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any individual only two of three traits, growth rate, development time and adult body size are independent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27" y="3768810"/>
            <a:ext cx="4394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6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619</Words>
  <Application>Microsoft Macintosh PowerPoint</Application>
  <PresentationFormat>On-screen Show (4:3)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The evolution of senescence</vt:lpstr>
      <vt:lpstr>PowerPoint Presentation</vt:lpstr>
      <vt:lpstr>PowerPoint Presentation</vt:lpstr>
      <vt:lpstr>PowerPoint Presentation</vt:lpstr>
      <vt:lpstr>Evolution of senescence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Biology Department - Memorial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sensence</dc:title>
  <dc:creator>Amy Hurford</dc:creator>
  <cp:lastModifiedBy>Amy Hurford</cp:lastModifiedBy>
  <cp:revision>69</cp:revision>
  <dcterms:created xsi:type="dcterms:W3CDTF">2015-11-06T13:22:54Z</dcterms:created>
  <dcterms:modified xsi:type="dcterms:W3CDTF">2022-03-24T11:43:30Z</dcterms:modified>
</cp:coreProperties>
</file>