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3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8E886-1D93-894E-BB26-C686A4CDFB9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EA26C-0E8B-3E48-A351-2C832430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senescence</a:t>
            </a:r>
          </a:p>
        </p:txBody>
      </p:sp>
      <p:pic>
        <p:nvPicPr>
          <p:cNvPr id="4" name="Picture 3" descr="Screen Shot 2015-11-06 at 12.24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13" y="1310168"/>
            <a:ext cx="5964187" cy="51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4395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8230" y="6581001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Bronikowski</a:t>
            </a:r>
            <a:r>
              <a:rPr lang="en-US" sz="1200" dirty="0"/>
              <a:t> et al 2011. Science</a:t>
            </a:r>
          </a:p>
        </p:txBody>
      </p:sp>
    </p:spTree>
    <p:extLst>
      <p:ext uri="{BB962C8B-B14F-4D97-AF65-F5344CB8AC3E}">
        <p14:creationId xmlns:p14="http://schemas.microsoft.com/office/powerpoint/2010/main" val="377264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774"/>
            <a:ext cx="8229600" cy="56143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err="1"/>
              <a:t>Gompertz-Makeham</a:t>
            </a:r>
            <a:r>
              <a:rPr lang="en-US" u="sng" dirty="0"/>
              <a:t> mortality model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dirty="0" err="1"/>
              <a:t>μ</a:t>
            </a:r>
            <a:r>
              <a:rPr lang="en-US" baseline="-25000" dirty="0" err="1"/>
              <a:t>t</a:t>
            </a:r>
            <a:r>
              <a:rPr lang="en-US" dirty="0"/>
              <a:t> age-dependent mortality rate</a:t>
            </a:r>
          </a:p>
          <a:p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>
                <a:latin typeface="+mj-lt"/>
                <a:cs typeface="Times New Roman"/>
              </a:rPr>
              <a:t> age</a:t>
            </a:r>
            <a:endParaRPr lang="en-US" i="1" dirty="0">
              <a:latin typeface="Times New Roman"/>
              <a:cs typeface="Times New Roman"/>
            </a:endParaRPr>
          </a:p>
          <a:p>
            <a:r>
              <a:rPr lang="en-US" i="1" dirty="0">
                <a:latin typeface="Times New Roman"/>
                <a:cs typeface="Times New Roman"/>
              </a:rPr>
              <a:t>c</a:t>
            </a:r>
            <a:r>
              <a:rPr lang="en-US" dirty="0"/>
              <a:t> the extrinsic mortality rate</a:t>
            </a:r>
          </a:p>
          <a:p>
            <a:r>
              <a:rPr lang="en-US" dirty="0" err="1"/>
              <a:t>λ</a:t>
            </a:r>
            <a:r>
              <a:rPr lang="en-US" dirty="0"/>
              <a:t> a constant multiplier of the mortality rate</a:t>
            </a:r>
          </a:p>
          <a:p>
            <a:r>
              <a:rPr lang="en-US" dirty="0" err="1"/>
              <a:t>γ</a:t>
            </a:r>
            <a:r>
              <a:rPr lang="en-US" dirty="0"/>
              <a:t> affects the rate of increase in mortality with age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43" y="1903693"/>
            <a:ext cx="3194778" cy="607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233605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1.2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5759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8900" y="6581001"/>
            <a:ext cx="667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Fox et al. 2001. Senescence in Evolutionary Ecology: Concepts and case studies. Oxford University Press. </a:t>
            </a:r>
          </a:p>
        </p:txBody>
      </p:sp>
    </p:spTree>
    <p:extLst>
      <p:ext uri="{BB962C8B-B14F-4D97-AF65-F5344CB8AC3E}">
        <p14:creationId xmlns:p14="http://schemas.microsoft.com/office/powerpoint/2010/main" val="10862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senescence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Mutation accumulation: Late-acting deleterious effects persist because there is no selection pressure to remove them</a:t>
            </a:r>
          </a:p>
          <a:p>
            <a:endParaRPr lang="en-US" dirty="0"/>
          </a:p>
          <a:p>
            <a:r>
              <a:rPr lang="en-US" dirty="0"/>
              <a:t>Antagonistic </a:t>
            </a:r>
            <a:r>
              <a:rPr lang="en-US" dirty="0" err="1"/>
              <a:t>pleiotropy</a:t>
            </a:r>
            <a:r>
              <a:rPr lang="en-US" dirty="0"/>
              <a:t>: Late-acting deleterious genes have earlier acting benefits</a:t>
            </a:r>
          </a:p>
          <a:p>
            <a:endParaRPr lang="en-US" dirty="0"/>
          </a:p>
          <a:p>
            <a:r>
              <a:rPr lang="en-US" dirty="0"/>
              <a:t>Damage accumulation/Redundancy theory: mortality is avoided if there is at least one functioning copy of a gene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72186" y="6488668"/>
            <a:ext cx="1971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Laird and </a:t>
            </a:r>
            <a:r>
              <a:rPr lang="en-US" sz="1200" dirty="0" err="1"/>
              <a:t>Sherratt</a:t>
            </a:r>
            <a:r>
              <a:rPr lang="en-US" sz="1200" dirty="0"/>
              <a:t> 2009. JEB.</a:t>
            </a:r>
          </a:p>
        </p:txBody>
      </p:sp>
    </p:spTree>
    <p:extLst>
      <p:ext uri="{BB962C8B-B14F-4D97-AF65-F5344CB8AC3E}">
        <p14:creationId xmlns:p14="http://schemas.microsoft.com/office/powerpoint/2010/main" val="31087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138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The evolution of senescence</vt:lpstr>
      <vt:lpstr>PowerPoint Presentation</vt:lpstr>
      <vt:lpstr>PowerPoint Presentation</vt:lpstr>
      <vt:lpstr>PowerPoint Presentation</vt:lpstr>
      <vt:lpstr>Evolution of senescence</vt:lpstr>
    </vt:vector>
  </TitlesOfParts>
  <Company>Biology Department - Memorial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sensence</dc:title>
  <dc:creator>Amy Hurford</dc:creator>
  <cp:lastModifiedBy>Amy Hurford</cp:lastModifiedBy>
  <cp:revision>70</cp:revision>
  <dcterms:created xsi:type="dcterms:W3CDTF">2015-11-06T13:22:54Z</dcterms:created>
  <dcterms:modified xsi:type="dcterms:W3CDTF">2022-03-24T11:46:57Z</dcterms:modified>
</cp:coreProperties>
</file>