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02" r:id="rId3"/>
    <p:sldId id="305" r:id="rId4"/>
    <p:sldId id="304" r:id="rId5"/>
    <p:sldId id="303" r:id="rId6"/>
    <p:sldId id="310" r:id="rId7"/>
    <p:sldId id="316" r:id="rId8"/>
    <p:sldId id="328" r:id="rId9"/>
    <p:sldId id="306" r:id="rId10"/>
    <p:sldId id="307" r:id="rId11"/>
    <p:sldId id="308" r:id="rId12"/>
    <p:sldId id="327" r:id="rId13"/>
    <p:sldId id="309" r:id="rId14"/>
    <p:sldId id="311" r:id="rId15"/>
    <p:sldId id="312" r:id="rId16"/>
    <p:sldId id="317" r:id="rId17"/>
    <p:sldId id="318" r:id="rId18"/>
    <p:sldId id="320" r:id="rId19"/>
    <p:sldId id="313" r:id="rId20"/>
    <p:sldId id="321" r:id="rId21"/>
    <p:sldId id="314" r:id="rId22"/>
    <p:sldId id="315" r:id="rId23"/>
    <p:sldId id="319" r:id="rId24"/>
    <p:sldId id="326" r:id="rId25"/>
    <p:sldId id="322" r:id="rId26"/>
    <p:sldId id="323" r:id="rId27"/>
    <p:sldId id="324" r:id="rId28"/>
    <p:sldId id="32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2"/>
    <p:restoredTop sz="88136"/>
  </p:normalViewPr>
  <p:slideViewPr>
    <p:cSldViewPr snapToGrid="0">
      <p:cViewPr varScale="1">
        <p:scale>
          <a:sx n="63" d="100"/>
          <a:sy n="63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07ABD-9BFA-4341-85EB-854238C078B1}" type="datetimeFigureOut">
              <a:rPr lang="en-US" smtClean="0"/>
              <a:t>8/24/23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5F383-4A9E-2149-A952-B5563948A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3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9B76-5477-1912-B724-14F0B0A0B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F71FD-14A3-4752-04E0-DC9E23BF3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9672-50DC-E892-66F4-7610E640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106D-1680-5465-7FB2-91E16272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0106F-4A9A-8F99-EBA3-799B9B97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BDF5-43F0-8256-A403-E3981FF7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2EBEB-AAF6-386E-080F-10F08F6B7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9B77D-58A3-CF4A-BD1C-B0892CA2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2F9D-B16A-8084-C721-6A3F0BCC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C52C-F2B0-86C6-3AFE-58F57387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3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132BD-6941-28C2-6766-C8093B712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D6D76-8F96-669B-FA62-EAECF4943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3DBEF-41E6-61D6-DAB3-3D96017C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48BF-C97E-5F54-9364-80927504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2958-34E2-74B2-B5C5-4D980CDE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1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41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D067-DFC9-4135-79F0-9427BEC9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B786-3CF9-D4B2-6271-FEFA65CFF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0"/>
            <a:ext cx="11750040" cy="5353845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85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83BA-D04B-E17F-897C-0AFDF739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5B01D-1485-D430-A475-125F0608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0689-5DE1-2671-AC48-1DC9EBDD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81E3-FD00-A4AD-7366-FE883571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DC9B-D27F-D679-C090-F8E7BACD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6F99-C47D-5532-C813-BC2A3C1B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08FD-173F-68A4-18AC-F35DD109E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34867-1A52-27D2-9F46-9A5FF3498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973B-D2FF-F656-2F70-610EA847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12C67-84DF-273E-07EE-5A764BCD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E20B5-29CB-A26F-0E40-9FE7AD2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1D23-6712-A618-04D7-8CBB4BEF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5B38C-57F6-3682-DE98-6F7BE9C3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A7A85-420C-F530-F802-FEE5BC822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1E796-631D-7BFF-E7E7-64DFB1B28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DAF53-887D-E654-4165-DDBF2A860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76477-1892-B1AE-67FE-C7D76FED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F2307-CCF9-5578-79D1-D5B45A17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D1ED4-1BC1-BEAD-8F4B-57899A20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5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6EE3-C86E-851A-0A79-407ADCD5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C3807-1DD7-4141-91DC-14270E14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8/24/23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B516F-2686-B396-8DE0-8C41FA3C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4156E-664A-C054-9F1E-E687FB51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3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5BB4B-F64E-C232-07C6-42E4FAAE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8/24/23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F5DCE-AE60-F7B9-9F17-D47912B4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C3955-483C-CABB-E7BD-8B72E849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9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5D4-8D19-59B4-877C-0A8E874F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6B4A-F00D-C841-DD11-175C2C4C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3B2E2-D1A7-C37D-701E-808CED16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DAF8B-8BEF-9C6E-B8FB-B8EC35A2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B5466-9B0F-0205-43DC-9C0FAEDF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27446-4D58-1661-FCD7-02199B87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A83C-A7B8-8025-3864-3D582A50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53693-6B96-0EC4-C03E-7C2C5837D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0B449-6251-2EC5-25D2-D96CFA903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FD56-6240-76ED-482A-BBE5B32C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39926-4DD4-1D39-5754-C2A74EC2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24F8B-9A32-D985-8D1F-D4A2E980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6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0175C-CA22-AB9F-E987-6E04B94B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EF36-B15E-C3B1-E7A8-12742413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B54F-274F-A05C-5EA5-21F09D87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0C95-0472-DE44-8980-673BD05BB60F}" type="datetimeFigureOut">
              <a:rPr lang="en-US" smtClean="0"/>
              <a:t>8/24/23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6B5B-7206-2246-F3A8-C71E22ED8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DA53-25B6-6875-7BDC-0790FFCE1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9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mod.github.io/macpan-book/index.html#history-and-motivation" TargetMode="Externa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anmod.github.io/macpan-book/index.html#history-and-motivation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da.ca/content/dam/phac-aspc/documents/services/reports-publications/canada-communicable-disease-report-ccdr/monthly-issue/2022-48/issue-7-8-july-august-2022/ccdrv48i78a01s-eng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ealth-infobase.canada.ca/covid-19/vaccination-coverag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6AA3-A4F8-6D0B-B432-433D107C8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993217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Ch 8. Latent Variables and State-Space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FAACE-D6AE-D24B-8083-690CFD3E8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Autofit/>
          </a:bodyPr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Amy Hurford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Memorial University</a:t>
            </a:r>
          </a:p>
        </p:txBody>
      </p:sp>
    </p:spTree>
    <p:extLst>
      <p:ext uri="{BB962C8B-B14F-4D97-AF65-F5344CB8AC3E}">
        <p14:creationId xmlns:p14="http://schemas.microsoft.com/office/powerpoint/2010/main" val="1907840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0785CC-9B43-4F67-2126-9E97CCCB8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37" y="231820"/>
            <a:ext cx="10971001" cy="6445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5F090-F61B-B7F4-C8C9-BDACBE8D2D83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04737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2E1B48-5D7B-75CF-B820-3BC47100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7" y="483547"/>
            <a:ext cx="11764786" cy="5890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0ECDD-123B-8E0F-981A-D3989A452700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85062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BBDF-CA4F-908D-F67C-369EAA78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59503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That process model was not SIR – that was a random walk…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CC737-CCB7-47D9-F10D-2DA355C4C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798" y="2554359"/>
            <a:ext cx="3083051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75D2D0-81E3-1D29-CDF0-9965668C9910}"/>
              </a:ext>
            </a:extLst>
          </p:cNvPr>
          <p:cNvSpPr txBox="1"/>
          <p:nvPr/>
        </p:nvSpPr>
        <p:spPr>
          <a:xfrm>
            <a:off x="4413798" y="5683591"/>
            <a:ext cx="8335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canmod.github.io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macpan</a:t>
            </a:r>
            <a:r>
              <a:rPr lang="en-US" dirty="0">
                <a:hlinkClick r:id="rId3"/>
              </a:rPr>
              <a:t>-book/</a:t>
            </a:r>
            <a:r>
              <a:rPr lang="en-US" dirty="0" err="1">
                <a:hlinkClick r:id="rId3"/>
              </a:rPr>
              <a:t>index.html#history-and-motivation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38956E-43C6-6F94-CC51-FA470FD5EAD0}"/>
              </a:ext>
            </a:extLst>
          </p:cNvPr>
          <p:cNvSpPr txBox="1">
            <a:spLocks/>
          </p:cNvSpPr>
          <p:nvPr/>
        </p:nvSpPr>
        <p:spPr>
          <a:xfrm>
            <a:off x="126609" y="430364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…. much less epidemiological detail than </a:t>
            </a:r>
            <a:r>
              <a:rPr lang="en-US" dirty="0" err="1"/>
              <a:t>McMasterPandemic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1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19D4-E718-18DB-B37E-2B1EC727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2447-5293-18EC-FFB2-0007413C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Because of their capacity to flexibly capture and partition a wide range of uncertainties and address the complexities of real data, Dietz recommends state space models as the basis of forecasting.</a:t>
            </a:r>
          </a:p>
          <a:p>
            <a:pPr marL="0" indent="0">
              <a:buNone/>
            </a:pPr>
            <a:r>
              <a:rPr lang="en-US" dirty="0"/>
              <a:t>5. Missing data gaps and irregularly spaced data are handled automatically with uncertainties increasing with distance to the nearest observation.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97D83-F90B-2BB8-4699-DA1E6B7197C8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73063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AC8E-9009-9E4D-4E56-AC6250D6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9 Fusing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0841-03CF-76A8-A9C1-794B2179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465" y="2207116"/>
            <a:ext cx="8551572" cy="307322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“Balancing the information provided by different data sources remains among the most debated topics in ecological model-data fusion”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D878D0-4EAF-E16E-89A1-B463FC2FE25F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369438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A19-12D5-B59A-3D6B-0B1E0233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Fusing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DDB5-F4D2-E3AA-306D-ECECA1A1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Fusing data involves more than joining data sources</a:t>
            </a:r>
          </a:p>
          <a:p>
            <a:r>
              <a:rPr lang="en-US" dirty="0"/>
              <a:t>Naïve interpolation or extrapolation can lead to biased and overconfident results</a:t>
            </a:r>
          </a:p>
          <a:p>
            <a:r>
              <a:rPr lang="en-US" dirty="0"/>
              <a:t>Covariances are critical to leverage complementary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854D6-3ED6-9E52-149C-0BF9CA182DC3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355424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A19-12D5-B59A-3D6B-0B1E0233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Fusing data sources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E3C098-477F-9FF0-C55C-65B53DC0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43" y="1024835"/>
            <a:ext cx="5121405" cy="5216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E75DE1-8ED3-2FA3-F3EE-356E4C97CABD}"/>
              </a:ext>
            </a:extLst>
          </p:cNvPr>
          <p:cNvSpPr txBox="1"/>
          <p:nvPr/>
        </p:nvSpPr>
        <p:spPr>
          <a:xfrm>
            <a:off x="0" y="6378080"/>
            <a:ext cx="6439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transmissibility and global spread of SARS-CoV-2 variants of concern as at June 2021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Campbell et al. (2021),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Eurosurveillence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https://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doi.org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/10.2807/1560-7917.ES.2021.26.24.2100509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121A90-A424-08E3-423C-D67CF32C1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46" y="1672605"/>
            <a:ext cx="6456611" cy="350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5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A19-12D5-B59A-3D6B-0B1E0233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Fusing data sources - counterfactuals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FD5E5-DCB6-06F9-18FC-B3B03596A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19"/>
          <a:stretch/>
        </p:blipFill>
        <p:spPr bwMode="auto">
          <a:xfrm>
            <a:off x="2078945" y="1049903"/>
            <a:ext cx="7734832" cy="542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CB496E-B526-4F4B-FF1E-CD8A5C91D65F}"/>
              </a:ext>
            </a:extLst>
          </p:cNvPr>
          <p:cNvSpPr txBox="1"/>
          <p:nvPr/>
        </p:nvSpPr>
        <p:spPr>
          <a:xfrm>
            <a:off x="291547" y="6470413"/>
            <a:ext cx="855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Hurford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2023. Pandemic modelling for regions implementing an elimination strategy</a:t>
            </a:r>
          </a:p>
        </p:txBody>
      </p:sp>
    </p:spTree>
    <p:extLst>
      <p:ext uri="{BB962C8B-B14F-4D97-AF65-F5344CB8AC3E}">
        <p14:creationId xmlns:p14="http://schemas.microsoft.com/office/powerpoint/2010/main" val="232275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A19-12D5-B59A-3D6B-0B1E0233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DDB5-F4D2-E3AA-306D-ECECA1A12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1"/>
            <a:ext cx="11750040" cy="4567170"/>
          </a:xfrm>
        </p:spPr>
        <p:txBody>
          <a:bodyPr>
            <a:normAutofit/>
          </a:bodyPr>
          <a:lstStyle/>
          <a:p>
            <a:r>
              <a:rPr lang="en-US" dirty="0"/>
              <a:t>Meta-analyses combine information, usually in the form of summary statistics from independent studies</a:t>
            </a:r>
          </a:p>
          <a:p>
            <a:r>
              <a:rPr lang="en-US" sz="3500" dirty="0"/>
              <a:t>Reporting bias is a challenge for high quality meta-analyses; that is, that negative results are not reported</a:t>
            </a:r>
          </a:p>
          <a:p>
            <a:r>
              <a:rPr lang="en-CA" sz="3500" dirty="0">
                <a:effectLst/>
              </a:rPr>
              <a:t>While less common, meta-analysis can also be used to directly estimate priors for parameters in a larger model (</a:t>
            </a:r>
            <a:r>
              <a:rPr lang="en-CA" sz="3500" dirty="0" err="1">
                <a:effectLst/>
              </a:rPr>
              <a:t>LeBauer</a:t>
            </a:r>
            <a:r>
              <a:rPr lang="en-CA" sz="3500" dirty="0">
                <a:effectLst/>
              </a:rPr>
              <a:t> et al. 2013)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0EF9D-8749-0229-232B-43520BBA5D23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584875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A19-12D5-B59A-3D6B-0B1E0233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DDB5-F4D2-E3AA-306D-ECECA1A12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1"/>
            <a:ext cx="11750040" cy="4567170"/>
          </a:xfrm>
        </p:spPr>
        <p:txBody>
          <a:bodyPr>
            <a:normAutofit/>
          </a:bodyPr>
          <a:lstStyle/>
          <a:p>
            <a:r>
              <a:rPr lang="en-CA" dirty="0">
                <a:effectLst/>
              </a:rPr>
              <a:t>Compared to parameterizing a model from a single study or site, a meta-analysis provides both greater constraint and the ability to account for the real ecological variability among multiple studies.  </a:t>
            </a:r>
          </a:p>
          <a:p>
            <a:r>
              <a:rPr lang="en-CA" dirty="0">
                <a:effectLst/>
              </a:rPr>
              <a:t>What distinguishes a meta-analytical model from other models is that the observations are typically summary statistics, and thus there is a need for </a:t>
            </a:r>
            <a:r>
              <a:rPr lang="en-CA" i="1" dirty="0">
                <a:effectLst/>
              </a:rPr>
              <a:t>different studies to have different weights based on their sample sizes and variability 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56A12-56DD-0EB6-3CB1-780BE90BA1ED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390789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D099-3FE6-2F4E-AFD9-4863CFE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DEE7-F0EE-C14E-AE23-D09D047F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Latent variables</a:t>
            </a:r>
            <a:r>
              <a:rPr lang="en-US" dirty="0"/>
              <a:t>: The variable of interest is unobserved or estimated with uncertainty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508B9-F833-A5FA-68AA-3C563A4635EB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07073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CAAB5D-CBF1-505B-42DB-E2F653B0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593"/>
            <a:ext cx="9480745" cy="4803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B530D7-5827-B641-D26A-AAAB536CDFFF}"/>
              </a:ext>
            </a:extLst>
          </p:cNvPr>
          <p:cNvSpPr txBox="1"/>
          <p:nvPr/>
        </p:nvSpPr>
        <p:spPr>
          <a:xfrm>
            <a:off x="7589458" y="2236762"/>
            <a:ext cx="4146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summary statistics in study,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A4136-CC13-AD0B-DFDA-0FC3A98F5A38}"/>
              </a:ext>
            </a:extLst>
          </p:cNvPr>
          <p:cNvSpPr txBox="1"/>
          <p:nvPr/>
        </p:nvSpPr>
        <p:spPr>
          <a:xfrm>
            <a:off x="7589458" y="3233224"/>
            <a:ext cx="368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 statistics in study,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9F4A9-2861-8911-F8CA-FD6C448DBD0C}"/>
              </a:ext>
            </a:extLst>
          </p:cNvPr>
          <p:cNvSpPr txBox="1"/>
          <p:nvPr/>
        </p:nvSpPr>
        <p:spPr>
          <a:xfrm>
            <a:off x="7589458" y="4152313"/>
            <a:ext cx="2671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across study mean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872DD5A-3233-E6D2-03EA-57CA7884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A5A6A-92ED-0706-AD21-2F9CB827E5B2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507590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05E1A-439F-174F-A63A-EF3BE1A4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926" y="18255"/>
            <a:ext cx="570762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318CB6-E3E4-149F-DFD7-C6002DD5FD13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363800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8095-7AAA-EA69-633A-B0BE75F9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PHAC – Emerging Sciences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37AC-93CA-CC99-3D17-D61CBDE0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Parameter estimation tables</a:t>
            </a:r>
          </a:p>
          <a:p>
            <a:pPr marL="0" indent="0">
              <a:buNone/>
            </a:pPr>
            <a:r>
              <a:rPr lang="en-US" dirty="0"/>
              <a:t>IFR, CFR, Incubation period, Latent period, Infectious period, Asymptomatic-Inf, Serial interval</a:t>
            </a:r>
          </a:p>
          <a:p>
            <a:pPr marL="0" indent="0">
              <a:buNone/>
            </a:pPr>
            <a:r>
              <a:rPr lang="en-US" dirty="0" err="1"/>
              <a:t>Epi+Model</a:t>
            </a:r>
            <a:r>
              <a:rPr lang="en-US" dirty="0"/>
              <a:t> Data Parameter Tables 2020-06-29.xls</a:t>
            </a:r>
          </a:p>
        </p:txBody>
      </p:sp>
    </p:spTree>
    <p:extLst>
      <p:ext uri="{BB962C8B-B14F-4D97-AF65-F5344CB8AC3E}">
        <p14:creationId xmlns:p14="http://schemas.microsoft.com/office/powerpoint/2010/main" val="1015701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E5D6-D3EA-5F7E-026C-7FD5E4E5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5D43C-39BD-4094-9494-5E49FC0A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89" y="1586816"/>
            <a:ext cx="8005787" cy="2436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180DD0-A5E3-6301-4F67-D380E91DEB3E}"/>
              </a:ext>
            </a:extLst>
          </p:cNvPr>
          <p:cNvSpPr txBox="1"/>
          <p:nvPr/>
        </p:nvSpPr>
        <p:spPr>
          <a:xfrm>
            <a:off x="288290" y="4273161"/>
            <a:ext cx="8555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canmod.github.io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macpan</a:t>
            </a:r>
            <a:r>
              <a:rPr lang="en-US" dirty="0">
                <a:hlinkClick r:id="rId3"/>
              </a:rPr>
              <a:t>-book/</a:t>
            </a:r>
            <a:r>
              <a:rPr lang="en-US" dirty="0" err="1">
                <a:hlinkClick r:id="rId3"/>
              </a:rPr>
              <a:t>index.html#history-and-motivation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42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B41ADA-DE09-4AC8-D6B0-5F32CEFE4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" y="303192"/>
            <a:ext cx="7134828" cy="5745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1312BE-CED8-1271-9432-206A03BB7F9B}"/>
              </a:ext>
            </a:extLst>
          </p:cNvPr>
          <p:cNvSpPr txBox="1"/>
          <p:nvPr/>
        </p:nvSpPr>
        <p:spPr>
          <a:xfrm>
            <a:off x="31017" y="6189439"/>
            <a:ext cx="123531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www.canada.ca</a:t>
            </a:r>
            <a:r>
              <a:rPr lang="en-US" dirty="0">
                <a:hlinkClick r:id="rId3"/>
              </a:rPr>
              <a:t>/content/dam/</a:t>
            </a:r>
            <a:r>
              <a:rPr lang="en-US" dirty="0" err="1">
                <a:hlinkClick r:id="rId3"/>
              </a:rPr>
              <a:t>phac-aspc</a:t>
            </a:r>
            <a:r>
              <a:rPr lang="en-US" dirty="0">
                <a:hlinkClick r:id="rId3"/>
              </a:rPr>
              <a:t>/documents/services/reports-publications/</a:t>
            </a:r>
            <a:r>
              <a:rPr lang="en-US" dirty="0" err="1">
                <a:hlinkClick r:id="rId3"/>
              </a:rPr>
              <a:t>canada</a:t>
            </a:r>
            <a:r>
              <a:rPr lang="en-US" dirty="0">
                <a:hlinkClick r:id="rId3"/>
              </a:rPr>
              <a:t>-communicable-disease-report-</a:t>
            </a:r>
            <a:r>
              <a:rPr lang="en-US" dirty="0" err="1">
                <a:hlinkClick r:id="rId3"/>
              </a:rPr>
              <a:t>ccdr</a:t>
            </a:r>
            <a:r>
              <a:rPr lang="en-US" dirty="0">
                <a:hlinkClick r:id="rId3"/>
              </a:rPr>
              <a:t>/monthly-issue/2022-48/issue-7-8-july-august-2022/ccdrv48i78a01s-eng.pdf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A49167-1A39-3A7E-993E-9D03DF598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845" y="486118"/>
            <a:ext cx="4876141" cy="124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19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8007-A726-C4A7-BAFF-486ABF0F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70873-E57D-662A-0ABC-2087F681C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58" y="1772529"/>
            <a:ext cx="11839735" cy="3995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590ACA-2E04-A83A-1CC3-1436B9B2F3E2}"/>
              </a:ext>
            </a:extLst>
          </p:cNvPr>
          <p:cNvSpPr txBox="1"/>
          <p:nvPr/>
        </p:nvSpPr>
        <p:spPr>
          <a:xfrm>
            <a:off x="7385539" y="2739682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13FAF-F158-861C-A300-C91B27A98B69}"/>
              </a:ext>
            </a:extLst>
          </p:cNvPr>
          <p:cNvSpPr txBox="1"/>
          <p:nvPr/>
        </p:nvSpPr>
        <p:spPr>
          <a:xfrm>
            <a:off x="7385539" y="3308476"/>
            <a:ext cx="425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model for study,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41B45-5C39-974F-1B78-20FE16A26216}"/>
              </a:ext>
            </a:extLst>
          </p:cNvPr>
          <p:cNvSpPr txBox="1"/>
          <p:nvPr/>
        </p:nvSpPr>
        <p:spPr>
          <a:xfrm>
            <a:off x="7385539" y="5075255"/>
            <a:ext cx="425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model for study,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5A487-1EC6-D74C-23F9-78B162002B30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618399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8007-A726-C4A7-BAFF-486ABF0F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7A948-205C-EC98-0BCA-B752798A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343818"/>
            <a:ext cx="10572184" cy="4755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9E90EC-D6AE-790E-5B82-B5268B000964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76976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8007-A726-C4A7-BAFF-486ABF0F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2A6C1-A095-8CED-95DD-7C0890657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63" y="1232885"/>
            <a:ext cx="9917723" cy="5269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21A5DC-7C30-4420-7BA2-51351A259FB6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2439453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FE92-CCE2-7220-7EF0-0034D13A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D789-2446-A647-9039-81AFB460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Fusing data involves more than concatenating files. Considering uncertainty is essential.</a:t>
            </a:r>
          </a:p>
          <a:p>
            <a:pPr marL="0" indent="0">
              <a:buNone/>
            </a:pPr>
            <a:r>
              <a:rPr lang="en-US" dirty="0"/>
              <a:t>7. When combining likelihoods avoid ad hoc weightings, instead use a model </a:t>
            </a:r>
          </a:p>
          <a:p>
            <a:pPr marL="0" indent="0">
              <a:buNone/>
            </a:pPr>
            <a:r>
              <a:rPr lang="en-US" dirty="0"/>
              <a:t>9. State-space models can allow us to combine spatial and temporal information that operate at different scales, even if scales are misaligned.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86033-F91A-007B-C128-6F1E08FBAAE0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361973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6BEA-77D9-8EFF-456F-F2A05B29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ecological detective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B47B6-B15B-AB05-D3BC-F1A895C21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37" y="1343818"/>
            <a:ext cx="5827763" cy="5382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D0234E-8003-F897-B7D1-59EC0EEA941B}"/>
              </a:ext>
            </a:extLst>
          </p:cNvPr>
          <p:cNvSpPr txBox="1"/>
          <p:nvPr/>
        </p:nvSpPr>
        <p:spPr>
          <a:xfrm>
            <a:off x="6782873" y="5396247"/>
            <a:ext cx="5409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and C. Clark. 1997.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Ecological Detective: confronting models with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Princeton Monographs.</a:t>
            </a:r>
          </a:p>
        </p:txBody>
      </p:sp>
    </p:spTree>
    <p:extLst>
      <p:ext uri="{BB962C8B-B14F-4D97-AF65-F5344CB8AC3E}">
        <p14:creationId xmlns:p14="http://schemas.microsoft.com/office/powerpoint/2010/main" val="27244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D099-3FE6-2F4E-AFD9-4863CFE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DEE7-F0EE-C14E-AE23-D09D047F9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0"/>
            <a:ext cx="11750040" cy="463156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Latent variables</a:t>
            </a:r>
            <a:r>
              <a:rPr lang="en-US" dirty="0"/>
              <a:t>: The variable of interest is unobserved or estimated with uncertainty</a:t>
            </a:r>
          </a:p>
          <a:p>
            <a:pPr marL="742950" indent="-742950">
              <a:buAutoNum type="arabicPeriod"/>
            </a:pPr>
            <a:r>
              <a:rPr lang="en-US" dirty="0"/>
              <a:t>Random and systematic observation errors</a:t>
            </a:r>
          </a:p>
          <a:p>
            <a:pPr marL="742950" indent="-742950">
              <a:buAutoNum type="arabicPeriod"/>
            </a:pPr>
            <a:r>
              <a:rPr lang="en-US" dirty="0"/>
              <a:t>Proxy data</a:t>
            </a:r>
          </a:p>
          <a:p>
            <a:pPr marL="742950" indent="-742950">
              <a:buAutoNum type="arabicPeriod"/>
            </a:pPr>
            <a:r>
              <a:rPr lang="en-US" dirty="0"/>
              <a:t>Missing data</a:t>
            </a:r>
          </a:p>
          <a:p>
            <a:pPr marL="742950" indent="-742950">
              <a:buAutoNum type="arabicPeriod"/>
            </a:pPr>
            <a:r>
              <a:rPr lang="en-US" dirty="0"/>
              <a:t>Unobserved variables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A81EB-66FE-A9EF-A25C-FAC2E4F8D0CA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427229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6C24-2987-EA96-917A-A7F03A92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C2D9-6E3B-E6BF-5BAD-2323A35B8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Random &amp; systematic</a:t>
            </a:r>
            <a:r>
              <a:rPr lang="en-US" dirty="0"/>
              <a:t>: sensor drift </a:t>
            </a:r>
          </a:p>
          <a:p>
            <a:r>
              <a:rPr lang="en-US" u="sng" dirty="0"/>
              <a:t>Proxy:</a:t>
            </a:r>
            <a:r>
              <a:rPr lang="en-US" dirty="0"/>
              <a:t> Total Domain Reflectometry (TDR) – 2 electric probes that measures soil </a:t>
            </a:r>
            <a:r>
              <a:rPr lang="en-US" dirty="0" err="1"/>
              <a:t>impedence</a:t>
            </a:r>
            <a:r>
              <a:rPr lang="en-US" dirty="0"/>
              <a:t> estimate soil moisture</a:t>
            </a:r>
          </a:p>
          <a:p>
            <a:r>
              <a:rPr lang="en-US" u="sng" dirty="0"/>
              <a:t>Proxy:</a:t>
            </a:r>
            <a:r>
              <a:rPr lang="en-US" dirty="0"/>
              <a:t> NVDI - net primary production</a:t>
            </a:r>
          </a:p>
          <a:p>
            <a:r>
              <a:rPr lang="en-US" u="sng" dirty="0"/>
              <a:t>Proxy:</a:t>
            </a:r>
            <a:r>
              <a:rPr lang="en-US" dirty="0"/>
              <a:t> O</a:t>
            </a:r>
            <a:r>
              <a:rPr lang="en-US" baseline="30000" dirty="0"/>
              <a:t>18</a:t>
            </a:r>
            <a:r>
              <a:rPr lang="en-US" dirty="0"/>
              <a:t> in water – temperature, evaporation, and atmospheric </a:t>
            </a:r>
            <a:r>
              <a:rPr lang="en-US" dirty="0" err="1"/>
              <a:t>cipitation</a:t>
            </a:r>
            <a:endParaRPr lang="en-US" baseline="30000" dirty="0"/>
          </a:p>
          <a:p>
            <a:r>
              <a:rPr lang="en-US" u="sng" dirty="0"/>
              <a:t>Unobserved:</a:t>
            </a:r>
            <a:r>
              <a:rPr lang="en-US" dirty="0"/>
              <a:t> resource allocation to growth, fecundity, allometry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54901-2E92-0954-878E-6382A4BEAE1E}"/>
              </a:ext>
            </a:extLst>
          </p:cNvPr>
          <p:cNvSpPr txBox="1"/>
          <p:nvPr/>
        </p:nvSpPr>
        <p:spPr>
          <a:xfrm>
            <a:off x="868591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321553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F4D9-8E28-F093-8F92-41833FB5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Canadian vaccination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3EEEE-1BB5-F543-56B4-205BCA4F3207}"/>
              </a:ext>
            </a:extLst>
          </p:cNvPr>
          <p:cNvSpPr txBox="1"/>
          <p:nvPr/>
        </p:nvSpPr>
        <p:spPr>
          <a:xfrm>
            <a:off x="3176789" y="6470413"/>
            <a:ext cx="8584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Government of Canada </a:t>
            </a:r>
            <a:r>
              <a:rPr lang="en-US" dirty="0">
                <a:hlinkClick r:id="rId2"/>
              </a:rPr>
              <a:t>https://health-</a:t>
            </a:r>
            <a:r>
              <a:rPr lang="en-US" dirty="0" err="1">
                <a:hlinkClick r:id="rId2"/>
              </a:rPr>
              <a:t>infobase.canada.ca</a:t>
            </a:r>
            <a:r>
              <a:rPr lang="en-US" dirty="0">
                <a:hlinkClick r:id="rId2"/>
              </a:rPr>
              <a:t>/covid-19/vaccination-coverage/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FB84C-6CB2-D066-CA3A-F6161A3F8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84" y="1157131"/>
            <a:ext cx="7939152" cy="531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5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067A-A36E-6899-5263-5D6F4DF8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frequency (missing data)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47872-0F03-A4DE-ED26-26F16B76F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08" y="1558344"/>
            <a:ext cx="10838611" cy="46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0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588943-301F-11F4-8632-5477E695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89" y="0"/>
            <a:ext cx="4720982" cy="66869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7F37F1-F796-022A-55E1-89C3CED28A77}"/>
              </a:ext>
            </a:extLst>
          </p:cNvPr>
          <p:cNvSpPr txBox="1"/>
          <p:nvPr/>
        </p:nvSpPr>
        <p:spPr>
          <a:xfrm>
            <a:off x="5884985" y="5741532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COVID-19 Case Age Distribution: Correction for Differential Testing </a:t>
            </a:r>
            <a:r>
              <a:rPr lang="en-CA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Age David N. </a:t>
            </a:r>
            <a:r>
              <a:rPr lang="en-CA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Fisman</a:t>
            </a:r>
            <a:r>
              <a:rPr lang="en-CA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Amy L. Greer, et al. Annals of Internal Medicine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04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4AF2-BF7A-A96F-2740-C07FFCF7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3118-89C6-53A7-E1AC-CF24905E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time series analysis, also referred to as hidden Markov models</a:t>
            </a:r>
          </a:p>
          <a:p>
            <a:r>
              <a:rPr lang="en-US" dirty="0"/>
              <a:t>hidden =&gt; latent; Markov =&gt; next state depends only on current state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7BBAA-BE22-519C-0518-24665B258600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403615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9985</TotalTime>
  <Words>833</Words>
  <Application>Microsoft Macintosh PowerPoint</Application>
  <PresentationFormat>Widescreen</PresentationFormat>
  <Paragraphs>89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Ch 8. Latent Variables and State-Space Models</vt:lpstr>
      <vt:lpstr>Latent variables</vt:lpstr>
      <vt:lpstr>The ecological detective</vt:lpstr>
      <vt:lpstr>Latent variables</vt:lpstr>
      <vt:lpstr>Examples</vt:lpstr>
      <vt:lpstr>Canadian vaccination data</vt:lpstr>
      <vt:lpstr>Reporting frequency (missing data)</vt:lpstr>
      <vt:lpstr>PowerPoint Presentation</vt:lpstr>
      <vt:lpstr>State space models</vt:lpstr>
      <vt:lpstr>PowerPoint Presentation</vt:lpstr>
      <vt:lpstr>PowerPoint Presentation</vt:lpstr>
      <vt:lpstr>That process model was not SIR – that was a random walk…</vt:lpstr>
      <vt:lpstr>Key concepts</vt:lpstr>
      <vt:lpstr>Ch 9 Fusing Data Sources</vt:lpstr>
      <vt:lpstr>Fusing data sources</vt:lpstr>
      <vt:lpstr>Fusing data sources</vt:lpstr>
      <vt:lpstr>Fusing data sources - counterfactuals</vt:lpstr>
      <vt:lpstr>Meta-analysis</vt:lpstr>
      <vt:lpstr>Meta-analysis</vt:lpstr>
      <vt:lpstr>Meta-analysis</vt:lpstr>
      <vt:lpstr>PowerPoint Presentation</vt:lpstr>
      <vt:lpstr>PHAC – Emerging Sciences Group</vt:lpstr>
      <vt:lpstr>Parameter estimates</vt:lpstr>
      <vt:lpstr>PowerPoint Presentation</vt:lpstr>
      <vt:lpstr>Combining data</vt:lpstr>
      <vt:lpstr>Combining data</vt:lpstr>
      <vt:lpstr>Combining data</vt:lpstr>
      <vt:lpstr>Key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17: Projection and Decision Support</dc:title>
  <dc:creator>Amy Hurford</dc:creator>
  <cp:lastModifiedBy>Amy Hurford</cp:lastModifiedBy>
  <cp:revision>315</cp:revision>
  <cp:lastPrinted>2023-08-10T14:04:44Z</cp:lastPrinted>
  <dcterms:created xsi:type="dcterms:W3CDTF">2023-08-03T12:26:45Z</dcterms:created>
  <dcterms:modified xsi:type="dcterms:W3CDTF">2023-08-24T12:34:34Z</dcterms:modified>
</cp:coreProperties>
</file>