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4" r:id="rId3"/>
    <p:sldId id="299" r:id="rId4"/>
    <p:sldId id="296" r:id="rId5"/>
    <p:sldId id="300" r:id="rId6"/>
    <p:sldId id="305" r:id="rId7"/>
    <p:sldId id="304" r:id="rId8"/>
    <p:sldId id="303" r:id="rId9"/>
    <p:sldId id="297" r:id="rId10"/>
    <p:sldId id="301" r:id="rId11"/>
    <p:sldId id="306" r:id="rId12"/>
    <p:sldId id="298" r:id="rId13"/>
    <p:sldId id="257" r:id="rId14"/>
    <p:sldId id="293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/>
    <p:restoredTop sz="84074"/>
  </p:normalViewPr>
  <p:slideViewPr>
    <p:cSldViewPr snapToGrid="0">
      <p:cViewPr varScale="1">
        <p:scale>
          <a:sx n="97" d="100"/>
          <a:sy n="97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7ABD-9BFA-4341-85EB-854238C078B1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5F383-4A9E-2149-A952-B5563948A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9B76-5477-1912-B724-14F0B0A0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71FD-14A3-4752-04E0-DC9E23BF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9672-50DC-E892-66F4-7610E640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106D-1680-5465-7FB2-91E16272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106F-4A9A-8F99-EBA3-799B9B97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BDF5-43F0-8256-A403-E3981FF7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2EBEB-AAF6-386E-080F-10F08F6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B77D-58A3-CF4A-BD1C-B0892CA2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2F9D-B16A-8084-C721-6A3F0BCC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C52C-F2B0-86C6-3AFE-58F5738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132BD-6941-28C2-6766-C8093B71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6D76-8F96-669B-FA62-EAECF494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DBEF-41E6-61D6-DAB3-3D96017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48BF-C97E-5F54-9364-80927504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2958-34E2-74B2-B5C5-4D980CDE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1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4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67-DFC9-4135-79F0-9427BEC9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B786-3CF9-D4B2-6271-FEFA65CF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5353845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5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3BA-D04B-E17F-897C-0AFDF73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B01D-1485-D430-A475-125F0608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0689-5DE1-2671-AC48-1DC9EBDD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81E3-FD00-A4AD-7366-FE883571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DC9B-D27F-D679-C090-F8E7BACD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F99-C47D-5532-C813-BC2A3C1B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08FD-173F-68A4-18AC-F35DD109E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4867-1A52-27D2-9F46-9A5FF34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973B-D2FF-F656-2F70-610EA847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2C67-84DF-273E-07EE-5A764BCD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20B5-29CB-A26F-0E40-9FE7AD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D23-6712-A618-04D7-8CBB4BE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B38C-57F6-3682-DE98-6F7BE9C3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7A85-420C-F530-F802-FEE5BC82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1E796-631D-7BFF-E7E7-64DFB1B2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AF53-887D-E654-4165-DDBF2A86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76477-1892-B1AE-67FE-C7D76FED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F2307-CCF9-5578-79D1-D5B45A17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D1ED4-1BC1-BEAD-8F4B-57899A20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6EE3-C86E-851A-0A79-407ADCD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C3807-1DD7-4141-91DC-14270E14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B516F-2686-B396-8DE0-8C41FA3C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4156E-664A-C054-9F1E-E687FB51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BB4B-F64E-C232-07C6-42E4FAAE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F5DCE-AE60-F7B9-9F17-D47912B4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C3955-483C-CABB-E7BD-8B72E84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5D4-8D19-59B4-877C-0A8E874F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6B4A-F00D-C841-DD11-175C2C4C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3B2E2-D1A7-C37D-701E-808CED16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DAF8B-8BEF-9C6E-B8FB-B8EC35A2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5466-9B0F-0205-43DC-9C0FAEDF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7446-4D58-1661-FCD7-02199B87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A83C-A7B8-8025-3864-3D582A50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53693-6B96-0EC4-C03E-7C2C5837D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0B449-6251-2EC5-25D2-D96CFA90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FD56-6240-76ED-482A-BBE5B32C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9926-4DD4-1D39-5754-C2A74EC2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4F8B-9A32-D985-8D1F-D4A2E980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0175C-CA22-AB9F-E987-6E04B94B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EF36-B15E-C3B1-E7A8-12742413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B54F-274F-A05C-5EA5-21F09D87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0C95-0472-DE44-8980-673BD05BB60F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6B5B-7206-2246-F3A8-C71E22ED8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DA53-25B6-6875-7BDC-0790FFCE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healthontario.ca/-/media/Documents/nCoV/epi/2021/06/covid-19-weekly-epi-summary-report-may-29.pdf?rev=1a5e6f53aefb4da1b8271b80fa6ac09f&amp;sc_lang=e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6AA3-A4F8-6D0B-B432-433D107C8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993217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Why “ecological forecasting”?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AACE-D6AE-D24B-8083-690CFD3E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Amy Hurford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Memorial University</a:t>
            </a:r>
          </a:p>
        </p:txBody>
      </p:sp>
    </p:spTree>
    <p:extLst>
      <p:ext uri="{BB962C8B-B14F-4D97-AF65-F5344CB8AC3E}">
        <p14:creationId xmlns:p14="http://schemas.microsoft.com/office/powerpoint/2010/main" val="190784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DAFB-0052-393F-C699-AE61BC69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Ecological forecasting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F88AC-3490-55FA-A0D4-64339FFC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872171"/>
            <a:ext cx="8282609" cy="4967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E69460-A80B-BF56-A6E4-CCCC9B668E45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DECA1-1B4E-C970-D465-5BE66A9CCCAF}"/>
              </a:ext>
            </a:extLst>
          </p:cNvPr>
          <p:cNvSpPr txBox="1"/>
          <p:nvPr/>
        </p:nvSpPr>
        <p:spPr>
          <a:xfrm>
            <a:off x="10130321" y="2429164"/>
            <a:ext cx="12442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site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9DCFB-B810-50E9-3DA4-FE59D7BE1A30}"/>
              </a:ext>
            </a:extLst>
          </p:cNvPr>
          <p:cNvSpPr txBox="1"/>
          <p:nvPr/>
        </p:nvSpPr>
        <p:spPr>
          <a:xfrm>
            <a:off x="2590375" y="1477963"/>
            <a:ext cx="5985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population size, No[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0C7F7-AA48-CA7E-F9D2-E6D9887DF9B9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75193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33BE-3E8E-D8AD-8095-4324F80C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cases by geographic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B25A-3ABC-6A91-CE54-1E590D5F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4" y="1115289"/>
            <a:ext cx="7474226" cy="5742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2C6F03-3568-2BBF-014B-9126064BC416}"/>
              </a:ext>
            </a:extLst>
          </p:cNvPr>
          <p:cNvSpPr txBox="1"/>
          <p:nvPr/>
        </p:nvSpPr>
        <p:spPr>
          <a:xfrm>
            <a:off x="8004314" y="5639416"/>
            <a:ext cx="405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epidemiological summary. COVID-19 in Ontario: Focus on May 23, 2021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29, 2021. Public Health Ontario.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0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DF1C7-7D39-A6F5-5F25-5942CBE5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1" y="710393"/>
            <a:ext cx="9584083" cy="614760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2FE9AD3-F10F-EA37-F58B-84CF0CF4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forecast for site, s=6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C742F-7F9D-C461-DAAE-C08787EB47CE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FDA35-D20D-B131-F297-D712A9E4252D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603F09-228A-4E9B-DF5B-A3BBF25D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99" y="4082534"/>
            <a:ext cx="3798901" cy="419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D7278C-B0A0-332A-2EBA-EAC8A6B88381}"/>
              </a:ext>
            </a:extLst>
          </p:cNvPr>
          <p:cNvSpPr txBox="1"/>
          <p:nvPr/>
        </p:nvSpPr>
        <p:spPr>
          <a:xfrm>
            <a:off x="6555464" y="4040637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407E6-6417-2479-BB70-2BBCE0582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099" y="4711700"/>
            <a:ext cx="4258365" cy="316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1730DC-BEB4-781B-144B-77465C9DC070}"/>
              </a:ext>
            </a:extLst>
          </p:cNvPr>
          <p:cNvSpPr txBox="1"/>
          <p:nvPr/>
        </p:nvSpPr>
        <p:spPr>
          <a:xfrm>
            <a:off x="6590676" y="4588993"/>
            <a:ext cx="471879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effect, driver (precipitation)</a:t>
            </a:r>
          </a:p>
        </p:txBody>
      </p:sp>
    </p:spTree>
    <p:extLst>
      <p:ext uri="{BB962C8B-B14F-4D97-AF65-F5344CB8AC3E}">
        <p14:creationId xmlns:p14="http://schemas.microsoft.com/office/powerpoint/2010/main" val="255604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B8CA5F-24EE-6948-178C-5905EDBF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13" y="766970"/>
            <a:ext cx="9841194" cy="609103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69581684-DC2B-70F3-77BC-7CD4D3C8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Sources of uncertainty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55A78-C9FD-C30F-E482-AF194BFB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296" y="2043509"/>
            <a:ext cx="21082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150D9B-4324-8217-4176-CCC123A50157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472E9-9869-C2A3-254E-89B53DF72FF7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58004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FB1711-2F3E-ACE6-AA85-03AB1BAD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59" y="1343818"/>
            <a:ext cx="7865196" cy="5495927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4EEFA912-686B-88F7-8080-01DAD6B9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Sources of 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81A05-6C9E-F06B-172C-2E0CA4EB877C}"/>
              </a:ext>
            </a:extLst>
          </p:cNvPr>
          <p:cNvSpPr txBox="1"/>
          <p:nvPr/>
        </p:nvSpPr>
        <p:spPr>
          <a:xfrm>
            <a:off x="7706992" y="6470413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Ch17_Uncertainty_Analysis.Rmd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E05AA-CBAC-8376-C697-80C0EA942F72}"/>
              </a:ext>
            </a:extLst>
          </p:cNvPr>
          <p:cNvSpPr txBox="1"/>
          <p:nvPr/>
        </p:nvSpPr>
        <p:spPr>
          <a:xfrm>
            <a:off x="291547" y="647041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</a:t>
            </a:r>
          </a:p>
        </p:txBody>
      </p:sp>
    </p:spTree>
    <p:extLst>
      <p:ext uri="{BB962C8B-B14F-4D97-AF65-F5344CB8AC3E}">
        <p14:creationId xmlns:p14="http://schemas.microsoft.com/office/powerpoint/2010/main" val="229875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955C-7647-FB84-007E-C1CC6BFE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2241274"/>
            <a:ext cx="11750040" cy="3775213"/>
          </a:xfrm>
        </p:spPr>
        <p:txBody>
          <a:bodyPr/>
          <a:lstStyle/>
          <a:p>
            <a:r>
              <a:rPr lang="en-US" dirty="0"/>
              <a:t>Chapter 6: Characterizing uncertainty (Tuesday PM)</a:t>
            </a:r>
          </a:p>
          <a:p>
            <a:r>
              <a:rPr lang="en-US" dirty="0"/>
              <a:t>Chapter 8: Latent and state-space models (Wednesday PM)</a:t>
            </a:r>
          </a:p>
          <a:p>
            <a:r>
              <a:rPr lang="en-US" dirty="0"/>
              <a:t>Chapter 9: Fusing data sources (Wednesday PM)</a:t>
            </a:r>
          </a:p>
          <a:p>
            <a:r>
              <a:rPr lang="en-US" dirty="0"/>
              <a:t>Chapter 11: Propagating uncertainty (Thursday PM)</a:t>
            </a:r>
          </a:p>
        </p:txBody>
      </p:sp>
    </p:spTree>
    <p:extLst>
      <p:ext uri="{BB962C8B-B14F-4D97-AF65-F5344CB8AC3E}">
        <p14:creationId xmlns:p14="http://schemas.microsoft.com/office/powerpoint/2010/main" val="10707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2C8E-F859-F697-4241-8E676EFA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65125"/>
            <a:ext cx="11741426" cy="1325563"/>
          </a:xfrm>
        </p:spPr>
        <p:txBody>
          <a:bodyPr/>
          <a:lstStyle/>
          <a:p>
            <a:pPr algn="ctr"/>
            <a:r>
              <a:rPr lang="en-US" b="1" dirty="0"/>
              <a:t>Population biology, deterministic dynamical systems, mechanistic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45016-49DF-A4ED-6935-D3775575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7" y="1768708"/>
            <a:ext cx="8680174" cy="3545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8E42F-D5F8-7171-AB24-1D01DE7D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58" y="5908890"/>
            <a:ext cx="4422803" cy="741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B92C65-B9D4-8501-BAFF-A5BF688E0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770" y="5994951"/>
            <a:ext cx="4597400" cy="50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ED6B33-589C-189C-46B3-C3F903CE9BE1}"/>
              </a:ext>
            </a:extLst>
          </p:cNvPr>
          <p:cNvSpPr txBox="1"/>
          <p:nvPr/>
        </p:nvSpPr>
        <p:spPr>
          <a:xfrm>
            <a:off x="671065" y="5207351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Dietz 2017. Ecological forecasting. Ch 2.</a:t>
            </a:r>
          </a:p>
        </p:txBody>
      </p:sp>
      <p:pic>
        <p:nvPicPr>
          <p:cNvPr id="1026" name="Picture 2" descr="Front Cover">
            <a:extLst>
              <a:ext uri="{FF2B5EF4-FFF2-40B4-BE49-F238E27FC236}">
                <a16:creationId xmlns:a16="http://schemas.microsoft.com/office/drawing/2014/main" id="{2B10D8D1-8DF3-EB27-B388-37666E68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956" y="1307695"/>
            <a:ext cx="16256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AE4C52-4209-A804-EF57-156B3C451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534" y="3510326"/>
            <a:ext cx="1560443" cy="23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58EB-61D6-6E10-2AA2-5D95CDCA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35DA-5247-AEC0-AE36-94206C52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725" y="2604606"/>
            <a:ext cx="9108550" cy="1943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 = b – d</a:t>
            </a:r>
          </a:p>
          <a:p>
            <a:r>
              <a:rPr lang="en-US" dirty="0"/>
              <a:t>b: births per individual per time step</a:t>
            </a:r>
          </a:p>
          <a:p>
            <a:r>
              <a:rPr lang="en-US" dirty="0"/>
              <a:t>d: fraction of the population that dies per time step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A49BF-7E3B-753D-5A32-3B84FBA9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25" y="5474255"/>
            <a:ext cx="5095816" cy="854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B5E6B-661A-046B-13F8-B45241310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25" y="1749288"/>
            <a:ext cx="5351971" cy="5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7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374B-6AB7-A3D5-036C-1E661655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parameterization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8DFF2-3682-00F1-DA66-702CEE1B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916" y="1802296"/>
            <a:ext cx="12575266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B7B16-DFFB-1FF5-219C-6E7EC3D4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7" y="1227846"/>
            <a:ext cx="10358454" cy="4994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EFEF6-E3EC-6627-2043-A77F65791EA4}"/>
              </a:ext>
            </a:extLst>
          </p:cNvPr>
          <p:cNvSpPr txBox="1"/>
          <p:nvPr/>
        </p:nvSpPr>
        <p:spPr>
          <a:xfrm>
            <a:off x="291547" y="6470413"/>
            <a:ext cx="616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Otto &amp; Day 2007. A biologists guide to mathematical modelling.</a:t>
            </a:r>
          </a:p>
        </p:txBody>
      </p:sp>
    </p:spTree>
    <p:extLst>
      <p:ext uri="{BB962C8B-B14F-4D97-AF65-F5344CB8AC3E}">
        <p14:creationId xmlns:p14="http://schemas.microsoft.com/office/powerpoint/2010/main" val="89511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5E8276B-20F1-4CD4-3EFF-89D1B90B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148" y="1023550"/>
            <a:ext cx="8242852" cy="5339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EFEF6-E3EC-6627-2043-A77F65791EA4}"/>
              </a:ext>
            </a:extLst>
          </p:cNvPr>
          <p:cNvSpPr txBox="1"/>
          <p:nvPr/>
        </p:nvSpPr>
        <p:spPr>
          <a:xfrm>
            <a:off x="291547" y="6470413"/>
            <a:ext cx="1128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Hurford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Watmough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2021. Don’t wait; re-escalate: delayed action results in longer duration of COVID-19 restrictions.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FFBCD-ABC7-3393-8DEE-1A789976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0" y="1332226"/>
            <a:ext cx="4820202" cy="20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8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EFEF6-E3EC-6627-2043-A77F65791EA4}"/>
              </a:ext>
            </a:extLst>
          </p:cNvPr>
          <p:cNvSpPr txBox="1"/>
          <p:nvPr/>
        </p:nvSpPr>
        <p:spPr>
          <a:xfrm>
            <a:off x="291547" y="6470413"/>
            <a:ext cx="1134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Hurford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Watmough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2021. Don’t wait; re-escalate: delayed action results in longer duration of COVID-19 restrictions.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3B4DB-B3CF-7084-780E-44BA7E07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88" y="1343818"/>
            <a:ext cx="11196224" cy="49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790F-7AA3-A7E1-2F8C-100D6963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8A9BF-0E7A-AA26-4515-C656F8762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4"/>
          <a:stretch/>
        </p:blipFill>
        <p:spPr>
          <a:xfrm>
            <a:off x="1166191" y="1293615"/>
            <a:ext cx="9174008" cy="4974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AB6117-EF3B-C708-CC8B-BF37E8F26277}"/>
              </a:ext>
            </a:extLst>
          </p:cNvPr>
          <p:cNvSpPr txBox="1"/>
          <p:nvPr/>
        </p:nvSpPr>
        <p:spPr>
          <a:xfrm>
            <a:off x="291547" y="6470413"/>
            <a:ext cx="1134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Hurford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Watmough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2021. Don’t wait; re-escalate: delayed action results in longer duration of COVID-19 restrictions.</a:t>
            </a:r>
          </a:p>
        </p:txBody>
      </p:sp>
    </p:spTree>
    <p:extLst>
      <p:ext uri="{BB962C8B-B14F-4D97-AF65-F5344CB8AC3E}">
        <p14:creationId xmlns:p14="http://schemas.microsoft.com/office/powerpoint/2010/main" val="34072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59C5-08ED-6968-B50F-BABE2F89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317" y="1472648"/>
            <a:ext cx="10227365" cy="5126935"/>
          </a:xfrm>
        </p:spPr>
        <p:txBody>
          <a:bodyPr/>
          <a:lstStyle/>
          <a:p>
            <a:r>
              <a:rPr lang="en-US" dirty="0"/>
              <a:t>Search the literature for 1 value or average</a:t>
            </a:r>
          </a:p>
          <a:p>
            <a:pPr lvl="1"/>
            <a:r>
              <a:rPr lang="en-US" dirty="0"/>
              <a:t>Not rigorous</a:t>
            </a:r>
          </a:p>
          <a:p>
            <a:r>
              <a:rPr lang="en-US" dirty="0"/>
              <a:t>No or limited treatment of uncertainty in forecasts</a:t>
            </a:r>
          </a:p>
          <a:p>
            <a:pPr lvl="1"/>
            <a:r>
              <a:rPr lang="en-US" dirty="0"/>
              <a:t>Some error sources overlooked, falsely confident predictions</a:t>
            </a:r>
          </a:p>
          <a:p>
            <a:r>
              <a:rPr lang="en-US" dirty="0"/>
              <a:t>Does not fit data</a:t>
            </a:r>
          </a:p>
          <a:p>
            <a:r>
              <a:rPr lang="en-US" dirty="0"/>
              <a:t>Disconnected from statistics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749F85-F1EF-83E2-55B0-AC2B7581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parameterization approach</a:t>
            </a:r>
          </a:p>
        </p:txBody>
      </p:sp>
    </p:spTree>
    <p:extLst>
      <p:ext uri="{BB962C8B-B14F-4D97-AF65-F5344CB8AC3E}">
        <p14:creationId xmlns:p14="http://schemas.microsoft.com/office/powerpoint/2010/main" val="165849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6740</TotalTime>
  <Words>343</Words>
  <Application>Microsoft Macintosh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Why “ecological forecasting”?</vt:lpstr>
      <vt:lpstr>Population biology, deterministic dynamical systems, mechanistic models</vt:lpstr>
      <vt:lpstr>Simple parameterization approach</vt:lpstr>
      <vt:lpstr>Simple parameterization approach</vt:lpstr>
      <vt:lpstr>Simple parameterization approach</vt:lpstr>
      <vt:lpstr>Simple parameterization approach</vt:lpstr>
      <vt:lpstr>Simple parameterization approach</vt:lpstr>
      <vt:lpstr>Simple parameterization approach</vt:lpstr>
      <vt:lpstr>Simple parameterization approach</vt:lpstr>
      <vt:lpstr>Ecological forecasting</vt:lpstr>
      <vt:lpstr>COVID-19 cases by geographic region</vt:lpstr>
      <vt:lpstr>Deterministic forecast for site, s=6</vt:lpstr>
      <vt:lpstr>Sources of uncertainty</vt:lpstr>
      <vt:lpstr>Sources of uncertainty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17: Projection and Decision Support</dc:title>
  <dc:creator>Amy Hurford</dc:creator>
  <cp:lastModifiedBy>Amy Hurford</cp:lastModifiedBy>
  <cp:revision>190</cp:revision>
  <cp:lastPrinted>2023-08-10T14:04:44Z</cp:lastPrinted>
  <dcterms:created xsi:type="dcterms:W3CDTF">2023-08-03T12:26:45Z</dcterms:created>
  <dcterms:modified xsi:type="dcterms:W3CDTF">2023-08-20T13:35:37Z</dcterms:modified>
</cp:coreProperties>
</file>