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94" r:id="rId3"/>
    <p:sldId id="299" r:id="rId4"/>
    <p:sldId id="296" r:id="rId5"/>
    <p:sldId id="300" r:id="rId6"/>
    <p:sldId id="305" r:id="rId7"/>
    <p:sldId id="304" r:id="rId8"/>
    <p:sldId id="303" r:id="rId9"/>
    <p:sldId id="297" r:id="rId10"/>
    <p:sldId id="301" r:id="rId11"/>
    <p:sldId id="306" r:id="rId12"/>
    <p:sldId id="298" r:id="rId13"/>
    <p:sldId id="257" r:id="rId14"/>
    <p:sldId id="293" r:id="rId15"/>
    <p:sldId id="307" r:id="rId16"/>
    <p:sldId id="30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11"/>
    <p:restoredTop sz="84054"/>
  </p:normalViewPr>
  <p:slideViewPr>
    <p:cSldViewPr snapToGrid="0">
      <p:cViewPr varScale="1">
        <p:scale>
          <a:sx n="78" d="100"/>
          <a:sy n="78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07ABD-9BFA-4341-85EB-854238C078B1}" type="datetimeFigureOut">
              <a:rPr lang="en-US" smtClean="0"/>
              <a:t>8/20/23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15F383-4A9E-2149-A952-B5563948AC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337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79B76-5477-1912-B724-14F0B0A0B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F71FD-14A3-4752-04E0-DC9E23BF3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F9672-50DC-E892-66F4-7610E640E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0C95-0472-DE44-8980-673BD05BB60F}" type="datetimeFigureOut">
              <a:rPr lang="en-US" smtClean="0"/>
              <a:t>8/20/23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3106D-1680-5465-7FB2-91E16272B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0106F-4A9A-8F99-EBA3-799B9B97D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25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9BDF5-43F0-8256-A403-E3981FF71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2EBEB-AAF6-386E-080F-10F08F6B7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9B77D-58A3-CF4A-BD1C-B0892CA29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0C95-0472-DE44-8980-673BD05BB60F}" type="datetimeFigureOut">
              <a:rPr lang="en-US" smtClean="0"/>
              <a:t>8/20/23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A2F9D-B16A-8084-C721-6A3F0BCC2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0C52C-F2B0-86C6-3AFE-58F57387E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39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9132BD-6941-28C2-6766-C8093B712A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D6D76-8F96-669B-FA62-EAECF4943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3DBEF-41E6-61D6-DAB3-3D96017C1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0C95-0472-DE44-8980-673BD05BB60F}" type="datetimeFigureOut">
              <a:rPr lang="en-US" smtClean="0"/>
              <a:t>8/20/23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148BF-C97E-5F54-9364-809275046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52958-34E2-74B2-B5C5-4D980CDEF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913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341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DD067-DFC9-4135-79F0-9427BEC91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9B786-3CF9-D4B2-6271-FEFA65CFF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85900"/>
            <a:ext cx="11750040" cy="5353845"/>
          </a:xfrm>
        </p:spPr>
        <p:txBody>
          <a:bodyPr>
            <a:normAutofit/>
          </a:bodyPr>
          <a:lstStyle>
            <a:lvl1pPr>
              <a:spcAft>
                <a:spcPts val="1200"/>
              </a:spcAft>
              <a:defRPr sz="3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Aft>
                <a:spcPts val="120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Aft>
                <a:spcPts val="120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Aft>
                <a:spcPts val="120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Aft>
                <a:spcPts val="120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857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183BA-D04B-E17F-897C-0AFDF7394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5B01D-1485-D430-A475-125F06084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D0689-5DE1-2671-AC48-1DC9EBDD0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0C95-0472-DE44-8980-673BD05BB60F}" type="datetimeFigureOut">
              <a:rPr lang="en-US" smtClean="0"/>
              <a:t>8/20/23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981E3-FD00-A4AD-7366-FE8835716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DDC9B-D27F-D679-C090-F8E7BACD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4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96F99-C47D-5532-C813-BC2A3C1B2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B08FD-173F-68A4-18AC-F35DD109E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34867-1A52-27D2-9F46-9A5FF3498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2973B-D2FF-F656-2F70-610EA8476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0C95-0472-DE44-8980-673BD05BB60F}" type="datetimeFigureOut">
              <a:rPr lang="en-US" smtClean="0"/>
              <a:t>8/20/23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12C67-84DF-273E-07EE-5A764BCDE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E20B5-29CB-A26F-0E40-9FE7AD26A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8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81D23-6712-A618-04D7-8CBB4BEF0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5B38C-57F6-3682-DE98-6F7BE9C3C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A7A85-420C-F530-F802-FEE5BC822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61E796-631D-7BFF-E7E7-64DFB1B288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ADAF53-887D-E654-4165-DDBF2A860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A76477-1892-B1AE-67FE-C7D76FED4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0C95-0472-DE44-8980-673BD05BB60F}" type="datetimeFigureOut">
              <a:rPr lang="en-US" smtClean="0"/>
              <a:t>8/20/23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3F2307-CCF9-5578-79D1-D5B45A179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AD1ED4-1BC1-BEAD-8F4B-57899A205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657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86EE3-C86E-851A-0A79-407ADCD5F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7C3807-1DD7-4141-91DC-14270E14B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0C95-0472-DE44-8980-673BD05BB60F}" type="datetimeFigureOut">
              <a:rPr lang="en-US" smtClean="0"/>
              <a:t>8/20/23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B516F-2686-B396-8DE0-8C41FA3CE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4156E-664A-C054-9F1E-E687FB51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331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25BB4B-F64E-C232-07C6-42E4FAAE9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0C95-0472-DE44-8980-673BD05BB60F}" type="datetimeFigureOut">
              <a:rPr lang="en-US" smtClean="0"/>
              <a:t>8/20/23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FF5DCE-AE60-F7B9-9F17-D47912B45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C3955-483C-CABB-E7BD-8B72E8497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195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D5D4-8D19-59B4-877C-0A8E874F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86B4A-F00D-C841-DD11-175C2C4C4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3B2E2-D1A7-C37D-701E-808CED160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DAF8B-8BEF-9C6E-B8FB-B8EC35A2E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0C95-0472-DE44-8980-673BD05BB60F}" type="datetimeFigureOut">
              <a:rPr lang="en-US" smtClean="0"/>
              <a:t>8/20/23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B5466-9B0F-0205-43DC-9C0FAEDF2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27446-4D58-1661-FCD7-02199B879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724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6A83C-A7B8-8025-3864-3D582A50D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A53693-6B96-0EC4-C03E-7C2C5837D1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0B449-6251-2EC5-25D2-D96CFA903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FD56-6240-76ED-482A-BBE5B32C0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0C95-0472-DE44-8980-673BD05BB60F}" type="datetimeFigureOut">
              <a:rPr lang="en-US" smtClean="0"/>
              <a:t>8/20/23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39926-4DD4-1D39-5754-C2A74EC2E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24F8B-9A32-D985-8D1F-D4A2E9806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46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70175C-CA22-AB9F-E987-6E04B94BB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AEF36-B15E-C3B1-E7A8-12742413C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6B54F-274F-A05C-5EA5-21F09D87D0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60C95-0472-DE44-8980-673BD05BB60F}" type="datetimeFigureOut">
              <a:rPr lang="en-US" smtClean="0"/>
              <a:t>8/20/23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66B5B-7206-2246-F3A8-C71E22ED8D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FDA53-25B6-6875-7BDC-0790FFCE1A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09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healthontario.ca/-/media/Documents/nCoV/epi/2021/06/covid-19-weekly-epi-summary-report-may-29.pdf?rev=1a5e6f53aefb4da1b8271b80fa6ac09f&amp;sc_lang=en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gif"/><Relationship Id="rId5" Type="http://schemas.openxmlformats.org/officeDocument/2006/relationships/image" Target="../media/image4.jpeg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96AA3-A4F8-6D0B-B432-433D107C86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783" y="1122363"/>
            <a:ext cx="11993217" cy="2387600"/>
          </a:xfrm>
        </p:spPr>
        <p:txBody>
          <a:bodyPr>
            <a:normAutofit/>
          </a:bodyPr>
          <a:lstStyle/>
          <a:p>
            <a:r>
              <a:rPr lang="en-US" sz="7200" b="1" dirty="0">
                <a:latin typeface="+mn-lt"/>
              </a:rPr>
              <a:t>Why “ecological forecasting”?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AFAACE-D6AE-D24B-8083-690CFD3E89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Autofit/>
          </a:bodyPr>
          <a:lstStyle/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Amy Hurford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Memorial University</a:t>
            </a:r>
          </a:p>
        </p:txBody>
      </p:sp>
    </p:spTree>
    <p:extLst>
      <p:ext uri="{BB962C8B-B14F-4D97-AF65-F5344CB8AC3E}">
        <p14:creationId xmlns:p14="http://schemas.microsoft.com/office/powerpoint/2010/main" val="1907840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7DAFB-0052-393F-C699-AE61BC695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Ecological forecasting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BF88AC-3490-55FA-A0D4-64339FFCC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025" y="1872171"/>
            <a:ext cx="8282609" cy="49675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E69460-A80B-BF56-A6E4-CCCC9B668E45}"/>
              </a:ext>
            </a:extLst>
          </p:cNvPr>
          <p:cNvSpPr txBox="1"/>
          <p:nvPr/>
        </p:nvSpPr>
        <p:spPr>
          <a:xfrm>
            <a:off x="7706992" y="6470413"/>
            <a:ext cx="3320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Ch17_Uncertainty_Analysis.Rmd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DDECA1-1B4E-C970-D465-5BE66A9CCCAF}"/>
              </a:ext>
            </a:extLst>
          </p:cNvPr>
          <p:cNvSpPr txBox="1"/>
          <p:nvPr/>
        </p:nvSpPr>
        <p:spPr>
          <a:xfrm>
            <a:off x="10130321" y="2429164"/>
            <a:ext cx="124425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s: site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t: time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69DCFB-B810-50E9-3DA4-FE59D7BE1A30}"/>
              </a:ext>
            </a:extLst>
          </p:cNvPr>
          <p:cNvSpPr txBox="1"/>
          <p:nvPr/>
        </p:nvSpPr>
        <p:spPr>
          <a:xfrm>
            <a:off x="2590375" y="1477963"/>
            <a:ext cx="59859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Observed population size, No[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s,t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0C7F7-AA48-CA7E-F9D2-E6D9887DF9B9}"/>
              </a:ext>
            </a:extLst>
          </p:cNvPr>
          <p:cNvSpPr txBox="1"/>
          <p:nvPr/>
        </p:nvSpPr>
        <p:spPr>
          <a:xfrm>
            <a:off x="291547" y="6470413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Dietz 2017. Ecological forecasting.</a:t>
            </a:r>
          </a:p>
        </p:txBody>
      </p:sp>
    </p:spTree>
    <p:extLst>
      <p:ext uri="{BB962C8B-B14F-4D97-AF65-F5344CB8AC3E}">
        <p14:creationId xmlns:p14="http://schemas.microsoft.com/office/powerpoint/2010/main" val="751933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033BE-3E8E-D8AD-8095-4324F80C5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COVID-19 cases by geographic region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C4B25A-3ABC-6A91-CE54-1E590D5F7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44" y="1115289"/>
            <a:ext cx="7474226" cy="57427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2C6F03-3568-2BBF-014B-9126064BC416}"/>
              </a:ext>
            </a:extLst>
          </p:cNvPr>
          <p:cNvSpPr txBox="1"/>
          <p:nvPr/>
        </p:nvSpPr>
        <p:spPr>
          <a:xfrm>
            <a:off x="8004314" y="5639416"/>
            <a:ext cx="4055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Weekly epidemiological summary. COVID-19 in Ontario: Focus on May 23, 2021 to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29, 2021. Public Health Ontario.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link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609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7DF1C7-7D39-A6F5-5F25-5942CBE56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81" y="710393"/>
            <a:ext cx="9584083" cy="614760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2FE9AD3-F10F-EA37-F58B-84CF0CF4A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forecast for site, s=6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3C742F-7F9D-C461-DAAE-C08787EB47CE}"/>
              </a:ext>
            </a:extLst>
          </p:cNvPr>
          <p:cNvSpPr txBox="1"/>
          <p:nvPr/>
        </p:nvSpPr>
        <p:spPr>
          <a:xfrm>
            <a:off x="7706992" y="6470413"/>
            <a:ext cx="3320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Ch17_Uncertainty_Analysis.Rmd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BFDA35-D20D-B131-F297-D712A9E4252D}"/>
              </a:ext>
            </a:extLst>
          </p:cNvPr>
          <p:cNvSpPr txBox="1"/>
          <p:nvPr/>
        </p:nvSpPr>
        <p:spPr>
          <a:xfrm>
            <a:off x="291547" y="6470413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Dietz 2017. Ecological forecasting.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603F09-228A-4E9B-DF5B-A3BBF25DC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099" y="4082534"/>
            <a:ext cx="3798901" cy="4197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D7278C-B0A0-332A-2EBA-EAC8A6B88381}"/>
              </a:ext>
            </a:extLst>
          </p:cNvPr>
          <p:cNvSpPr txBox="1"/>
          <p:nvPr/>
        </p:nvSpPr>
        <p:spPr>
          <a:xfrm>
            <a:off x="6555464" y="4040637"/>
            <a:ext cx="1970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model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2407E6-6417-2479-BB70-2BBCE0582D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7099" y="4711700"/>
            <a:ext cx="4258365" cy="31605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41730DC-BEB4-781B-144B-77465C9DC070}"/>
              </a:ext>
            </a:extLst>
          </p:cNvPr>
          <p:cNvSpPr txBox="1"/>
          <p:nvPr/>
        </p:nvSpPr>
        <p:spPr>
          <a:xfrm>
            <a:off x="6590676" y="4588993"/>
            <a:ext cx="471879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effect, driver (precipitation)</a:t>
            </a:r>
          </a:p>
        </p:txBody>
      </p:sp>
    </p:spTree>
    <p:extLst>
      <p:ext uri="{BB962C8B-B14F-4D97-AF65-F5344CB8AC3E}">
        <p14:creationId xmlns:p14="http://schemas.microsoft.com/office/powerpoint/2010/main" val="2556045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4B8CA5F-24EE-6948-178C-5905EDBF4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13" y="766970"/>
            <a:ext cx="9841194" cy="6091030"/>
          </a:xfrm>
          <a:prstGeom prst="rect">
            <a:avLst/>
          </a:prstGeom>
        </p:spPr>
      </p:pic>
      <p:sp>
        <p:nvSpPr>
          <p:cNvPr id="10" name="Title 4">
            <a:extLst>
              <a:ext uri="{FF2B5EF4-FFF2-40B4-BE49-F238E27FC236}">
                <a16:creationId xmlns:a16="http://schemas.microsoft.com/office/drawing/2014/main" id="{69581684-DC2B-70F3-77BC-7CD4D3C8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r>
              <a:rPr lang="en-US" dirty="0"/>
              <a:t>Sources of uncertainty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6255A78-C9FD-C30F-E482-AF194BFB5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7296" y="2043509"/>
            <a:ext cx="2108200" cy="1371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4150D9B-4324-8217-4176-CCC123A50157}"/>
              </a:ext>
            </a:extLst>
          </p:cNvPr>
          <p:cNvSpPr txBox="1"/>
          <p:nvPr/>
        </p:nvSpPr>
        <p:spPr>
          <a:xfrm>
            <a:off x="7706992" y="6470413"/>
            <a:ext cx="3320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Ch17_Uncertainty_Analysis.Rmd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E472E9-9869-C2A3-254E-89B53DF72FF7}"/>
              </a:ext>
            </a:extLst>
          </p:cNvPr>
          <p:cNvSpPr txBox="1"/>
          <p:nvPr/>
        </p:nvSpPr>
        <p:spPr>
          <a:xfrm>
            <a:off x="291547" y="6470413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Dietz 2017. Ecological forecasting.</a:t>
            </a:r>
          </a:p>
        </p:txBody>
      </p:sp>
    </p:spTree>
    <p:extLst>
      <p:ext uri="{BB962C8B-B14F-4D97-AF65-F5344CB8AC3E}">
        <p14:creationId xmlns:p14="http://schemas.microsoft.com/office/powerpoint/2010/main" val="580040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FB1711-2F3E-ACE6-AA85-03AB1BAD9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159" y="1343818"/>
            <a:ext cx="7865196" cy="5495927"/>
          </a:xfrm>
          <a:prstGeom prst="rect">
            <a:avLst/>
          </a:prstGeom>
        </p:spPr>
      </p:pic>
      <p:sp>
        <p:nvSpPr>
          <p:cNvPr id="8" name="Title 4">
            <a:extLst>
              <a:ext uri="{FF2B5EF4-FFF2-40B4-BE49-F238E27FC236}">
                <a16:creationId xmlns:a16="http://schemas.microsoft.com/office/drawing/2014/main" id="{4EEFA912-686B-88F7-8080-01DAD6B93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r>
              <a:rPr lang="en-US" dirty="0"/>
              <a:t>Sources of uncertainty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581A05-6C9E-F06B-172C-2E0CA4EB877C}"/>
              </a:ext>
            </a:extLst>
          </p:cNvPr>
          <p:cNvSpPr txBox="1"/>
          <p:nvPr/>
        </p:nvSpPr>
        <p:spPr>
          <a:xfrm>
            <a:off x="7706992" y="6470413"/>
            <a:ext cx="3320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Ch17_Uncertainty_Analysis.Rmd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2E05AA-CBAC-8376-C697-80C0EA942F72}"/>
              </a:ext>
            </a:extLst>
          </p:cNvPr>
          <p:cNvSpPr txBox="1"/>
          <p:nvPr/>
        </p:nvSpPr>
        <p:spPr>
          <a:xfrm>
            <a:off x="291547" y="6470413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Dietz 2017. Ecological forecasting.</a:t>
            </a:r>
          </a:p>
        </p:txBody>
      </p:sp>
    </p:spTree>
    <p:extLst>
      <p:ext uri="{BB962C8B-B14F-4D97-AF65-F5344CB8AC3E}">
        <p14:creationId xmlns:p14="http://schemas.microsoft.com/office/powerpoint/2010/main" val="2298756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ED205-30B0-E38D-3AD1-AE25827B0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Process-based vs. fit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95941-FC71-54B0-05B8-E05E264E7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456514"/>
            <a:ext cx="11750040" cy="438323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argument for process-based:</a:t>
            </a:r>
          </a:p>
          <a:p>
            <a:r>
              <a:rPr lang="en-US" dirty="0"/>
              <a:t>Decision-makers need a justification based on a process</a:t>
            </a:r>
          </a:p>
          <a:p>
            <a:r>
              <a:rPr lang="en-US" dirty="0"/>
              <a:t>Parameters have a meaning, useful derived </a:t>
            </a:r>
            <a:r>
              <a:rPr lang="en-US"/>
              <a:t>data products</a:t>
            </a:r>
            <a:endParaRPr lang="en-US" dirty="0"/>
          </a:p>
          <a:p>
            <a:r>
              <a:rPr lang="en-US" dirty="0"/>
              <a:t>Out-of-sample prediction</a:t>
            </a:r>
          </a:p>
          <a:p>
            <a:r>
              <a:rPr lang="en-US" dirty="0"/>
              <a:t>Counterfactual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53EB3A-F373-64E9-6F9B-8B3E1E7ED41F}"/>
              </a:ext>
            </a:extLst>
          </p:cNvPr>
          <p:cNvSpPr txBox="1"/>
          <p:nvPr/>
        </p:nvSpPr>
        <p:spPr>
          <a:xfrm>
            <a:off x="2041895" y="886854"/>
            <a:ext cx="282962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Mechanistic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epidemiological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78DD8A-B918-5375-5655-9927B40461C1}"/>
              </a:ext>
            </a:extLst>
          </p:cNvPr>
          <p:cNvSpPr txBox="1"/>
          <p:nvPr/>
        </p:nvSpPr>
        <p:spPr>
          <a:xfrm>
            <a:off x="7760849" y="886854"/>
            <a:ext cx="32399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Phenomenological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</a:t>
            </a:r>
          </a:p>
        </p:txBody>
      </p:sp>
    </p:spTree>
    <p:extLst>
      <p:ext uri="{BB962C8B-B14F-4D97-AF65-F5344CB8AC3E}">
        <p14:creationId xmlns:p14="http://schemas.microsoft.com/office/powerpoint/2010/main" val="4192704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2D099-3FE6-2F4E-AFD9-4863CFE68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1955C-7647-FB84-007E-C1CC6BFE2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870" y="2241274"/>
            <a:ext cx="11750040" cy="3775213"/>
          </a:xfrm>
        </p:spPr>
        <p:txBody>
          <a:bodyPr/>
          <a:lstStyle/>
          <a:p>
            <a:r>
              <a:rPr lang="en-US" dirty="0"/>
              <a:t>Chapter 6: Characterizing uncertainty (Tuesday PM)</a:t>
            </a:r>
          </a:p>
          <a:p>
            <a:r>
              <a:rPr lang="en-US" dirty="0"/>
              <a:t>Chapter 8: Latent and state-space models (Wednesday PM)</a:t>
            </a:r>
          </a:p>
          <a:p>
            <a:r>
              <a:rPr lang="en-US" dirty="0"/>
              <a:t>Chapter 9: Fusing data sources (Wednesday PM)</a:t>
            </a:r>
          </a:p>
          <a:p>
            <a:r>
              <a:rPr lang="en-US" dirty="0"/>
              <a:t>Chapter 11: Propagating uncertainty (Thursday PM)</a:t>
            </a:r>
          </a:p>
        </p:txBody>
      </p:sp>
    </p:spTree>
    <p:extLst>
      <p:ext uri="{BB962C8B-B14F-4D97-AF65-F5344CB8AC3E}">
        <p14:creationId xmlns:p14="http://schemas.microsoft.com/office/powerpoint/2010/main" val="1070732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72C8E-F859-F697-4241-8E676EFA9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96" y="365125"/>
            <a:ext cx="11741426" cy="1325563"/>
          </a:xfrm>
        </p:spPr>
        <p:txBody>
          <a:bodyPr/>
          <a:lstStyle/>
          <a:p>
            <a:pPr algn="ctr"/>
            <a:r>
              <a:rPr lang="en-US" b="1" dirty="0"/>
              <a:t>Population biology, deterministic dynamical systems, mechanistic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945016-49DF-A4ED-6935-D37755758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97" y="1768708"/>
            <a:ext cx="8680174" cy="35452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F8E42F-D5F8-7171-AB24-1D01DE7DA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58" y="5908890"/>
            <a:ext cx="4422803" cy="7413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B92C65-B9D4-8501-BAFF-A5BF688E0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9770" y="5994951"/>
            <a:ext cx="4597400" cy="50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ED6B33-589C-189C-46B3-C3F903CE9BE1}"/>
              </a:ext>
            </a:extLst>
          </p:cNvPr>
          <p:cNvSpPr txBox="1"/>
          <p:nvPr/>
        </p:nvSpPr>
        <p:spPr>
          <a:xfrm>
            <a:off x="671065" y="5207351"/>
            <a:ext cx="400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Dietz 2017. Ecological forecasting. Ch 2.</a:t>
            </a:r>
          </a:p>
        </p:txBody>
      </p:sp>
      <p:pic>
        <p:nvPicPr>
          <p:cNvPr id="1026" name="Picture 2" descr="Front Cover">
            <a:extLst>
              <a:ext uri="{FF2B5EF4-FFF2-40B4-BE49-F238E27FC236}">
                <a16:creationId xmlns:a16="http://schemas.microsoft.com/office/drawing/2014/main" id="{2B10D8D1-8DF3-EB27-B388-37666E684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4956" y="1307695"/>
            <a:ext cx="16256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EAE4C52-4209-A804-EF57-156B3C451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7534" y="3510326"/>
            <a:ext cx="1560443" cy="230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64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458EB-61D6-6E10-2AA2-5D95CDCA3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parameterization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635DA-5247-AEC0-AE36-94206C526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725" y="2604606"/>
            <a:ext cx="9108550" cy="19431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 = b – d</a:t>
            </a:r>
          </a:p>
          <a:p>
            <a:r>
              <a:rPr lang="en-US" dirty="0"/>
              <a:t>b: births per individual per time step</a:t>
            </a:r>
          </a:p>
          <a:p>
            <a:r>
              <a:rPr lang="en-US" dirty="0"/>
              <a:t>d: fraction of the population that dies per time step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A49BF-7E3B-753D-5A32-3B84FBA98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725" y="5474255"/>
            <a:ext cx="5095816" cy="8542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0B5E6B-661A-046B-13F8-B45241310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725" y="1749288"/>
            <a:ext cx="5351971" cy="59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874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1374B-6AB7-A3D5-036C-1E661655C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parameterization approach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E8DFF2-3682-00F1-DA66-702CEE1BD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6916" y="1802296"/>
            <a:ext cx="12575266" cy="433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953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A790F-7AA3-A7E1-2F8C-100D69638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parameterization approach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B7B16-DFFB-1FF5-219C-6E7EC3D47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17" y="1227846"/>
            <a:ext cx="10358454" cy="4994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BEFEF6-E3EC-6627-2043-A77F65791EA4}"/>
              </a:ext>
            </a:extLst>
          </p:cNvPr>
          <p:cNvSpPr txBox="1"/>
          <p:nvPr/>
        </p:nvSpPr>
        <p:spPr>
          <a:xfrm>
            <a:off x="291547" y="6470413"/>
            <a:ext cx="6167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Otto &amp; Day 2007. A biologists guide to mathematical modelling.</a:t>
            </a:r>
          </a:p>
        </p:txBody>
      </p:sp>
    </p:spTree>
    <p:extLst>
      <p:ext uri="{BB962C8B-B14F-4D97-AF65-F5344CB8AC3E}">
        <p14:creationId xmlns:p14="http://schemas.microsoft.com/office/powerpoint/2010/main" val="895114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5E8276B-20F1-4CD4-3EFF-89D1B90B7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148" y="1023550"/>
            <a:ext cx="8242852" cy="5339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6A790F-7AA3-A7E1-2F8C-100D69638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parameterization approach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BEFEF6-E3EC-6627-2043-A77F65791EA4}"/>
              </a:ext>
            </a:extLst>
          </p:cNvPr>
          <p:cNvSpPr txBox="1"/>
          <p:nvPr/>
        </p:nvSpPr>
        <p:spPr>
          <a:xfrm>
            <a:off x="291547" y="6470413"/>
            <a:ext cx="11282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Hurford &amp;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Watmough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2021. Don’t wait; re-escalate: delayed action results in longer duration of COVID-19 restrictions.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0FFBCD-ABC7-3393-8DEE-1A7899760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660" y="1332226"/>
            <a:ext cx="4820202" cy="203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81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A790F-7AA3-A7E1-2F8C-100D69638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parameterization approach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BEFEF6-E3EC-6627-2043-A77F65791EA4}"/>
              </a:ext>
            </a:extLst>
          </p:cNvPr>
          <p:cNvSpPr txBox="1"/>
          <p:nvPr/>
        </p:nvSpPr>
        <p:spPr>
          <a:xfrm>
            <a:off x="291547" y="6470413"/>
            <a:ext cx="11340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Hurford &amp;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Watmough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2021. Don’t wait; re-escalate: delayed action results in longer duration of COVID-19 restrictions.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93B4DB-B3CF-7084-780E-44BA7E073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88" y="1343818"/>
            <a:ext cx="11196224" cy="496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66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A790F-7AA3-A7E1-2F8C-100D69638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parameterization approach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58A9BF-0E7A-AA26-4515-C656F87621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14"/>
          <a:stretch/>
        </p:blipFill>
        <p:spPr>
          <a:xfrm>
            <a:off x="1166191" y="1293615"/>
            <a:ext cx="9174008" cy="49746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AB6117-EF3B-C708-CC8B-BF37E8F26277}"/>
              </a:ext>
            </a:extLst>
          </p:cNvPr>
          <p:cNvSpPr txBox="1"/>
          <p:nvPr/>
        </p:nvSpPr>
        <p:spPr>
          <a:xfrm>
            <a:off x="291547" y="6470413"/>
            <a:ext cx="11340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Hurford &amp;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Watmough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2021. Don’t wait; re-escalate: delayed action results in longer duration of COVID-19 restrictions.</a:t>
            </a:r>
          </a:p>
        </p:txBody>
      </p:sp>
    </p:spTree>
    <p:extLst>
      <p:ext uri="{BB962C8B-B14F-4D97-AF65-F5344CB8AC3E}">
        <p14:creationId xmlns:p14="http://schemas.microsoft.com/office/powerpoint/2010/main" val="340721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659C5-08ED-6968-B50F-BABE2F896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317" y="1472648"/>
            <a:ext cx="10227365" cy="5126935"/>
          </a:xfrm>
        </p:spPr>
        <p:txBody>
          <a:bodyPr/>
          <a:lstStyle/>
          <a:p>
            <a:r>
              <a:rPr lang="en-US" dirty="0"/>
              <a:t>Search the literature for 1 value or average</a:t>
            </a:r>
          </a:p>
          <a:p>
            <a:pPr lvl="1"/>
            <a:r>
              <a:rPr lang="en-US" dirty="0"/>
              <a:t>Not rigorous</a:t>
            </a:r>
          </a:p>
          <a:p>
            <a:r>
              <a:rPr lang="en-US" dirty="0"/>
              <a:t>No or limited treatment of uncertainty in forecasts</a:t>
            </a:r>
          </a:p>
          <a:p>
            <a:pPr lvl="1"/>
            <a:r>
              <a:rPr lang="en-US" dirty="0"/>
              <a:t>Some error sources overlooked, falsely confident predictions</a:t>
            </a:r>
          </a:p>
          <a:p>
            <a:r>
              <a:rPr lang="en-US" dirty="0"/>
              <a:t>Does not fit data</a:t>
            </a:r>
          </a:p>
          <a:p>
            <a:r>
              <a:rPr lang="en-US" dirty="0"/>
              <a:t>Disconnected from statistics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6749F85-F1EF-83E2-55B0-AC2B75813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parameterization approach</a:t>
            </a:r>
          </a:p>
        </p:txBody>
      </p:sp>
    </p:spTree>
    <p:extLst>
      <p:ext uri="{BB962C8B-B14F-4D97-AF65-F5344CB8AC3E}">
        <p14:creationId xmlns:p14="http://schemas.microsoft.com/office/powerpoint/2010/main" val="1658492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6792</TotalTime>
  <Words>379</Words>
  <Application>Microsoft Macintosh PowerPoint</Application>
  <PresentationFormat>Widescreen</PresentationFormat>
  <Paragraphs>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Times New Roman</vt:lpstr>
      <vt:lpstr>Office Theme</vt:lpstr>
      <vt:lpstr>Why “ecological forecasting”?</vt:lpstr>
      <vt:lpstr>Population biology, deterministic dynamical systems, mechanistic models</vt:lpstr>
      <vt:lpstr>Simple parameterization approach</vt:lpstr>
      <vt:lpstr>Simple parameterization approach</vt:lpstr>
      <vt:lpstr>Simple parameterization approach</vt:lpstr>
      <vt:lpstr>Simple parameterization approach</vt:lpstr>
      <vt:lpstr>Simple parameterization approach</vt:lpstr>
      <vt:lpstr>Simple parameterization approach</vt:lpstr>
      <vt:lpstr>Simple parameterization approach</vt:lpstr>
      <vt:lpstr>Ecological forecasting</vt:lpstr>
      <vt:lpstr>COVID-19 cases by geographic region</vt:lpstr>
      <vt:lpstr>Deterministic forecast for site, s=6</vt:lpstr>
      <vt:lpstr>Sources of uncertainty</vt:lpstr>
      <vt:lpstr>Sources of uncertainty</vt:lpstr>
      <vt:lpstr>Process-based vs. fit data</vt:lpstr>
      <vt:lpstr>Schedule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 17: Projection and Decision Support</dc:title>
  <dc:creator>Amy Hurford</dc:creator>
  <cp:lastModifiedBy>Amy Hurford</cp:lastModifiedBy>
  <cp:revision>192</cp:revision>
  <cp:lastPrinted>2023-08-10T14:04:44Z</cp:lastPrinted>
  <dcterms:created xsi:type="dcterms:W3CDTF">2023-08-03T12:26:45Z</dcterms:created>
  <dcterms:modified xsi:type="dcterms:W3CDTF">2023-08-21T01:01:18Z</dcterms:modified>
</cp:coreProperties>
</file>