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5"/>
  </p:notesMasterIdLst>
  <p:sldIdLst>
    <p:sldId id="256" r:id="rId2"/>
    <p:sldId id="302" r:id="rId3"/>
    <p:sldId id="305" r:id="rId4"/>
    <p:sldId id="306" r:id="rId5"/>
    <p:sldId id="307" r:id="rId6"/>
    <p:sldId id="308" r:id="rId7"/>
    <p:sldId id="310" r:id="rId8"/>
    <p:sldId id="304" r:id="rId9"/>
    <p:sldId id="303" r:id="rId10"/>
    <p:sldId id="309" r:id="rId11"/>
    <p:sldId id="311" r:id="rId12"/>
    <p:sldId id="313" r:id="rId13"/>
    <p:sldId id="312"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871"/>
    <p:restoredTop sz="88190"/>
  </p:normalViewPr>
  <p:slideViewPr>
    <p:cSldViewPr snapToGrid="0">
      <p:cViewPr varScale="1">
        <p:scale>
          <a:sx n="99" d="100"/>
          <a:sy n="99" d="100"/>
        </p:scale>
        <p:origin x="432" y="168"/>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F607ABD-9BFA-4341-85EB-854238C078B1}" type="datetimeFigureOut">
              <a:rPr lang="en-US" smtClean="0"/>
              <a:t>8/21/23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415F383-4A9E-2149-A952-B5563948ACD5}" type="slidenum">
              <a:rPr lang="en-US" smtClean="0"/>
              <a:t>‹#›</a:t>
            </a:fld>
            <a:endParaRPr lang="en-US" dirty="0"/>
          </a:p>
        </p:txBody>
      </p:sp>
    </p:spTree>
    <p:extLst>
      <p:ext uri="{BB962C8B-B14F-4D97-AF65-F5344CB8AC3E}">
        <p14:creationId xmlns:p14="http://schemas.microsoft.com/office/powerpoint/2010/main" val="30343378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415F383-4A9E-2149-A952-B5563948ACD5}" type="slidenum">
              <a:rPr lang="en-US" smtClean="0"/>
              <a:t>7</a:t>
            </a:fld>
            <a:endParaRPr lang="en-US" dirty="0"/>
          </a:p>
        </p:txBody>
      </p:sp>
    </p:spTree>
    <p:extLst>
      <p:ext uri="{BB962C8B-B14F-4D97-AF65-F5344CB8AC3E}">
        <p14:creationId xmlns:p14="http://schemas.microsoft.com/office/powerpoint/2010/main" val="7302797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879B76-5477-1912-B724-14F0B0A0B0D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53F71FD-14A3-4752-04E0-DC9E23BF348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49F9672-50DC-E892-66F4-7610E640EDD7}"/>
              </a:ext>
            </a:extLst>
          </p:cNvPr>
          <p:cNvSpPr>
            <a:spLocks noGrp="1"/>
          </p:cNvSpPr>
          <p:nvPr>
            <p:ph type="dt" sz="half" idx="10"/>
          </p:nvPr>
        </p:nvSpPr>
        <p:spPr/>
        <p:txBody>
          <a:bodyPr/>
          <a:lstStyle/>
          <a:p>
            <a:fld id="{9BF60C95-0472-DE44-8980-673BD05BB60F}" type="datetimeFigureOut">
              <a:rPr lang="en-US" smtClean="0"/>
              <a:t>8/21/23</a:t>
            </a:fld>
            <a:endParaRPr lang="en-US" dirty="0"/>
          </a:p>
        </p:txBody>
      </p:sp>
      <p:sp>
        <p:nvSpPr>
          <p:cNvPr id="5" name="Footer Placeholder 4">
            <a:extLst>
              <a:ext uri="{FF2B5EF4-FFF2-40B4-BE49-F238E27FC236}">
                <a16:creationId xmlns:a16="http://schemas.microsoft.com/office/drawing/2014/main" id="{40E3106D-1680-5465-7FB2-91E16272BF8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370106F-4A9A-8F99-EBA3-799B9B97D615}"/>
              </a:ext>
            </a:extLst>
          </p:cNvPr>
          <p:cNvSpPr>
            <a:spLocks noGrp="1"/>
          </p:cNvSpPr>
          <p:nvPr>
            <p:ph type="sldNum" sz="quarter" idx="12"/>
          </p:nvPr>
        </p:nvSpPr>
        <p:spPr/>
        <p:txBody>
          <a:bodyPr/>
          <a:lstStyle/>
          <a:p>
            <a:fld id="{C731EA06-B607-8F4C-BF44-DD6FFB7234D5}" type="slidenum">
              <a:rPr lang="en-US" smtClean="0"/>
              <a:t>‹#›</a:t>
            </a:fld>
            <a:endParaRPr lang="en-US" dirty="0"/>
          </a:p>
        </p:txBody>
      </p:sp>
    </p:spTree>
    <p:extLst>
      <p:ext uri="{BB962C8B-B14F-4D97-AF65-F5344CB8AC3E}">
        <p14:creationId xmlns:p14="http://schemas.microsoft.com/office/powerpoint/2010/main" val="23662573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9BDF5-43F0-8256-A403-E3981FF7136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A92EBEB-AAF6-386E-080F-10F08F6B7B6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3B9B77D-58A3-CF4A-BD1C-B0892CA29200}"/>
              </a:ext>
            </a:extLst>
          </p:cNvPr>
          <p:cNvSpPr>
            <a:spLocks noGrp="1"/>
          </p:cNvSpPr>
          <p:nvPr>
            <p:ph type="dt" sz="half" idx="10"/>
          </p:nvPr>
        </p:nvSpPr>
        <p:spPr/>
        <p:txBody>
          <a:bodyPr/>
          <a:lstStyle/>
          <a:p>
            <a:fld id="{9BF60C95-0472-DE44-8980-673BD05BB60F}" type="datetimeFigureOut">
              <a:rPr lang="en-US" smtClean="0"/>
              <a:t>8/21/23</a:t>
            </a:fld>
            <a:endParaRPr lang="en-US" dirty="0"/>
          </a:p>
        </p:txBody>
      </p:sp>
      <p:sp>
        <p:nvSpPr>
          <p:cNvPr id="5" name="Footer Placeholder 4">
            <a:extLst>
              <a:ext uri="{FF2B5EF4-FFF2-40B4-BE49-F238E27FC236}">
                <a16:creationId xmlns:a16="http://schemas.microsoft.com/office/drawing/2014/main" id="{750A2F9D-B16A-8084-C721-6A3F0BCC21C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EC0C52C-F2B0-86C6-3AFE-58F57387E691}"/>
              </a:ext>
            </a:extLst>
          </p:cNvPr>
          <p:cNvSpPr>
            <a:spLocks noGrp="1"/>
          </p:cNvSpPr>
          <p:nvPr>
            <p:ph type="sldNum" sz="quarter" idx="12"/>
          </p:nvPr>
        </p:nvSpPr>
        <p:spPr/>
        <p:txBody>
          <a:bodyPr/>
          <a:lstStyle/>
          <a:p>
            <a:fld id="{C731EA06-B607-8F4C-BF44-DD6FFB7234D5}" type="slidenum">
              <a:rPr lang="en-US" smtClean="0"/>
              <a:t>‹#›</a:t>
            </a:fld>
            <a:endParaRPr lang="en-US" dirty="0"/>
          </a:p>
        </p:txBody>
      </p:sp>
    </p:spTree>
    <p:extLst>
      <p:ext uri="{BB962C8B-B14F-4D97-AF65-F5344CB8AC3E}">
        <p14:creationId xmlns:p14="http://schemas.microsoft.com/office/powerpoint/2010/main" val="30415395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19132BD-6941-28C2-6766-C8093B712A6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2BD6D76-8F96-669B-FA62-EAECF494346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F23DBEF-41E6-61D6-DAB3-3D96017C18DF}"/>
              </a:ext>
            </a:extLst>
          </p:cNvPr>
          <p:cNvSpPr>
            <a:spLocks noGrp="1"/>
          </p:cNvSpPr>
          <p:nvPr>
            <p:ph type="dt" sz="half" idx="10"/>
          </p:nvPr>
        </p:nvSpPr>
        <p:spPr/>
        <p:txBody>
          <a:bodyPr/>
          <a:lstStyle/>
          <a:p>
            <a:fld id="{9BF60C95-0472-DE44-8980-673BD05BB60F}" type="datetimeFigureOut">
              <a:rPr lang="en-US" smtClean="0"/>
              <a:t>8/21/23</a:t>
            </a:fld>
            <a:endParaRPr lang="en-US" dirty="0"/>
          </a:p>
        </p:txBody>
      </p:sp>
      <p:sp>
        <p:nvSpPr>
          <p:cNvPr id="5" name="Footer Placeholder 4">
            <a:extLst>
              <a:ext uri="{FF2B5EF4-FFF2-40B4-BE49-F238E27FC236}">
                <a16:creationId xmlns:a16="http://schemas.microsoft.com/office/drawing/2014/main" id="{FB2148BF-C97E-5F54-9364-80927504658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67952958-34E2-74B2-B5C5-4D980CDEF519}"/>
              </a:ext>
            </a:extLst>
          </p:cNvPr>
          <p:cNvSpPr>
            <a:spLocks noGrp="1"/>
          </p:cNvSpPr>
          <p:nvPr>
            <p:ph type="sldNum" sz="quarter" idx="12"/>
          </p:nvPr>
        </p:nvSpPr>
        <p:spPr/>
        <p:txBody>
          <a:bodyPr/>
          <a:lstStyle/>
          <a:p>
            <a:fld id="{C731EA06-B607-8F4C-BF44-DD6FFB7234D5}" type="slidenum">
              <a:rPr lang="en-US" smtClean="0"/>
              <a:t>‹#›</a:t>
            </a:fld>
            <a:endParaRPr lang="en-US" dirty="0"/>
          </a:p>
        </p:txBody>
      </p:sp>
    </p:spTree>
    <p:extLst>
      <p:ext uri="{BB962C8B-B14F-4D97-AF65-F5344CB8AC3E}">
        <p14:creationId xmlns:p14="http://schemas.microsoft.com/office/powerpoint/2010/main" val="32959134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609600" y="273600"/>
            <a:ext cx="10972320" cy="1144800"/>
          </a:xfrm>
          <a:prstGeom prst="rect">
            <a:avLst/>
          </a:prstGeom>
        </p:spPr>
        <p:txBody>
          <a:bodyPr lIns="0" tIns="0" rIns="0" bIns="0" anchor="ctr"/>
          <a:lstStyle/>
          <a:p>
            <a:pPr algn="ctr"/>
            <a:endParaRPr lang="en-US" sz="4400" b="0" strike="noStrike" spc="-1">
              <a:latin typeface="Arial"/>
            </a:endParaRPr>
          </a:p>
        </p:txBody>
      </p:sp>
      <p:sp>
        <p:nvSpPr>
          <p:cNvPr id="3" name="PlaceHolder 2"/>
          <p:cNvSpPr>
            <a:spLocks noGrp="1"/>
          </p:cNvSpPr>
          <p:nvPr>
            <p:ph type="subTitle"/>
          </p:nvPr>
        </p:nvSpPr>
        <p:spPr>
          <a:xfrm>
            <a:off x="609600" y="1604520"/>
            <a:ext cx="10972320" cy="3977280"/>
          </a:xfrm>
          <a:prstGeom prst="rect">
            <a:avLst/>
          </a:prstGeom>
        </p:spPr>
        <p:txBody>
          <a:bodyPr lIns="0" tIns="0" rIns="0" bIns="0" anchor="ctr"/>
          <a:lstStyle/>
          <a:p>
            <a:pPr algn="ctr"/>
            <a:endParaRPr lang="en-US" sz="3200" b="0" strike="noStrike" spc="-1">
              <a:latin typeface="Arial"/>
            </a:endParaRPr>
          </a:p>
        </p:txBody>
      </p:sp>
    </p:spTree>
    <p:extLst>
      <p:ext uri="{BB962C8B-B14F-4D97-AF65-F5344CB8AC3E}">
        <p14:creationId xmlns:p14="http://schemas.microsoft.com/office/powerpoint/2010/main" val="15034163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DD067-DFC9-4135-79F0-9427BEC91F63}"/>
              </a:ext>
            </a:extLst>
          </p:cNvPr>
          <p:cNvSpPr>
            <a:spLocks noGrp="1"/>
          </p:cNvSpPr>
          <p:nvPr>
            <p:ph type="title"/>
          </p:nvPr>
        </p:nvSpPr>
        <p:spPr>
          <a:xfrm>
            <a:off x="0" y="18255"/>
            <a:ext cx="12192000" cy="1325563"/>
          </a:xfrm>
        </p:spPr>
        <p:txBody>
          <a:bodyPr/>
          <a:lstStyle>
            <a:lvl1pPr algn="ctr">
              <a:defRPr sz="6000" b="1"/>
            </a:lvl1pPr>
          </a:lstStyle>
          <a:p>
            <a:r>
              <a:rPr lang="en-US" dirty="0"/>
              <a:t>Click to edit Master title style</a:t>
            </a:r>
          </a:p>
        </p:txBody>
      </p:sp>
      <p:sp>
        <p:nvSpPr>
          <p:cNvPr id="3" name="Content Placeholder 2">
            <a:extLst>
              <a:ext uri="{FF2B5EF4-FFF2-40B4-BE49-F238E27FC236}">
                <a16:creationId xmlns:a16="http://schemas.microsoft.com/office/drawing/2014/main" id="{4649B786-3CF9-D4B2-6271-FEFA65CFF716}"/>
              </a:ext>
            </a:extLst>
          </p:cNvPr>
          <p:cNvSpPr>
            <a:spLocks noGrp="1"/>
          </p:cNvSpPr>
          <p:nvPr>
            <p:ph idx="1"/>
          </p:nvPr>
        </p:nvSpPr>
        <p:spPr>
          <a:xfrm>
            <a:off x="228600" y="1485900"/>
            <a:ext cx="11750040" cy="5353845"/>
          </a:xfrm>
        </p:spPr>
        <p:txBody>
          <a:bodyPr>
            <a:normAutofit/>
          </a:bodyPr>
          <a:lstStyle>
            <a:lvl1pPr>
              <a:spcAft>
                <a:spcPts val="1200"/>
              </a:spcAft>
              <a:defRPr sz="3600">
                <a:latin typeface="Times New Roman" panose="02020603050405020304" pitchFamily="18" charset="0"/>
                <a:cs typeface="Times New Roman" panose="02020603050405020304" pitchFamily="18" charset="0"/>
              </a:defRPr>
            </a:lvl1pPr>
            <a:lvl2pPr>
              <a:spcAft>
                <a:spcPts val="1200"/>
              </a:spcAft>
              <a:defRPr sz="2800">
                <a:latin typeface="Times New Roman" panose="02020603050405020304" pitchFamily="18" charset="0"/>
                <a:cs typeface="Times New Roman" panose="02020603050405020304" pitchFamily="18" charset="0"/>
              </a:defRPr>
            </a:lvl2pPr>
            <a:lvl3pPr>
              <a:spcAft>
                <a:spcPts val="1200"/>
              </a:spcAft>
              <a:defRPr sz="2800">
                <a:latin typeface="Times New Roman" panose="02020603050405020304" pitchFamily="18" charset="0"/>
                <a:cs typeface="Times New Roman" panose="02020603050405020304" pitchFamily="18" charset="0"/>
              </a:defRPr>
            </a:lvl3pPr>
            <a:lvl4pPr>
              <a:spcAft>
                <a:spcPts val="1200"/>
              </a:spcAft>
              <a:defRPr sz="2800">
                <a:latin typeface="Times New Roman" panose="02020603050405020304" pitchFamily="18" charset="0"/>
                <a:cs typeface="Times New Roman" panose="02020603050405020304" pitchFamily="18" charset="0"/>
              </a:defRPr>
            </a:lvl4pPr>
            <a:lvl5pPr>
              <a:spcAft>
                <a:spcPts val="1200"/>
              </a:spcAft>
              <a:defRPr sz="2800">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0985729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6183BA-D04B-E17F-897C-0AFDF7394FC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575B01D-1485-D430-A475-125F0608458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79D0689-5DE1-2671-AC48-1DC9EBDD0F55}"/>
              </a:ext>
            </a:extLst>
          </p:cNvPr>
          <p:cNvSpPr>
            <a:spLocks noGrp="1"/>
          </p:cNvSpPr>
          <p:nvPr>
            <p:ph type="dt" sz="half" idx="10"/>
          </p:nvPr>
        </p:nvSpPr>
        <p:spPr/>
        <p:txBody>
          <a:bodyPr/>
          <a:lstStyle/>
          <a:p>
            <a:fld id="{9BF60C95-0472-DE44-8980-673BD05BB60F}" type="datetimeFigureOut">
              <a:rPr lang="en-US" smtClean="0"/>
              <a:t>8/21/23</a:t>
            </a:fld>
            <a:endParaRPr lang="en-US" dirty="0"/>
          </a:p>
        </p:txBody>
      </p:sp>
      <p:sp>
        <p:nvSpPr>
          <p:cNvPr id="5" name="Footer Placeholder 4">
            <a:extLst>
              <a:ext uri="{FF2B5EF4-FFF2-40B4-BE49-F238E27FC236}">
                <a16:creationId xmlns:a16="http://schemas.microsoft.com/office/drawing/2014/main" id="{486981E3-FD00-A4AD-7366-FE8835716AC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A8DDC9B-D27F-D679-C090-F8E7BACDC6D3}"/>
              </a:ext>
            </a:extLst>
          </p:cNvPr>
          <p:cNvSpPr>
            <a:spLocks noGrp="1"/>
          </p:cNvSpPr>
          <p:nvPr>
            <p:ph type="sldNum" sz="quarter" idx="12"/>
          </p:nvPr>
        </p:nvSpPr>
        <p:spPr/>
        <p:txBody>
          <a:bodyPr/>
          <a:lstStyle/>
          <a:p>
            <a:fld id="{C731EA06-B607-8F4C-BF44-DD6FFB7234D5}" type="slidenum">
              <a:rPr lang="en-US" smtClean="0"/>
              <a:t>‹#›</a:t>
            </a:fld>
            <a:endParaRPr lang="en-US" dirty="0"/>
          </a:p>
        </p:txBody>
      </p:sp>
    </p:spTree>
    <p:extLst>
      <p:ext uri="{BB962C8B-B14F-4D97-AF65-F5344CB8AC3E}">
        <p14:creationId xmlns:p14="http://schemas.microsoft.com/office/powerpoint/2010/main" val="2185416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996F99-C47D-5532-C813-BC2A3C1B25E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48B08FD-173F-68A4-18AC-F35DD109E4F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2E34867-1A52-27D2-9F46-9A5FF3498DF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B32973B-D2FF-F656-2F70-610EA847620D}"/>
              </a:ext>
            </a:extLst>
          </p:cNvPr>
          <p:cNvSpPr>
            <a:spLocks noGrp="1"/>
          </p:cNvSpPr>
          <p:nvPr>
            <p:ph type="dt" sz="half" idx="10"/>
          </p:nvPr>
        </p:nvSpPr>
        <p:spPr/>
        <p:txBody>
          <a:bodyPr/>
          <a:lstStyle/>
          <a:p>
            <a:fld id="{9BF60C95-0472-DE44-8980-673BD05BB60F}" type="datetimeFigureOut">
              <a:rPr lang="en-US" smtClean="0"/>
              <a:t>8/21/23</a:t>
            </a:fld>
            <a:endParaRPr lang="en-US" dirty="0"/>
          </a:p>
        </p:txBody>
      </p:sp>
      <p:sp>
        <p:nvSpPr>
          <p:cNvPr id="6" name="Footer Placeholder 5">
            <a:extLst>
              <a:ext uri="{FF2B5EF4-FFF2-40B4-BE49-F238E27FC236}">
                <a16:creationId xmlns:a16="http://schemas.microsoft.com/office/drawing/2014/main" id="{80012C67-84DF-273E-07EE-5A764BCDE78E}"/>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5E0E20B5-29CB-A26F-0E40-9FE7AD26A813}"/>
              </a:ext>
            </a:extLst>
          </p:cNvPr>
          <p:cNvSpPr>
            <a:spLocks noGrp="1"/>
          </p:cNvSpPr>
          <p:nvPr>
            <p:ph type="sldNum" sz="quarter" idx="12"/>
          </p:nvPr>
        </p:nvSpPr>
        <p:spPr/>
        <p:txBody>
          <a:bodyPr/>
          <a:lstStyle/>
          <a:p>
            <a:fld id="{C731EA06-B607-8F4C-BF44-DD6FFB7234D5}" type="slidenum">
              <a:rPr lang="en-US" smtClean="0"/>
              <a:t>‹#›</a:t>
            </a:fld>
            <a:endParaRPr lang="en-US" dirty="0"/>
          </a:p>
        </p:txBody>
      </p:sp>
    </p:spTree>
    <p:extLst>
      <p:ext uri="{BB962C8B-B14F-4D97-AF65-F5344CB8AC3E}">
        <p14:creationId xmlns:p14="http://schemas.microsoft.com/office/powerpoint/2010/main" val="3128817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E81D23-6712-A618-04D7-8CBB4BEF073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4E5B38C-57F6-3682-DE98-6F7BE9C3C18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E4A7A85-420C-F530-F802-FEE5BC8220E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461E796-631D-7BFF-E7E7-64DFB1B2888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8ADAF53-887D-E654-4165-DDBF2A860DE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8A76477-1892-B1AE-67FE-C7D76FED4E43}"/>
              </a:ext>
            </a:extLst>
          </p:cNvPr>
          <p:cNvSpPr>
            <a:spLocks noGrp="1"/>
          </p:cNvSpPr>
          <p:nvPr>
            <p:ph type="dt" sz="half" idx="10"/>
          </p:nvPr>
        </p:nvSpPr>
        <p:spPr/>
        <p:txBody>
          <a:bodyPr/>
          <a:lstStyle/>
          <a:p>
            <a:fld id="{9BF60C95-0472-DE44-8980-673BD05BB60F}" type="datetimeFigureOut">
              <a:rPr lang="en-US" smtClean="0"/>
              <a:t>8/21/23</a:t>
            </a:fld>
            <a:endParaRPr lang="en-US" dirty="0"/>
          </a:p>
        </p:txBody>
      </p:sp>
      <p:sp>
        <p:nvSpPr>
          <p:cNvPr id="8" name="Footer Placeholder 7">
            <a:extLst>
              <a:ext uri="{FF2B5EF4-FFF2-40B4-BE49-F238E27FC236}">
                <a16:creationId xmlns:a16="http://schemas.microsoft.com/office/drawing/2014/main" id="{233F2307-CCF9-5578-79D1-D5B45A17907D}"/>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3AD1ED4-1BC1-BEAD-8F4B-57899A205547}"/>
              </a:ext>
            </a:extLst>
          </p:cNvPr>
          <p:cNvSpPr>
            <a:spLocks noGrp="1"/>
          </p:cNvSpPr>
          <p:nvPr>
            <p:ph type="sldNum" sz="quarter" idx="12"/>
          </p:nvPr>
        </p:nvSpPr>
        <p:spPr/>
        <p:txBody>
          <a:bodyPr/>
          <a:lstStyle/>
          <a:p>
            <a:fld id="{C731EA06-B607-8F4C-BF44-DD6FFB7234D5}" type="slidenum">
              <a:rPr lang="en-US" smtClean="0"/>
              <a:t>‹#›</a:t>
            </a:fld>
            <a:endParaRPr lang="en-US" dirty="0"/>
          </a:p>
        </p:txBody>
      </p:sp>
    </p:spTree>
    <p:extLst>
      <p:ext uri="{BB962C8B-B14F-4D97-AF65-F5344CB8AC3E}">
        <p14:creationId xmlns:p14="http://schemas.microsoft.com/office/powerpoint/2010/main" val="41656571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A86EE3-C86E-851A-0A79-407ADCD5F1C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77C3807-1DD7-4141-91DC-14270E14B485}"/>
              </a:ext>
            </a:extLst>
          </p:cNvPr>
          <p:cNvSpPr>
            <a:spLocks noGrp="1"/>
          </p:cNvSpPr>
          <p:nvPr>
            <p:ph type="dt" sz="half" idx="10"/>
          </p:nvPr>
        </p:nvSpPr>
        <p:spPr/>
        <p:txBody>
          <a:bodyPr/>
          <a:lstStyle/>
          <a:p>
            <a:fld id="{9BF60C95-0472-DE44-8980-673BD05BB60F}" type="datetimeFigureOut">
              <a:rPr lang="en-US" smtClean="0"/>
              <a:t>8/21/23</a:t>
            </a:fld>
            <a:endParaRPr lang="en-US" dirty="0"/>
          </a:p>
        </p:txBody>
      </p:sp>
      <p:sp>
        <p:nvSpPr>
          <p:cNvPr id="4" name="Footer Placeholder 3">
            <a:extLst>
              <a:ext uri="{FF2B5EF4-FFF2-40B4-BE49-F238E27FC236}">
                <a16:creationId xmlns:a16="http://schemas.microsoft.com/office/drawing/2014/main" id="{908B516F-2686-B396-8DE0-8C41FA3CE1A9}"/>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FAC4156E-664A-C054-9F1E-E687FB510A65}"/>
              </a:ext>
            </a:extLst>
          </p:cNvPr>
          <p:cNvSpPr>
            <a:spLocks noGrp="1"/>
          </p:cNvSpPr>
          <p:nvPr>
            <p:ph type="sldNum" sz="quarter" idx="12"/>
          </p:nvPr>
        </p:nvSpPr>
        <p:spPr/>
        <p:txBody>
          <a:bodyPr/>
          <a:lstStyle/>
          <a:p>
            <a:fld id="{C731EA06-B607-8F4C-BF44-DD6FFB7234D5}" type="slidenum">
              <a:rPr lang="en-US" smtClean="0"/>
              <a:t>‹#›</a:t>
            </a:fld>
            <a:endParaRPr lang="en-US" dirty="0"/>
          </a:p>
        </p:txBody>
      </p:sp>
    </p:spTree>
    <p:extLst>
      <p:ext uri="{BB962C8B-B14F-4D97-AF65-F5344CB8AC3E}">
        <p14:creationId xmlns:p14="http://schemas.microsoft.com/office/powerpoint/2010/main" val="15863310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725BB4B-F64E-C232-07C6-42E4FAAE952C}"/>
              </a:ext>
            </a:extLst>
          </p:cNvPr>
          <p:cNvSpPr>
            <a:spLocks noGrp="1"/>
          </p:cNvSpPr>
          <p:nvPr>
            <p:ph type="dt" sz="half" idx="10"/>
          </p:nvPr>
        </p:nvSpPr>
        <p:spPr/>
        <p:txBody>
          <a:bodyPr/>
          <a:lstStyle/>
          <a:p>
            <a:fld id="{9BF60C95-0472-DE44-8980-673BD05BB60F}" type="datetimeFigureOut">
              <a:rPr lang="en-US" smtClean="0"/>
              <a:t>8/21/23</a:t>
            </a:fld>
            <a:endParaRPr lang="en-US" dirty="0"/>
          </a:p>
        </p:txBody>
      </p:sp>
      <p:sp>
        <p:nvSpPr>
          <p:cNvPr id="3" name="Footer Placeholder 2">
            <a:extLst>
              <a:ext uri="{FF2B5EF4-FFF2-40B4-BE49-F238E27FC236}">
                <a16:creationId xmlns:a16="http://schemas.microsoft.com/office/drawing/2014/main" id="{19FF5DCE-AE60-F7B9-9F17-D47912B45606}"/>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380C3955-483C-CABB-E7BD-8B72E8497580}"/>
              </a:ext>
            </a:extLst>
          </p:cNvPr>
          <p:cNvSpPr>
            <a:spLocks noGrp="1"/>
          </p:cNvSpPr>
          <p:nvPr>
            <p:ph type="sldNum" sz="quarter" idx="12"/>
          </p:nvPr>
        </p:nvSpPr>
        <p:spPr/>
        <p:txBody>
          <a:bodyPr/>
          <a:lstStyle/>
          <a:p>
            <a:fld id="{C731EA06-B607-8F4C-BF44-DD6FFB7234D5}" type="slidenum">
              <a:rPr lang="en-US" smtClean="0"/>
              <a:t>‹#›</a:t>
            </a:fld>
            <a:endParaRPr lang="en-US" dirty="0"/>
          </a:p>
        </p:txBody>
      </p:sp>
    </p:spTree>
    <p:extLst>
      <p:ext uri="{BB962C8B-B14F-4D97-AF65-F5344CB8AC3E}">
        <p14:creationId xmlns:p14="http://schemas.microsoft.com/office/powerpoint/2010/main" val="29861955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1DD5D4-8D19-59B4-877C-0A8E874F0CF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2186B4A-F00D-C841-DD11-175C2C4C499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AE3B2E2-D1A7-C37D-701E-808CED160BC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1FDAF8B-8BEF-9C6E-B8FB-B8EC35A2EA89}"/>
              </a:ext>
            </a:extLst>
          </p:cNvPr>
          <p:cNvSpPr>
            <a:spLocks noGrp="1"/>
          </p:cNvSpPr>
          <p:nvPr>
            <p:ph type="dt" sz="half" idx="10"/>
          </p:nvPr>
        </p:nvSpPr>
        <p:spPr/>
        <p:txBody>
          <a:bodyPr/>
          <a:lstStyle/>
          <a:p>
            <a:fld id="{9BF60C95-0472-DE44-8980-673BD05BB60F}" type="datetimeFigureOut">
              <a:rPr lang="en-US" smtClean="0"/>
              <a:t>8/21/23</a:t>
            </a:fld>
            <a:endParaRPr lang="en-US" dirty="0"/>
          </a:p>
        </p:txBody>
      </p:sp>
      <p:sp>
        <p:nvSpPr>
          <p:cNvPr id="6" name="Footer Placeholder 5">
            <a:extLst>
              <a:ext uri="{FF2B5EF4-FFF2-40B4-BE49-F238E27FC236}">
                <a16:creationId xmlns:a16="http://schemas.microsoft.com/office/drawing/2014/main" id="{E0DB5466-9B0F-0205-43DC-9C0FAEDF27DE}"/>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E7B27446-4D58-1661-FCD7-02199B8792A1}"/>
              </a:ext>
            </a:extLst>
          </p:cNvPr>
          <p:cNvSpPr>
            <a:spLocks noGrp="1"/>
          </p:cNvSpPr>
          <p:nvPr>
            <p:ph type="sldNum" sz="quarter" idx="12"/>
          </p:nvPr>
        </p:nvSpPr>
        <p:spPr/>
        <p:txBody>
          <a:bodyPr/>
          <a:lstStyle/>
          <a:p>
            <a:fld id="{C731EA06-B607-8F4C-BF44-DD6FFB7234D5}" type="slidenum">
              <a:rPr lang="en-US" smtClean="0"/>
              <a:t>‹#›</a:t>
            </a:fld>
            <a:endParaRPr lang="en-US" dirty="0"/>
          </a:p>
        </p:txBody>
      </p:sp>
    </p:spTree>
    <p:extLst>
      <p:ext uri="{BB962C8B-B14F-4D97-AF65-F5344CB8AC3E}">
        <p14:creationId xmlns:p14="http://schemas.microsoft.com/office/powerpoint/2010/main" val="38187240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A6A83C-A7B8-8025-3864-3D582A50DC8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6A53693-6B96-0EC4-C03E-7C2C5837D11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D490B449-6251-2EC5-25D2-D96CFA903F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FF3FD56-6240-76ED-482A-BBE5B32C0591}"/>
              </a:ext>
            </a:extLst>
          </p:cNvPr>
          <p:cNvSpPr>
            <a:spLocks noGrp="1"/>
          </p:cNvSpPr>
          <p:nvPr>
            <p:ph type="dt" sz="half" idx="10"/>
          </p:nvPr>
        </p:nvSpPr>
        <p:spPr/>
        <p:txBody>
          <a:bodyPr/>
          <a:lstStyle/>
          <a:p>
            <a:fld id="{9BF60C95-0472-DE44-8980-673BD05BB60F}" type="datetimeFigureOut">
              <a:rPr lang="en-US" smtClean="0"/>
              <a:t>8/21/23</a:t>
            </a:fld>
            <a:endParaRPr lang="en-US" dirty="0"/>
          </a:p>
        </p:txBody>
      </p:sp>
      <p:sp>
        <p:nvSpPr>
          <p:cNvPr id="6" name="Footer Placeholder 5">
            <a:extLst>
              <a:ext uri="{FF2B5EF4-FFF2-40B4-BE49-F238E27FC236}">
                <a16:creationId xmlns:a16="http://schemas.microsoft.com/office/drawing/2014/main" id="{8D539926-4DD4-1D39-5754-C2A74EC2E3CF}"/>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54224F8B-9A32-D985-8D1F-D4A2E980642A}"/>
              </a:ext>
            </a:extLst>
          </p:cNvPr>
          <p:cNvSpPr>
            <a:spLocks noGrp="1"/>
          </p:cNvSpPr>
          <p:nvPr>
            <p:ph type="sldNum" sz="quarter" idx="12"/>
          </p:nvPr>
        </p:nvSpPr>
        <p:spPr/>
        <p:txBody>
          <a:bodyPr/>
          <a:lstStyle/>
          <a:p>
            <a:fld id="{C731EA06-B607-8F4C-BF44-DD6FFB7234D5}" type="slidenum">
              <a:rPr lang="en-US" smtClean="0"/>
              <a:t>‹#›</a:t>
            </a:fld>
            <a:endParaRPr lang="en-US" dirty="0"/>
          </a:p>
        </p:txBody>
      </p:sp>
    </p:spTree>
    <p:extLst>
      <p:ext uri="{BB962C8B-B14F-4D97-AF65-F5344CB8AC3E}">
        <p14:creationId xmlns:p14="http://schemas.microsoft.com/office/powerpoint/2010/main" val="10664671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E70175C-CA22-AB9F-E987-6E04B94BBC2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DFAEF36-B15E-C3B1-E7A8-12742413CA3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96B54F-274F-A05C-5EA5-21F09D87D0A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BF60C95-0472-DE44-8980-673BD05BB60F}" type="datetimeFigureOut">
              <a:rPr lang="en-US" smtClean="0"/>
              <a:t>8/21/23</a:t>
            </a:fld>
            <a:endParaRPr lang="en-US" dirty="0"/>
          </a:p>
        </p:txBody>
      </p:sp>
      <p:sp>
        <p:nvSpPr>
          <p:cNvPr id="5" name="Footer Placeholder 4">
            <a:extLst>
              <a:ext uri="{FF2B5EF4-FFF2-40B4-BE49-F238E27FC236}">
                <a16:creationId xmlns:a16="http://schemas.microsoft.com/office/drawing/2014/main" id="{3CC66B5B-7206-2246-F3A8-C71E22ED8D8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6A6FDA53-25B6-6875-7BDC-0790FFCE1A5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731EA06-B607-8F4C-BF44-DD6FFB7234D5}" type="slidenum">
              <a:rPr lang="en-US" smtClean="0"/>
              <a:t>‹#›</a:t>
            </a:fld>
            <a:endParaRPr lang="en-US" dirty="0"/>
          </a:p>
        </p:txBody>
      </p:sp>
    </p:spTree>
    <p:extLst>
      <p:ext uri="{BB962C8B-B14F-4D97-AF65-F5344CB8AC3E}">
        <p14:creationId xmlns:p14="http://schemas.microsoft.com/office/powerpoint/2010/main" val="33140909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96AA3-A4F8-6D0B-B432-433D107C8648}"/>
              </a:ext>
            </a:extLst>
          </p:cNvPr>
          <p:cNvSpPr>
            <a:spLocks noGrp="1"/>
          </p:cNvSpPr>
          <p:nvPr>
            <p:ph type="ctrTitle"/>
          </p:nvPr>
        </p:nvSpPr>
        <p:spPr>
          <a:xfrm>
            <a:off x="198783" y="1122363"/>
            <a:ext cx="11993217" cy="2387600"/>
          </a:xfrm>
        </p:spPr>
        <p:txBody>
          <a:bodyPr>
            <a:normAutofit/>
          </a:bodyPr>
          <a:lstStyle/>
          <a:p>
            <a:r>
              <a:rPr lang="en-US" sz="7200" b="1" dirty="0">
                <a:latin typeface="+mn-lt"/>
              </a:rPr>
              <a:t>Ch 6. Characterizing uncertainty</a:t>
            </a:r>
          </a:p>
        </p:txBody>
      </p:sp>
      <p:sp>
        <p:nvSpPr>
          <p:cNvPr id="3" name="Subtitle 2">
            <a:extLst>
              <a:ext uri="{FF2B5EF4-FFF2-40B4-BE49-F238E27FC236}">
                <a16:creationId xmlns:a16="http://schemas.microsoft.com/office/drawing/2014/main" id="{29AFAACE-D6AE-D24B-8083-690CFD3E89DE}"/>
              </a:ext>
            </a:extLst>
          </p:cNvPr>
          <p:cNvSpPr>
            <a:spLocks noGrp="1"/>
          </p:cNvSpPr>
          <p:nvPr>
            <p:ph type="subTitle" idx="1"/>
          </p:nvPr>
        </p:nvSpPr>
        <p:spPr>
          <a:xfrm>
            <a:off x="1524000" y="3602037"/>
            <a:ext cx="9144000" cy="2133599"/>
          </a:xfrm>
        </p:spPr>
        <p:txBody>
          <a:bodyPr>
            <a:noAutofit/>
          </a:bodyPr>
          <a:lstStyle/>
          <a:p>
            <a:endParaRPr lang="en-US" sz="3600" dirty="0">
              <a:latin typeface="Times New Roman" panose="02020603050405020304" pitchFamily="18" charset="0"/>
              <a:cs typeface="Times New Roman" panose="02020603050405020304" pitchFamily="18" charset="0"/>
            </a:endParaRPr>
          </a:p>
          <a:p>
            <a:r>
              <a:rPr lang="en-US" sz="3600" dirty="0">
                <a:latin typeface="Times New Roman" panose="02020603050405020304" pitchFamily="18" charset="0"/>
                <a:cs typeface="Times New Roman" panose="02020603050405020304" pitchFamily="18" charset="0"/>
              </a:rPr>
              <a:t>Amy Hurford</a:t>
            </a:r>
          </a:p>
          <a:p>
            <a:r>
              <a:rPr lang="en-US" sz="3600" dirty="0">
                <a:latin typeface="Times New Roman" panose="02020603050405020304" pitchFamily="18" charset="0"/>
                <a:cs typeface="Times New Roman" panose="02020603050405020304" pitchFamily="18" charset="0"/>
              </a:rPr>
              <a:t>Memorial University</a:t>
            </a:r>
          </a:p>
        </p:txBody>
      </p:sp>
    </p:spTree>
    <p:extLst>
      <p:ext uri="{BB962C8B-B14F-4D97-AF65-F5344CB8AC3E}">
        <p14:creationId xmlns:p14="http://schemas.microsoft.com/office/powerpoint/2010/main" val="19078407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6D13C-51CB-6939-741B-3B57D980DE8F}"/>
              </a:ext>
            </a:extLst>
          </p:cNvPr>
          <p:cNvSpPr>
            <a:spLocks noGrp="1"/>
          </p:cNvSpPr>
          <p:nvPr>
            <p:ph type="title"/>
          </p:nvPr>
        </p:nvSpPr>
        <p:spPr/>
        <p:txBody>
          <a:bodyPr/>
          <a:lstStyle/>
          <a:p>
            <a:r>
              <a:rPr lang="en-US" dirty="0"/>
              <a:t>Hierarchical models</a:t>
            </a:r>
          </a:p>
        </p:txBody>
      </p:sp>
      <p:pic>
        <p:nvPicPr>
          <p:cNvPr id="5" name="Picture 4">
            <a:extLst>
              <a:ext uri="{FF2B5EF4-FFF2-40B4-BE49-F238E27FC236}">
                <a16:creationId xmlns:a16="http://schemas.microsoft.com/office/drawing/2014/main" id="{5E510352-866F-EEDE-796A-7340B6D061B6}"/>
              </a:ext>
            </a:extLst>
          </p:cNvPr>
          <p:cNvPicPr>
            <a:picLocks noChangeAspect="1"/>
          </p:cNvPicPr>
          <p:nvPr/>
        </p:nvPicPr>
        <p:blipFill>
          <a:blip r:embed="rId2"/>
          <a:stretch>
            <a:fillRect/>
          </a:stretch>
        </p:blipFill>
        <p:spPr>
          <a:xfrm>
            <a:off x="597080" y="1483731"/>
            <a:ext cx="10733798" cy="4401914"/>
          </a:xfrm>
          <a:prstGeom prst="rect">
            <a:avLst/>
          </a:prstGeom>
        </p:spPr>
      </p:pic>
      <p:sp>
        <p:nvSpPr>
          <p:cNvPr id="3" name="TextBox 2">
            <a:extLst>
              <a:ext uri="{FF2B5EF4-FFF2-40B4-BE49-F238E27FC236}">
                <a16:creationId xmlns:a16="http://schemas.microsoft.com/office/drawing/2014/main" id="{6B48A5F3-AA56-3D44-BB81-9BCEE6DF72D4}"/>
              </a:ext>
            </a:extLst>
          </p:cNvPr>
          <p:cNvSpPr txBox="1"/>
          <p:nvPr/>
        </p:nvSpPr>
        <p:spPr>
          <a:xfrm>
            <a:off x="291547" y="6470413"/>
            <a:ext cx="3506088"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Dietz 2017. Ecological forecasting.</a:t>
            </a:r>
          </a:p>
        </p:txBody>
      </p:sp>
    </p:spTree>
    <p:extLst>
      <p:ext uri="{BB962C8B-B14F-4D97-AF65-F5344CB8AC3E}">
        <p14:creationId xmlns:p14="http://schemas.microsoft.com/office/powerpoint/2010/main" val="42270270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63D318-62DB-07D1-8595-662F5CAB6129}"/>
              </a:ext>
            </a:extLst>
          </p:cNvPr>
          <p:cNvSpPr>
            <a:spLocks noGrp="1"/>
          </p:cNvSpPr>
          <p:nvPr>
            <p:ph type="title"/>
          </p:nvPr>
        </p:nvSpPr>
        <p:spPr/>
        <p:txBody>
          <a:bodyPr/>
          <a:lstStyle/>
          <a:p>
            <a:r>
              <a:rPr lang="en-US" dirty="0"/>
              <a:t>Hierarchical models</a:t>
            </a:r>
          </a:p>
        </p:txBody>
      </p:sp>
      <p:pic>
        <p:nvPicPr>
          <p:cNvPr id="5" name="Picture 4">
            <a:extLst>
              <a:ext uri="{FF2B5EF4-FFF2-40B4-BE49-F238E27FC236}">
                <a16:creationId xmlns:a16="http://schemas.microsoft.com/office/drawing/2014/main" id="{6467BFF5-60AC-9C59-341A-19E51DF17A90}"/>
              </a:ext>
            </a:extLst>
          </p:cNvPr>
          <p:cNvPicPr>
            <a:picLocks noChangeAspect="1"/>
          </p:cNvPicPr>
          <p:nvPr/>
        </p:nvPicPr>
        <p:blipFill>
          <a:blip r:embed="rId2"/>
          <a:stretch>
            <a:fillRect/>
          </a:stretch>
        </p:blipFill>
        <p:spPr>
          <a:xfrm>
            <a:off x="263891" y="1192769"/>
            <a:ext cx="5055084" cy="5646976"/>
          </a:xfrm>
          <a:prstGeom prst="rect">
            <a:avLst/>
          </a:prstGeom>
        </p:spPr>
      </p:pic>
      <p:sp>
        <p:nvSpPr>
          <p:cNvPr id="6" name="TextBox 5">
            <a:extLst>
              <a:ext uri="{FF2B5EF4-FFF2-40B4-BE49-F238E27FC236}">
                <a16:creationId xmlns:a16="http://schemas.microsoft.com/office/drawing/2014/main" id="{00B100CE-2AB1-5A31-C736-28A068AE0A6D}"/>
              </a:ext>
            </a:extLst>
          </p:cNvPr>
          <p:cNvSpPr txBox="1"/>
          <p:nvPr/>
        </p:nvSpPr>
        <p:spPr>
          <a:xfrm>
            <a:off x="360608" y="6271146"/>
            <a:ext cx="2178802" cy="400110"/>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By Dave Schneider</a:t>
            </a:r>
          </a:p>
        </p:txBody>
      </p:sp>
      <p:sp>
        <p:nvSpPr>
          <p:cNvPr id="8" name="TextBox 7">
            <a:extLst>
              <a:ext uri="{FF2B5EF4-FFF2-40B4-BE49-F238E27FC236}">
                <a16:creationId xmlns:a16="http://schemas.microsoft.com/office/drawing/2014/main" id="{F0B0DF1F-17E3-C855-ACB1-7BCA5058F6F6}"/>
              </a:ext>
            </a:extLst>
          </p:cNvPr>
          <p:cNvSpPr txBox="1"/>
          <p:nvPr/>
        </p:nvSpPr>
        <p:spPr>
          <a:xfrm>
            <a:off x="5710349" y="2267120"/>
            <a:ext cx="6098146" cy="1384995"/>
          </a:xfrm>
          <a:prstGeom prst="rect">
            <a:avLst/>
          </a:prstGeom>
          <a:noFill/>
        </p:spPr>
        <p:txBody>
          <a:bodyPr wrap="square">
            <a:spAutoFit/>
          </a:bodyPr>
          <a:lstStyle/>
          <a:p>
            <a:r>
              <a:rPr lang="en-US" sz="2800" dirty="0">
                <a:latin typeface="Times New Roman" panose="02020603050405020304" pitchFamily="18" charset="0"/>
                <a:cs typeface="Times New Roman" panose="02020603050405020304" pitchFamily="18" charset="0"/>
              </a:rPr>
              <a:t>Account for variability in process or scale even if we cannot yet explain that variability in our process model</a:t>
            </a:r>
          </a:p>
        </p:txBody>
      </p:sp>
      <p:sp>
        <p:nvSpPr>
          <p:cNvPr id="9" name="TextBox 8">
            <a:extLst>
              <a:ext uri="{FF2B5EF4-FFF2-40B4-BE49-F238E27FC236}">
                <a16:creationId xmlns:a16="http://schemas.microsoft.com/office/drawing/2014/main" id="{117A2FE6-1C2E-380E-CBC6-658E6D7E4927}"/>
              </a:ext>
            </a:extLst>
          </p:cNvPr>
          <p:cNvSpPr txBox="1"/>
          <p:nvPr/>
        </p:nvSpPr>
        <p:spPr>
          <a:xfrm>
            <a:off x="8214527" y="3622816"/>
            <a:ext cx="3506088"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Dietz 2017. Ecological forecasting.</a:t>
            </a:r>
          </a:p>
        </p:txBody>
      </p:sp>
    </p:spTree>
    <p:extLst>
      <p:ext uri="{BB962C8B-B14F-4D97-AF65-F5344CB8AC3E}">
        <p14:creationId xmlns:p14="http://schemas.microsoft.com/office/powerpoint/2010/main" val="530763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058EAFC-5F8C-D630-FE6F-357AC750DB94}"/>
              </a:ext>
            </a:extLst>
          </p:cNvPr>
          <p:cNvPicPr>
            <a:picLocks noChangeAspect="1"/>
          </p:cNvPicPr>
          <p:nvPr/>
        </p:nvPicPr>
        <p:blipFill>
          <a:blip r:embed="rId2"/>
          <a:stretch>
            <a:fillRect/>
          </a:stretch>
        </p:blipFill>
        <p:spPr>
          <a:xfrm>
            <a:off x="189842" y="90153"/>
            <a:ext cx="7381421" cy="6671255"/>
          </a:xfrm>
          <a:prstGeom prst="rect">
            <a:avLst/>
          </a:prstGeom>
        </p:spPr>
      </p:pic>
      <p:sp>
        <p:nvSpPr>
          <p:cNvPr id="7" name="TextBox 6">
            <a:extLst>
              <a:ext uri="{FF2B5EF4-FFF2-40B4-BE49-F238E27FC236}">
                <a16:creationId xmlns:a16="http://schemas.microsoft.com/office/drawing/2014/main" id="{07A860A3-BCF6-56E4-7002-4C40282D5ADB}"/>
              </a:ext>
            </a:extLst>
          </p:cNvPr>
          <p:cNvSpPr txBox="1"/>
          <p:nvPr/>
        </p:nvSpPr>
        <p:spPr>
          <a:xfrm>
            <a:off x="7362544" y="2204364"/>
            <a:ext cx="4639614" cy="1384995"/>
          </a:xfrm>
          <a:prstGeom prst="rect">
            <a:avLst/>
          </a:prstGeom>
          <a:noFill/>
        </p:spPr>
        <p:txBody>
          <a:bodyPr wrap="square">
            <a:spAutoFit/>
          </a:bodyPr>
          <a:lstStyle/>
          <a:p>
            <a:r>
              <a:rPr lang="en-US" sz="2800" dirty="0">
                <a:latin typeface="Times New Roman" panose="02020603050405020304" pitchFamily="18" charset="0"/>
                <a:cs typeface="Times New Roman" panose="02020603050405020304" pitchFamily="18" charset="0"/>
              </a:rPr>
              <a:t>Hierarchical models are a powerful tool for estimating and partitioning process error</a:t>
            </a:r>
          </a:p>
        </p:txBody>
      </p:sp>
      <p:sp>
        <p:nvSpPr>
          <p:cNvPr id="8" name="TextBox 7">
            <a:extLst>
              <a:ext uri="{FF2B5EF4-FFF2-40B4-BE49-F238E27FC236}">
                <a16:creationId xmlns:a16="http://schemas.microsoft.com/office/drawing/2014/main" id="{1FE01749-4A92-AC7F-7750-DE8C52B0B5DA}"/>
              </a:ext>
            </a:extLst>
          </p:cNvPr>
          <p:cNvSpPr txBox="1"/>
          <p:nvPr/>
        </p:nvSpPr>
        <p:spPr>
          <a:xfrm>
            <a:off x="8315085" y="3589359"/>
            <a:ext cx="3506088"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Dietz 2017. Ecological forecasting.</a:t>
            </a:r>
          </a:p>
        </p:txBody>
      </p:sp>
    </p:spTree>
    <p:extLst>
      <p:ext uri="{BB962C8B-B14F-4D97-AF65-F5344CB8AC3E}">
        <p14:creationId xmlns:p14="http://schemas.microsoft.com/office/powerpoint/2010/main" val="32046275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115863-EC01-8190-76DD-7B46D6856AB2}"/>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DB69849C-C4AA-A8BB-378B-6C572A49CA54}"/>
              </a:ext>
            </a:extLst>
          </p:cNvPr>
          <p:cNvSpPr>
            <a:spLocks noGrp="1"/>
          </p:cNvSpPr>
          <p:nvPr>
            <p:ph idx="1"/>
          </p:nvPr>
        </p:nvSpPr>
        <p:spPr/>
        <p:txBody>
          <a:bodyPr>
            <a:normAutofit lnSpcReduction="10000"/>
          </a:bodyPr>
          <a:lstStyle/>
          <a:p>
            <a:pPr marL="0" indent="0">
              <a:buNone/>
            </a:pPr>
            <a:r>
              <a:rPr lang="en-US" dirty="0"/>
              <a:t>3. It is better to thoughtfully choose the appropriate data model than transform data to meet normality assumptions</a:t>
            </a:r>
          </a:p>
          <a:p>
            <a:pPr marL="0" indent="0">
              <a:buNone/>
            </a:pPr>
            <a:r>
              <a:rPr lang="en-US" dirty="0"/>
              <a:t>6. Ignoring errors in variables (covariates, inputs) leads to falsely overconfident and potentially biased conclusions</a:t>
            </a:r>
          </a:p>
          <a:p>
            <a:pPr marL="0" indent="0">
              <a:buNone/>
            </a:pPr>
            <a:r>
              <a:rPr lang="en-US" dirty="0"/>
              <a:t>7. Derived data products should be used with caution, especially if they lack a rigorous partitioning of uncertainties</a:t>
            </a:r>
          </a:p>
          <a:p>
            <a:pPr marL="0" indent="0">
              <a:buNone/>
            </a:pPr>
            <a:r>
              <a:rPr lang="en-US" dirty="0"/>
              <a:t>11. Partitioning process errors improves forecasts because different errors do not propagate the same ways in space and time</a:t>
            </a:r>
          </a:p>
        </p:txBody>
      </p:sp>
    </p:spTree>
    <p:extLst>
      <p:ext uri="{BB962C8B-B14F-4D97-AF65-F5344CB8AC3E}">
        <p14:creationId xmlns:p14="http://schemas.microsoft.com/office/powerpoint/2010/main" val="12819889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2D099-3FE6-2F4E-AFD9-4863CFE68BDE}"/>
              </a:ext>
            </a:extLst>
          </p:cNvPr>
          <p:cNvSpPr>
            <a:spLocks noGrp="1"/>
          </p:cNvSpPr>
          <p:nvPr>
            <p:ph type="title"/>
          </p:nvPr>
        </p:nvSpPr>
        <p:spPr/>
        <p:txBody>
          <a:bodyPr/>
          <a:lstStyle/>
          <a:p>
            <a:r>
              <a:rPr lang="en-US" dirty="0"/>
              <a:t>Traditional statistical assumptions</a:t>
            </a:r>
          </a:p>
        </p:txBody>
      </p:sp>
      <p:pic>
        <p:nvPicPr>
          <p:cNvPr id="4" name="Picture 3">
            <a:extLst>
              <a:ext uri="{FF2B5EF4-FFF2-40B4-BE49-F238E27FC236}">
                <a16:creationId xmlns:a16="http://schemas.microsoft.com/office/drawing/2014/main" id="{CB6A62BA-4E0C-93F0-33D1-036E4FF8EB4B}"/>
              </a:ext>
            </a:extLst>
          </p:cNvPr>
          <p:cNvPicPr>
            <a:picLocks noChangeAspect="1"/>
          </p:cNvPicPr>
          <p:nvPr/>
        </p:nvPicPr>
        <p:blipFill rotWithShape="1">
          <a:blip r:embed="rId2"/>
          <a:srcRect t="38826" r="41660"/>
          <a:stretch/>
        </p:blipFill>
        <p:spPr>
          <a:xfrm rot="5400000">
            <a:off x="28536" y="1920832"/>
            <a:ext cx="5403812" cy="4249784"/>
          </a:xfrm>
          <a:prstGeom prst="rect">
            <a:avLst/>
          </a:prstGeom>
        </p:spPr>
      </p:pic>
      <p:pic>
        <p:nvPicPr>
          <p:cNvPr id="5" name="Picture 4">
            <a:extLst>
              <a:ext uri="{FF2B5EF4-FFF2-40B4-BE49-F238E27FC236}">
                <a16:creationId xmlns:a16="http://schemas.microsoft.com/office/drawing/2014/main" id="{A8B08983-6A19-D0D9-D5B0-CFCE6490A3CA}"/>
              </a:ext>
            </a:extLst>
          </p:cNvPr>
          <p:cNvPicPr>
            <a:picLocks noChangeAspect="1"/>
          </p:cNvPicPr>
          <p:nvPr/>
        </p:nvPicPr>
        <p:blipFill rotWithShape="1">
          <a:blip r:embed="rId2"/>
          <a:srcRect l="59109"/>
          <a:stretch/>
        </p:blipFill>
        <p:spPr>
          <a:xfrm rot="5400000">
            <a:off x="7491111" y="47445"/>
            <a:ext cx="3108301" cy="5701048"/>
          </a:xfrm>
          <a:prstGeom prst="rect">
            <a:avLst/>
          </a:prstGeom>
        </p:spPr>
      </p:pic>
    </p:spTree>
    <p:extLst>
      <p:ext uri="{BB962C8B-B14F-4D97-AF65-F5344CB8AC3E}">
        <p14:creationId xmlns:p14="http://schemas.microsoft.com/office/powerpoint/2010/main" val="10707327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131597-EB1B-4AE0-B360-29368DEDB045}"/>
              </a:ext>
            </a:extLst>
          </p:cNvPr>
          <p:cNvSpPr>
            <a:spLocks noGrp="1"/>
          </p:cNvSpPr>
          <p:nvPr>
            <p:ph type="title"/>
          </p:nvPr>
        </p:nvSpPr>
        <p:spPr/>
        <p:txBody>
          <a:bodyPr/>
          <a:lstStyle/>
          <a:p>
            <a:r>
              <a:rPr lang="en-US" dirty="0"/>
              <a:t>Probability distributions</a:t>
            </a:r>
          </a:p>
        </p:txBody>
      </p:sp>
      <p:pic>
        <p:nvPicPr>
          <p:cNvPr id="7" name="Picture 6">
            <a:extLst>
              <a:ext uri="{FF2B5EF4-FFF2-40B4-BE49-F238E27FC236}">
                <a16:creationId xmlns:a16="http://schemas.microsoft.com/office/drawing/2014/main" id="{68E1895C-3927-DA3B-8672-0089E338DB4F}"/>
              </a:ext>
            </a:extLst>
          </p:cNvPr>
          <p:cNvPicPr>
            <a:picLocks noChangeAspect="1"/>
          </p:cNvPicPr>
          <p:nvPr/>
        </p:nvPicPr>
        <p:blipFill>
          <a:blip r:embed="rId2"/>
          <a:stretch>
            <a:fillRect/>
          </a:stretch>
        </p:blipFill>
        <p:spPr>
          <a:xfrm>
            <a:off x="312369" y="1343818"/>
            <a:ext cx="11567261" cy="5054600"/>
          </a:xfrm>
          <a:prstGeom prst="rect">
            <a:avLst/>
          </a:prstGeom>
        </p:spPr>
      </p:pic>
      <p:sp>
        <p:nvSpPr>
          <p:cNvPr id="8" name="TextBox 7">
            <a:extLst>
              <a:ext uri="{FF2B5EF4-FFF2-40B4-BE49-F238E27FC236}">
                <a16:creationId xmlns:a16="http://schemas.microsoft.com/office/drawing/2014/main" id="{66F8F1BF-BC01-693D-07FD-4A0A927719EE}"/>
              </a:ext>
            </a:extLst>
          </p:cNvPr>
          <p:cNvSpPr txBox="1"/>
          <p:nvPr/>
        </p:nvSpPr>
        <p:spPr>
          <a:xfrm>
            <a:off x="291547" y="6470413"/>
            <a:ext cx="3506088"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Dietz 2017. Ecological forecasting.</a:t>
            </a:r>
          </a:p>
        </p:txBody>
      </p:sp>
    </p:spTree>
    <p:extLst>
      <p:ext uri="{BB962C8B-B14F-4D97-AF65-F5344CB8AC3E}">
        <p14:creationId xmlns:p14="http://schemas.microsoft.com/office/powerpoint/2010/main" val="18902621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131597-EB1B-4AE0-B360-29368DEDB045}"/>
              </a:ext>
            </a:extLst>
          </p:cNvPr>
          <p:cNvSpPr>
            <a:spLocks noGrp="1"/>
          </p:cNvSpPr>
          <p:nvPr>
            <p:ph type="title"/>
          </p:nvPr>
        </p:nvSpPr>
        <p:spPr/>
        <p:txBody>
          <a:bodyPr/>
          <a:lstStyle/>
          <a:p>
            <a:r>
              <a:rPr lang="en-US" dirty="0"/>
              <a:t>Probability distributions</a:t>
            </a:r>
          </a:p>
        </p:txBody>
      </p:sp>
      <p:pic>
        <p:nvPicPr>
          <p:cNvPr id="5" name="Picture 4">
            <a:extLst>
              <a:ext uri="{FF2B5EF4-FFF2-40B4-BE49-F238E27FC236}">
                <a16:creationId xmlns:a16="http://schemas.microsoft.com/office/drawing/2014/main" id="{56E2F42F-3E3D-A25B-0BF1-7372BF3B0376}"/>
              </a:ext>
            </a:extLst>
          </p:cNvPr>
          <p:cNvPicPr>
            <a:picLocks noChangeAspect="1"/>
          </p:cNvPicPr>
          <p:nvPr/>
        </p:nvPicPr>
        <p:blipFill>
          <a:blip r:embed="rId2"/>
          <a:stretch>
            <a:fillRect/>
          </a:stretch>
        </p:blipFill>
        <p:spPr>
          <a:xfrm>
            <a:off x="4229100" y="1175619"/>
            <a:ext cx="5484586" cy="5462993"/>
          </a:xfrm>
          <a:prstGeom prst="rect">
            <a:avLst/>
          </a:prstGeom>
        </p:spPr>
      </p:pic>
      <p:sp>
        <p:nvSpPr>
          <p:cNvPr id="3" name="TextBox 2">
            <a:extLst>
              <a:ext uri="{FF2B5EF4-FFF2-40B4-BE49-F238E27FC236}">
                <a16:creationId xmlns:a16="http://schemas.microsoft.com/office/drawing/2014/main" id="{C6E99115-D5F3-FD65-DA2E-0B3D3D1E50B4}"/>
              </a:ext>
            </a:extLst>
          </p:cNvPr>
          <p:cNvSpPr txBox="1"/>
          <p:nvPr/>
        </p:nvSpPr>
        <p:spPr>
          <a:xfrm>
            <a:off x="291547" y="6470413"/>
            <a:ext cx="3506088"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Dietz 2017. Ecological forecasting.</a:t>
            </a:r>
          </a:p>
        </p:txBody>
      </p:sp>
    </p:spTree>
    <p:extLst>
      <p:ext uri="{BB962C8B-B14F-4D97-AF65-F5344CB8AC3E}">
        <p14:creationId xmlns:p14="http://schemas.microsoft.com/office/powerpoint/2010/main" val="39249963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38AF25-F0B3-ECC4-AD46-A9F0457BE938}"/>
              </a:ext>
            </a:extLst>
          </p:cNvPr>
          <p:cNvSpPr>
            <a:spLocks noGrp="1"/>
          </p:cNvSpPr>
          <p:nvPr>
            <p:ph type="title"/>
          </p:nvPr>
        </p:nvSpPr>
        <p:spPr/>
        <p:txBody>
          <a:bodyPr/>
          <a:lstStyle/>
          <a:p>
            <a:r>
              <a:rPr lang="en-US" dirty="0"/>
              <a:t>General</a:t>
            </a:r>
            <a:r>
              <a:rPr lang="en-US" u="sng" dirty="0"/>
              <a:t>ized</a:t>
            </a:r>
            <a:r>
              <a:rPr lang="en-US" dirty="0"/>
              <a:t> linear models</a:t>
            </a:r>
          </a:p>
        </p:txBody>
      </p:sp>
      <p:grpSp>
        <p:nvGrpSpPr>
          <p:cNvPr id="10" name="Group 9">
            <a:extLst>
              <a:ext uri="{FF2B5EF4-FFF2-40B4-BE49-F238E27FC236}">
                <a16:creationId xmlns:a16="http://schemas.microsoft.com/office/drawing/2014/main" id="{731A8233-5943-D362-3869-57E45ADA2D07}"/>
              </a:ext>
            </a:extLst>
          </p:cNvPr>
          <p:cNvGrpSpPr/>
          <p:nvPr/>
        </p:nvGrpSpPr>
        <p:grpSpPr>
          <a:xfrm>
            <a:off x="163286" y="2122715"/>
            <a:ext cx="11614425" cy="3333751"/>
            <a:chOff x="163286" y="2661557"/>
            <a:chExt cx="11614425" cy="3333751"/>
          </a:xfrm>
        </p:grpSpPr>
        <p:grpSp>
          <p:nvGrpSpPr>
            <p:cNvPr id="8" name="Group 7">
              <a:extLst>
                <a:ext uri="{FF2B5EF4-FFF2-40B4-BE49-F238E27FC236}">
                  <a16:creationId xmlns:a16="http://schemas.microsoft.com/office/drawing/2014/main" id="{A8ECDF78-DA0C-F805-8695-3EAA7A06F913}"/>
                </a:ext>
              </a:extLst>
            </p:cNvPr>
            <p:cNvGrpSpPr/>
            <p:nvPr/>
          </p:nvGrpSpPr>
          <p:grpSpPr>
            <a:xfrm>
              <a:off x="163286" y="3429000"/>
              <a:ext cx="11614425" cy="2566308"/>
              <a:chOff x="114300" y="2299607"/>
              <a:chExt cx="11614425" cy="2566308"/>
            </a:xfrm>
          </p:grpSpPr>
          <p:pic>
            <p:nvPicPr>
              <p:cNvPr id="5" name="Picture 4">
                <a:extLst>
                  <a:ext uri="{FF2B5EF4-FFF2-40B4-BE49-F238E27FC236}">
                    <a16:creationId xmlns:a16="http://schemas.microsoft.com/office/drawing/2014/main" id="{992CABC6-EEA1-F58D-1B56-DD6C1B722DDD}"/>
                  </a:ext>
                </a:extLst>
              </p:cNvPr>
              <p:cNvPicPr>
                <a:picLocks noChangeAspect="1"/>
              </p:cNvPicPr>
              <p:nvPr/>
            </p:nvPicPr>
            <p:blipFill>
              <a:blip r:embed="rId2"/>
              <a:stretch>
                <a:fillRect/>
              </a:stretch>
            </p:blipFill>
            <p:spPr>
              <a:xfrm>
                <a:off x="114300" y="2299607"/>
                <a:ext cx="6691893" cy="2566308"/>
              </a:xfrm>
              <a:prstGeom prst="rect">
                <a:avLst/>
              </a:prstGeom>
            </p:spPr>
          </p:pic>
          <p:sp>
            <p:nvSpPr>
              <p:cNvPr id="6" name="TextBox 5">
                <a:extLst>
                  <a:ext uri="{FF2B5EF4-FFF2-40B4-BE49-F238E27FC236}">
                    <a16:creationId xmlns:a16="http://schemas.microsoft.com/office/drawing/2014/main" id="{8D3EB9FF-B28B-420A-4415-9939D98AA4B1}"/>
                  </a:ext>
                </a:extLst>
              </p:cNvPr>
              <p:cNvSpPr txBox="1"/>
              <p:nvPr/>
            </p:nvSpPr>
            <p:spPr>
              <a:xfrm>
                <a:off x="7119258" y="2413908"/>
                <a:ext cx="4609467" cy="523220"/>
              </a:xfrm>
              <a:prstGeom prst="rect">
                <a:avLst/>
              </a:prstGeom>
              <a:noFill/>
            </p:spPr>
            <p:txBody>
              <a:bodyPr wrap="none" rtlCol="0">
                <a:spAutoFit/>
              </a:bodyPr>
              <a:lstStyle/>
              <a:p>
                <a:r>
                  <a:rPr lang="en-US" sz="2800" dirty="0">
                    <a:latin typeface="Times New Roman" panose="02020603050405020304" pitchFamily="18" charset="0"/>
                    <a:cs typeface="Times New Roman" panose="02020603050405020304" pitchFamily="18" charset="0"/>
                  </a:rPr>
                  <a:t>Boolean: TRUE/FALSE or 0/1</a:t>
                </a:r>
              </a:p>
            </p:txBody>
          </p:sp>
          <p:sp>
            <p:nvSpPr>
              <p:cNvPr id="7" name="TextBox 6">
                <a:extLst>
                  <a:ext uri="{FF2B5EF4-FFF2-40B4-BE49-F238E27FC236}">
                    <a16:creationId xmlns:a16="http://schemas.microsoft.com/office/drawing/2014/main" id="{DDAEF66C-27B6-B39C-D3FF-FE58D36491A9}"/>
                  </a:ext>
                </a:extLst>
              </p:cNvPr>
              <p:cNvSpPr txBox="1"/>
              <p:nvPr/>
            </p:nvSpPr>
            <p:spPr>
              <a:xfrm>
                <a:off x="7464562" y="2937128"/>
                <a:ext cx="3918857" cy="1384995"/>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Converts real number to domain of the distributions mean</a:t>
                </a:r>
              </a:p>
            </p:txBody>
          </p:sp>
        </p:grpSp>
        <p:sp>
          <p:nvSpPr>
            <p:cNvPr id="9" name="TextBox 8">
              <a:extLst>
                <a:ext uri="{FF2B5EF4-FFF2-40B4-BE49-F238E27FC236}">
                  <a16:creationId xmlns:a16="http://schemas.microsoft.com/office/drawing/2014/main" id="{556A2C94-CB4E-0A46-26D7-B08E847FE6D9}"/>
                </a:ext>
              </a:extLst>
            </p:cNvPr>
            <p:cNvSpPr txBox="1"/>
            <p:nvPr/>
          </p:nvSpPr>
          <p:spPr>
            <a:xfrm>
              <a:off x="832757" y="2661557"/>
              <a:ext cx="3536546" cy="584775"/>
            </a:xfrm>
            <a:prstGeom prst="rect">
              <a:avLst/>
            </a:prstGeom>
            <a:noFill/>
          </p:spPr>
          <p:txBody>
            <a:bodyPr wrap="none" rtlCol="0">
              <a:spAutoFit/>
            </a:bodyPr>
            <a:lstStyle/>
            <a:p>
              <a:r>
                <a:rPr lang="en-US" sz="3200" u="sng" dirty="0">
                  <a:latin typeface="Times New Roman" panose="02020603050405020304" pitchFamily="18" charset="0"/>
                  <a:cs typeface="Times New Roman" panose="02020603050405020304" pitchFamily="18" charset="0"/>
                </a:rPr>
                <a:t>Logistic regression: </a:t>
              </a:r>
            </a:p>
          </p:txBody>
        </p:sp>
      </p:grpSp>
      <p:sp>
        <p:nvSpPr>
          <p:cNvPr id="11" name="TextBox 10">
            <a:extLst>
              <a:ext uri="{FF2B5EF4-FFF2-40B4-BE49-F238E27FC236}">
                <a16:creationId xmlns:a16="http://schemas.microsoft.com/office/drawing/2014/main" id="{5FB64F1A-B0DA-58DA-1255-FC33FF01526E}"/>
              </a:ext>
            </a:extLst>
          </p:cNvPr>
          <p:cNvSpPr txBox="1"/>
          <p:nvPr/>
        </p:nvSpPr>
        <p:spPr>
          <a:xfrm>
            <a:off x="291547" y="6470413"/>
            <a:ext cx="3506088"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Dietz 2017. Ecological forecasting.</a:t>
            </a:r>
          </a:p>
        </p:txBody>
      </p:sp>
    </p:spTree>
    <p:extLst>
      <p:ext uri="{BB962C8B-B14F-4D97-AF65-F5344CB8AC3E}">
        <p14:creationId xmlns:p14="http://schemas.microsoft.com/office/powerpoint/2010/main" val="30774436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6F89B4-6239-2682-E214-1AA76B692BC8}"/>
              </a:ext>
            </a:extLst>
          </p:cNvPr>
          <p:cNvSpPr>
            <a:spLocks noGrp="1"/>
          </p:cNvSpPr>
          <p:nvPr>
            <p:ph type="title"/>
          </p:nvPr>
        </p:nvSpPr>
        <p:spPr/>
        <p:txBody>
          <a:bodyPr/>
          <a:lstStyle/>
          <a:p>
            <a:r>
              <a:rPr lang="en-US" dirty="0"/>
              <a:t>Observation error</a:t>
            </a:r>
          </a:p>
        </p:txBody>
      </p:sp>
      <p:pic>
        <p:nvPicPr>
          <p:cNvPr id="5" name="Picture 4">
            <a:extLst>
              <a:ext uri="{FF2B5EF4-FFF2-40B4-BE49-F238E27FC236}">
                <a16:creationId xmlns:a16="http://schemas.microsoft.com/office/drawing/2014/main" id="{E7E92B2C-C533-C3C4-A7EE-797EA6B0D5FA}"/>
              </a:ext>
            </a:extLst>
          </p:cNvPr>
          <p:cNvPicPr>
            <a:picLocks noChangeAspect="1"/>
          </p:cNvPicPr>
          <p:nvPr/>
        </p:nvPicPr>
        <p:blipFill>
          <a:blip r:embed="rId2"/>
          <a:stretch>
            <a:fillRect/>
          </a:stretch>
        </p:blipFill>
        <p:spPr>
          <a:xfrm>
            <a:off x="2348593" y="3742872"/>
            <a:ext cx="7533654" cy="2396671"/>
          </a:xfrm>
          <a:prstGeom prst="rect">
            <a:avLst/>
          </a:prstGeom>
        </p:spPr>
      </p:pic>
      <p:sp>
        <p:nvSpPr>
          <p:cNvPr id="7" name="TextBox 6">
            <a:extLst>
              <a:ext uri="{FF2B5EF4-FFF2-40B4-BE49-F238E27FC236}">
                <a16:creationId xmlns:a16="http://schemas.microsoft.com/office/drawing/2014/main" id="{8D5D4D66-6821-B3DF-CEF3-756580E5AFED}"/>
              </a:ext>
            </a:extLst>
          </p:cNvPr>
          <p:cNvSpPr txBox="1"/>
          <p:nvPr/>
        </p:nvSpPr>
        <p:spPr>
          <a:xfrm>
            <a:off x="604158" y="1343818"/>
            <a:ext cx="10664968" cy="2062103"/>
          </a:xfrm>
          <a:prstGeom prst="rect">
            <a:avLst/>
          </a:prstGeom>
          <a:noFill/>
        </p:spPr>
        <p:txBody>
          <a:bodyPr wrap="square">
            <a:spAutoFit/>
          </a:bodyPr>
          <a:lstStyle/>
          <a:p>
            <a:r>
              <a:rPr lang="en-CA" sz="3200" dirty="0">
                <a:effectLst/>
                <a:latin typeface="Times New Roman" panose="02020603050405020304" pitchFamily="18" charset="0"/>
                <a:cs typeface="Times New Roman" panose="02020603050405020304" pitchFamily="18" charset="0"/>
              </a:rPr>
              <a:t>A discussion on modeling observation error is straightforward if we believe that all of the observed residual error is measurement error and that there is no uncertainty in the model structure, covariates, or drivers. </a:t>
            </a:r>
            <a:endParaRPr lang="en-CA" sz="32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338791F8-E94D-3BBC-69D3-14C368C83C6F}"/>
              </a:ext>
            </a:extLst>
          </p:cNvPr>
          <p:cNvSpPr txBox="1"/>
          <p:nvPr/>
        </p:nvSpPr>
        <p:spPr>
          <a:xfrm>
            <a:off x="291547" y="6470413"/>
            <a:ext cx="3506088"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Dietz 2017. Ecological forecasting.</a:t>
            </a:r>
          </a:p>
        </p:txBody>
      </p:sp>
    </p:spTree>
    <p:extLst>
      <p:ext uri="{BB962C8B-B14F-4D97-AF65-F5344CB8AC3E}">
        <p14:creationId xmlns:p14="http://schemas.microsoft.com/office/powerpoint/2010/main" val="2061696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2E709-9ADE-44AB-9C70-DF209858D3E4}"/>
              </a:ext>
            </a:extLst>
          </p:cNvPr>
          <p:cNvSpPr>
            <a:spLocks noGrp="1"/>
          </p:cNvSpPr>
          <p:nvPr>
            <p:ph type="title"/>
          </p:nvPr>
        </p:nvSpPr>
        <p:spPr/>
        <p:txBody>
          <a:bodyPr/>
          <a:lstStyle/>
          <a:p>
            <a:r>
              <a:rPr lang="en-US" dirty="0"/>
              <a:t>Observation error</a:t>
            </a:r>
          </a:p>
        </p:txBody>
      </p:sp>
      <p:pic>
        <p:nvPicPr>
          <p:cNvPr id="5" name="Picture 4">
            <a:extLst>
              <a:ext uri="{FF2B5EF4-FFF2-40B4-BE49-F238E27FC236}">
                <a16:creationId xmlns:a16="http://schemas.microsoft.com/office/drawing/2014/main" id="{A04E4943-5546-CC7B-1B8C-7D50F5947A3D}"/>
              </a:ext>
            </a:extLst>
          </p:cNvPr>
          <p:cNvPicPr>
            <a:picLocks noChangeAspect="1"/>
          </p:cNvPicPr>
          <p:nvPr/>
        </p:nvPicPr>
        <p:blipFill>
          <a:blip r:embed="rId3"/>
          <a:stretch>
            <a:fillRect/>
          </a:stretch>
        </p:blipFill>
        <p:spPr>
          <a:xfrm>
            <a:off x="101510" y="1845167"/>
            <a:ext cx="7404100" cy="4610100"/>
          </a:xfrm>
          <a:prstGeom prst="rect">
            <a:avLst/>
          </a:prstGeom>
        </p:spPr>
      </p:pic>
      <p:sp>
        <p:nvSpPr>
          <p:cNvPr id="6" name="TextBox 5">
            <a:extLst>
              <a:ext uri="{FF2B5EF4-FFF2-40B4-BE49-F238E27FC236}">
                <a16:creationId xmlns:a16="http://schemas.microsoft.com/office/drawing/2014/main" id="{D0C20A72-115C-042F-CA90-0F08F8AF6192}"/>
              </a:ext>
            </a:extLst>
          </p:cNvPr>
          <p:cNvSpPr txBox="1"/>
          <p:nvPr/>
        </p:nvSpPr>
        <p:spPr>
          <a:xfrm>
            <a:off x="7866218" y="1149395"/>
            <a:ext cx="4082602" cy="5509200"/>
          </a:xfrm>
          <a:prstGeom prst="rect">
            <a:avLst/>
          </a:prstGeom>
          <a:noFill/>
        </p:spPr>
        <p:txBody>
          <a:bodyPr wrap="square" rtlCol="0">
            <a:spAutoFit/>
          </a:bodyPr>
          <a:lstStyle/>
          <a:p>
            <a:r>
              <a:rPr lang="en-US" sz="3200" u="sng" dirty="0"/>
              <a:t>Confidence interval</a:t>
            </a:r>
            <a:r>
              <a:rPr lang="en-US" sz="3200" dirty="0"/>
              <a:t>: uncertainty in parameter estimates</a:t>
            </a:r>
          </a:p>
          <a:p>
            <a:endParaRPr lang="en-US" sz="3200" dirty="0"/>
          </a:p>
          <a:p>
            <a:r>
              <a:rPr lang="en-US" sz="3200" u="sng" dirty="0"/>
              <a:t>Predictive interval</a:t>
            </a:r>
            <a:r>
              <a:rPr lang="en-US" sz="3200" dirty="0"/>
              <a:t>: all sources of model uncertainty</a:t>
            </a:r>
          </a:p>
          <a:p>
            <a:endParaRPr lang="en-US" sz="3200" dirty="0"/>
          </a:p>
          <a:p>
            <a:r>
              <a:rPr lang="en-US" sz="2400" dirty="0"/>
              <a:t>Based on how these are constructed in Exercise05B_Regression.Rmd (</a:t>
            </a:r>
            <a:r>
              <a:rPr lang="en-US" sz="2400" dirty="0" err="1"/>
              <a:t>EF_Activities</a:t>
            </a:r>
            <a:r>
              <a:rPr lang="en-US" sz="2400" dirty="0"/>
              <a:t>)</a:t>
            </a:r>
          </a:p>
        </p:txBody>
      </p:sp>
    </p:spTree>
    <p:extLst>
      <p:ext uri="{BB962C8B-B14F-4D97-AF65-F5344CB8AC3E}">
        <p14:creationId xmlns:p14="http://schemas.microsoft.com/office/powerpoint/2010/main" val="24492185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2D099-3FE6-2F4E-AFD9-4863CFE68BDE}"/>
              </a:ext>
            </a:extLst>
          </p:cNvPr>
          <p:cNvSpPr>
            <a:spLocks noGrp="1"/>
          </p:cNvSpPr>
          <p:nvPr>
            <p:ph type="title"/>
          </p:nvPr>
        </p:nvSpPr>
        <p:spPr/>
        <p:txBody>
          <a:bodyPr/>
          <a:lstStyle/>
          <a:p>
            <a:r>
              <a:rPr lang="en-US" dirty="0"/>
              <a:t>Random effects</a:t>
            </a:r>
          </a:p>
        </p:txBody>
      </p:sp>
      <p:sp>
        <p:nvSpPr>
          <p:cNvPr id="3" name="Content Placeholder 2">
            <a:extLst>
              <a:ext uri="{FF2B5EF4-FFF2-40B4-BE49-F238E27FC236}">
                <a16:creationId xmlns:a16="http://schemas.microsoft.com/office/drawing/2014/main" id="{0241955C-7647-FB84-007E-C1CC6BFE2042}"/>
              </a:ext>
            </a:extLst>
          </p:cNvPr>
          <p:cNvSpPr>
            <a:spLocks noGrp="1"/>
          </p:cNvSpPr>
          <p:nvPr>
            <p:ph idx="1"/>
          </p:nvPr>
        </p:nvSpPr>
        <p:spPr>
          <a:xfrm>
            <a:off x="220980" y="1686103"/>
            <a:ext cx="11750040" cy="4584068"/>
          </a:xfrm>
        </p:spPr>
        <p:txBody>
          <a:bodyPr>
            <a:normAutofit/>
          </a:bodyPr>
          <a:lstStyle/>
          <a:p>
            <a:r>
              <a:rPr lang="en-US" dirty="0"/>
              <a:t>A fixed factor has categories, or levels, that we set to certain values in an experiment or levels that we choose in an observational study. We infer only to those levels.</a:t>
            </a:r>
          </a:p>
          <a:p>
            <a:r>
              <a:rPr lang="en-US" dirty="0"/>
              <a:t>A random factor has categories that we have not chosen, or that vary even after we make them as uniform as possible.</a:t>
            </a:r>
          </a:p>
          <a:p>
            <a:r>
              <a:rPr lang="en-US" dirty="0"/>
              <a:t>The same factor might be treated as fixed or random depending on the population of inference.</a:t>
            </a:r>
          </a:p>
        </p:txBody>
      </p:sp>
      <p:sp>
        <p:nvSpPr>
          <p:cNvPr id="5" name="TextBox 4">
            <a:extLst>
              <a:ext uri="{FF2B5EF4-FFF2-40B4-BE49-F238E27FC236}">
                <a16:creationId xmlns:a16="http://schemas.microsoft.com/office/drawing/2014/main" id="{C439678E-BCE3-5432-DA55-15308B7BB3A6}"/>
              </a:ext>
            </a:extLst>
          </p:cNvPr>
          <p:cNvSpPr txBox="1"/>
          <p:nvPr/>
        </p:nvSpPr>
        <p:spPr>
          <a:xfrm>
            <a:off x="9775065" y="6271146"/>
            <a:ext cx="2178802" cy="400110"/>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By Dave </a:t>
            </a:r>
            <a:r>
              <a:rPr lang="en-US" sz="2000" dirty="0" err="1">
                <a:latin typeface="Times New Roman" panose="02020603050405020304" pitchFamily="18" charset="0"/>
                <a:cs typeface="Times New Roman" panose="02020603050405020304" pitchFamily="18" charset="0"/>
              </a:rPr>
              <a:t>Scheinder</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342075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59ECC3-D3AA-F159-C384-CCCE430C31F6}"/>
              </a:ext>
            </a:extLst>
          </p:cNvPr>
          <p:cNvSpPr>
            <a:spLocks noGrp="1"/>
          </p:cNvSpPr>
          <p:nvPr>
            <p:ph type="title"/>
          </p:nvPr>
        </p:nvSpPr>
        <p:spPr/>
        <p:txBody>
          <a:bodyPr/>
          <a:lstStyle/>
          <a:p>
            <a:r>
              <a:rPr lang="en-US" dirty="0"/>
              <a:t>Fixed or random effect?</a:t>
            </a:r>
          </a:p>
        </p:txBody>
      </p:sp>
      <p:sp>
        <p:nvSpPr>
          <p:cNvPr id="3" name="Content Placeholder 2">
            <a:extLst>
              <a:ext uri="{FF2B5EF4-FFF2-40B4-BE49-F238E27FC236}">
                <a16:creationId xmlns:a16="http://schemas.microsoft.com/office/drawing/2014/main" id="{CDC7BB9B-0670-2F36-28B2-E49FDE2B39A9}"/>
              </a:ext>
            </a:extLst>
          </p:cNvPr>
          <p:cNvSpPr>
            <a:spLocks noGrp="1"/>
          </p:cNvSpPr>
          <p:nvPr>
            <p:ph idx="1"/>
          </p:nvPr>
        </p:nvSpPr>
        <p:spPr/>
        <p:txBody>
          <a:bodyPr>
            <a:normAutofit fontScale="92500" lnSpcReduction="20000"/>
          </a:bodyPr>
          <a:lstStyle/>
          <a:p>
            <a:r>
              <a:rPr lang="en-US" dirty="0"/>
              <a:t>treated versus untreated (control) units</a:t>
            </a:r>
          </a:p>
          <a:p>
            <a:r>
              <a:rPr lang="en-US" dirty="0"/>
              <a:t>before versus after treatment of an experimental unit.</a:t>
            </a:r>
          </a:p>
          <a:p>
            <a:r>
              <a:rPr lang="en-US" dirty="0"/>
              <a:t>day versus night</a:t>
            </a:r>
          </a:p>
          <a:p>
            <a:r>
              <a:rPr lang="en-US" dirty="0"/>
              <a:t>habitat types</a:t>
            </a:r>
          </a:p>
          <a:p>
            <a:r>
              <a:rPr lang="en-US" dirty="0"/>
              <a:t>insect stages (larval, adult)</a:t>
            </a:r>
          </a:p>
          <a:p>
            <a:r>
              <a:rPr lang="en-US" dirty="0"/>
              <a:t>tanks in aquaculture</a:t>
            </a:r>
          </a:p>
          <a:p>
            <a:r>
              <a:rPr lang="en-US" dirty="0"/>
              <a:t>plots in agriculture</a:t>
            </a:r>
          </a:p>
          <a:p>
            <a:r>
              <a:rPr lang="en-US" dirty="0"/>
              <a:t>individual organisms</a:t>
            </a:r>
          </a:p>
          <a:p>
            <a:endParaRPr lang="en-US" dirty="0"/>
          </a:p>
          <a:p>
            <a:endParaRPr lang="en-US" dirty="0"/>
          </a:p>
        </p:txBody>
      </p:sp>
      <p:sp>
        <p:nvSpPr>
          <p:cNvPr id="4" name="TextBox 3">
            <a:extLst>
              <a:ext uri="{FF2B5EF4-FFF2-40B4-BE49-F238E27FC236}">
                <a16:creationId xmlns:a16="http://schemas.microsoft.com/office/drawing/2014/main" id="{E741E071-6056-C267-910E-6C093046BB4B}"/>
              </a:ext>
            </a:extLst>
          </p:cNvPr>
          <p:cNvSpPr txBox="1"/>
          <p:nvPr/>
        </p:nvSpPr>
        <p:spPr>
          <a:xfrm>
            <a:off x="9775065" y="6271146"/>
            <a:ext cx="2178802" cy="400110"/>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By Dave </a:t>
            </a:r>
            <a:r>
              <a:rPr lang="en-US" sz="2000" dirty="0" err="1">
                <a:latin typeface="Times New Roman" panose="02020603050405020304" pitchFamily="18" charset="0"/>
                <a:cs typeface="Times New Roman" panose="02020603050405020304" pitchFamily="18" charset="0"/>
              </a:rPr>
              <a:t>Scheinder</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527997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07 - 2010">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7218</TotalTime>
  <Words>396</Words>
  <Application>Microsoft Macintosh PowerPoint</Application>
  <PresentationFormat>Widescreen</PresentationFormat>
  <Paragraphs>52</Paragraphs>
  <Slides>13</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Times New Roman</vt:lpstr>
      <vt:lpstr>Office Theme</vt:lpstr>
      <vt:lpstr>Ch 6. Characterizing uncertainty</vt:lpstr>
      <vt:lpstr>Traditional statistical assumptions</vt:lpstr>
      <vt:lpstr>Probability distributions</vt:lpstr>
      <vt:lpstr>Probability distributions</vt:lpstr>
      <vt:lpstr>Generalized linear models</vt:lpstr>
      <vt:lpstr>Observation error</vt:lpstr>
      <vt:lpstr>Observation error</vt:lpstr>
      <vt:lpstr>Random effects</vt:lpstr>
      <vt:lpstr>Fixed or random effect?</vt:lpstr>
      <vt:lpstr>Hierarchical models</vt:lpstr>
      <vt:lpstr>Hierarchical models</vt:lpstr>
      <vt:lpstr>PowerPoint Presentation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 17: Projection and Decision Support</dc:title>
  <dc:creator>Amy Hurford</dc:creator>
  <cp:lastModifiedBy>Amy Hurford</cp:lastModifiedBy>
  <cp:revision>231</cp:revision>
  <cp:lastPrinted>2023-08-10T14:04:44Z</cp:lastPrinted>
  <dcterms:created xsi:type="dcterms:W3CDTF">2023-08-03T12:26:45Z</dcterms:created>
  <dcterms:modified xsi:type="dcterms:W3CDTF">2023-08-21T13:31:02Z</dcterms:modified>
</cp:coreProperties>
</file>