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302" r:id="rId3"/>
    <p:sldId id="305" r:id="rId4"/>
    <p:sldId id="306" r:id="rId5"/>
    <p:sldId id="307" r:id="rId6"/>
    <p:sldId id="308" r:id="rId7"/>
    <p:sldId id="304" r:id="rId8"/>
    <p:sldId id="303" r:id="rId9"/>
    <p:sldId id="30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8"/>
    <p:restoredTop sz="84144"/>
  </p:normalViewPr>
  <p:slideViewPr>
    <p:cSldViewPr snapToGrid="0">
      <p:cViewPr varScale="1">
        <p:scale>
          <a:sx n="79" d="100"/>
          <a:sy n="79" d="100"/>
        </p:scale>
        <p:origin x="584"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07ABD-9BFA-4341-85EB-854238C078B1}" type="datetimeFigureOut">
              <a:rPr lang="en-US" smtClean="0"/>
              <a:t>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15F383-4A9E-2149-A952-B5563948ACD5}" type="slidenum">
              <a:rPr lang="en-US" smtClean="0"/>
              <a:t>‹#›</a:t>
            </a:fld>
            <a:endParaRPr lang="en-US" dirty="0"/>
          </a:p>
        </p:txBody>
      </p:sp>
    </p:spTree>
    <p:extLst>
      <p:ext uri="{BB962C8B-B14F-4D97-AF65-F5344CB8AC3E}">
        <p14:creationId xmlns:p14="http://schemas.microsoft.com/office/powerpoint/2010/main" val="3034337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9B76-5477-1912-B724-14F0B0A0B0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3F71FD-14A3-4752-04E0-DC9E23BF34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9F9672-50DC-E892-66F4-7610E640EDD7}"/>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5" name="Footer Placeholder 4">
            <a:extLst>
              <a:ext uri="{FF2B5EF4-FFF2-40B4-BE49-F238E27FC236}">
                <a16:creationId xmlns:a16="http://schemas.microsoft.com/office/drawing/2014/main" id="{40E3106D-1680-5465-7FB2-91E16272BF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70106F-4A9A-8F99-EBA3-799B9B97D615}"/>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236625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9BDF5-43F0-8256-A403-E3981FF713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92EBEB-AAF6-386E-080F-10F08F6B7B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9B77D-58A3-CF4A-BD1C-B0892CA29200}"/>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5" name="Footer Placeholder 4">
            <a:extLst>
              <a:ext uri="{FF2B5EF4-FFF2-40B4-BE49-F238E27FC236}">
                <a16:creationId xmlns:a16="http://schemas.microsoft.com/office/drawing/2014/main" id="{750A2F9D-B16A-8084-C721-6A3F0BCC21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C0C52C-F2B0-86C6-3AFE-58F57387E691}"/>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304153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132BD-6941-28C2-6766-C8093B712A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BD6D76-8F96-669B-FA62-EAECF49434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3DBEF-41E6-61D6-DAB3-3D96017C18DF}"/>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5" name="Footer Placeholder 4">
            <a:extLst>
              <a:ext uri="{FF2B5EF4-FFF2-40B4-BE49-F238E27FC236}">
                <a16:creationId xmlns:a16="http://schemas.microsoft.com/office/drawing/2014/main" id="{FB2148BF-C97E-5F54-9364-8092750465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952958-34E2-74B2-B5C5-4D980CDEF519}"/>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3295913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609600" y="1604520"/>
            <a:ext cx="1097232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1503416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D067-DFC9-4135-79F0-9427BEC91F63}"/>
              </a:ext>
            </a:extLst>
          </p:cNvPr>
          <p:cNvSpPr>
            <a:spLocks noGrp="1"/>
          </p:cNvSpPr>
          <p:nvPr>
            <p:ph type="title"/>
          </p:nvPr>
        </p:nvSpPr>
        <p:spPr>
          <a:xfrm>
            <a:off x="0" y="18255"/>
            <a:ext cx="12192000" cy="1325563"/>
          </a:xfrm>
        </p:spPr>
        <p:txBody>
          <a:bodyPr/>
          <a:lstStyle>
            <a:lvl1pPr algn="ctr">
              <a:defRPr sz="6000" b="1"/>
            </a:lvl1pPr>
          </a:lstStyle>
          <a:p>
            <a:r>
              <a:rPr lang="en-US" dirty="0"/>
              <a:t>Click to edit Master title style</a:t>
            </a:r>
          </a:p>
        </p:txBody>
      </p:sp>
      <p:sp>
        <p:nvSpPr>
          <p:cNvPr id="3" name="Content Placeholder 2">
            <a:extLst>
              <a:ext uri="{FF2B5EF4-FFF2-40B4-BE49-F238E27FC236}">
                <a16:creationId xmlns:a16="http://schemas.microsoft.com/office/drawing/2014/main" id="{4649B786-3CF9-D4B2-6271-FEFA65CFF716}"/>
              </a:ext>
            </a:extLst>
          </p:cNvPr>
          <p:cNvSpPr>
            <a:spLocks noGrp="1"/>
          </p:cNvSpPr>
          <p:nvPr>
            <p:ph idx="1"/>
          </p:nvPr>
        </p:nvSpPr>
        <p:spPr>
          <a:xfrm>
            <a:off x="228600" y="1485900"/>
            <a:ext cx="11750040" cy="5353845"/>
          </a:xfrm>
        </p:spPr>
        <p:txBody>
          <a:bodyPr>
            <a:normAutofit/>
          </a:bodyPr>
          <a:lstStyle>
            <a:lvl1pPr>
              <a:spcAft>
                <a:spcPts val="1200"/>
              </a:spcAft>
              <a:defRPr sz="3600">
                <a:latin typeface="Times New Roman" panose="02020603050405020304" pitchFamily="18" charset="0"/>
                <a:cs typeface="Times New Roman" panose="02020603050405020304" pitchFamily="18" charset="0"/>
              </a:defRPr>
            </a:lvl1pPr>
            <a:lvl2pPr>
              <a:spcAft>
                <a:spcPts val="1200"/>
              </a:spcAft>
              <a:defRPr sz="2800">
                <a:latin typeface="Times New Roman" panose="02020603050405020304" pitchFamily="18" charset="0"/>
                <a:cs typeface="Times New Roman" panose="02020603050405020304" pitchFamily="18" charset="0"/>
              </a:defRPr>
            </a:lvl2pPr>
            <a:lvl3pPr>
              <a:spcAft>
                <a:spcPts val="1200"/>
              </a:spcAft>
              <a:defRPr sz="2800">
                <a:latin typeface="Times New Roman" panose="02020603050405020304" pitchFamily="18" charset="0"/>
                <a:cs typeface="Times New Roman" panose="02020603050405020304" pitchFamily="18" charset="0"/>
              </a:defRPr>
            </a:lvl3pPr>
            <a:lvl4pPr>
              <a:spcAft>
                <a:spcPts val="1200"/>
              </a:spcAft>
              <a:defRPr sz="2800">
                <a:latin typeface="Times New Roman" panose="02020603050405020304" pitchFamily="18" charset="0"/>
                <a:cs typeface="Times New Roman" panose="02020603050405020304" pitchFamily="18" charset="0"/>
              </a:defRPr>
            </a:lvl4pPr>
            <a:lvl5pPr>
              <a:spcAft>
                <a:spcPts val="1200"/>
              </a:spcAft>
              <a:defRPr sz="28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8572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83BA-D04B-E17F-897C-0AFDF7394F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75B01D-1485-D430-A475-125F06084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D0689-5DE1-2671-AC48-1DC9EBDD0F55}"/>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5" name="Footer Placeholder 4">
            <a:extLst>
              <a:ext uri="{FF2B5EF4-FFF2-40B4-BE49-F238E27FC236}">
                <a16:creationId xmlns:a16="http://schemas.microsoft.com/office/drawing/2014/main" id="{486981E3-FD00-A4AD-7366-FE8835716A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8DDC9B-D27F-D679-C090-F8E7BACDC6D3}"/>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218541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6F99-C47D-5532-C813-BC2A3C1B25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B08FD-173F-68A4-18AC-F35DD109E4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E34867-1A52-27D2-9F46-9A5FF3498D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32973B-D2FF-F656-2F70-610EA847620D}"/>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6" name="Footer Placeholder 5">
            <a:extLst>
              <a:ext uri="{FF2B5EF4-FFF2-40B4-BE49-F238E27FC236}">
                <a16:creationId xmlns:a16="http://schemas.microsoft.com/office/drawing/2014/main" id="{80012C67-84DF-273E-07EE-5A764BCDE7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0E20B5-29CB-A26F-0E40-9FE7AD26A813}"/>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31288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1D23-6712-A618-04D7-8CBB4BEF07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E5B38C-57F6-3682-DE98-6F7BE9C3C1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4A7A85-420C-F530-F802-FEE5BC8220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61E796-631D-7BFF-E7E7-64DFB1B28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ADAF53-887D-E654-4165-DDBF2A860D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A76477-1892-B1AE-67FE-C7D76FED4E43}"/>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8" name="Footer Placeholder 7">
            <a:extLst>
              <a:ext uri="{FF2B5EF4-FFF2-40B4-BE49-F238E27FC236}">
                <a16:creationId xmlns:a16="http://schemas.microsoft.com/office/drawing/2014/main" id="{233F2307-CCF9-5578-79D1-D5B45A17907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3AD1ED4-1BC1-BEAD-8F4B-57899A205547}"/>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416565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6EE3-C86E-851A-0A79-407ADCD5F1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7C3807-1DD7-4141-91DC-14270E14B485}"/>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4" name="Footer Placeholder 3">
            <a:extLst>
              <a:ext uri="{FF2B5EF4-FFF2-40B4-BE49-F238E27FC236}">
                <a16:creationId xmlns:a16="http://schemas.microsoft.com/office/drawing/2014/main" id="{908B516F-2686-B396-8DE0-8C41FA3CE1A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AC4156E-664A-C054-9F1E-E687FB510A65}"/>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158633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25BB4B-F64E-C232-07C6-42E4FAAE952C}"/>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3" name="Footer Placeholder 2">
            <a:extLst>
              <a:ext uri="{FF2B5EF4-FFF2-40B4-BE49-F238E27FC236}">
                <a16:creationId xmlns:a16="http://schemas.microsoft.com/office/drawing/2014/main" id="{19FF5DCE-AE60-F7B9-9F17-D47912B4560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0C3955-483C-CABB-E7BD-8B72E8497580}"/>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2986195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D5D4-8D19-59B4-877C-0A8E874F0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186B4A-F00D-C841-DD11-175C2C4C4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E3B2E2-D1A7-C37D-701E-808CED160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DAF8B-8BEF-9C6E-B8FB-B8EC35A2EA89}"/>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6" name="Footer Placeholder 5">
            <a:extLst>
              <a:ext uri="{FF2B5EF4-FFF2-40B4-BE49-F238E27FC236}">
                <a16:creationId xmlns:a16="http://schemas.microsoft.com/office/drawing/2014/main" id="{E0DB5466-9B0F-0205-43DC-9C0FAEDF27D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7B27446-4D58-1661-FCD7-02199B8792A1}"/>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381872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A83C-A7B8-8025-3864-3D582A50D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A53693-6B96-0EC4-C03E-7C2C5837D1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490B449-6251-2EC5-25D2-D96CFA903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3FD56-6240-76ED-482A-BBE5B32C0591}"/>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6" name="Footer Placeholder 5">
            <a:extLst>
              <a:ext uri="{FF2B5EF4-FFF2-40B4-BE49-F238E27FC236}">
                <a16:creationId xmlns:a16="http://schemas.microsoft.com/office/drawing/2014/main" id="{8D539926-4DD4-1D39-5754-C2A74EC2E3C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4224F8B-9A32-D985-8D1F-D4A2E980642A}"/>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106646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70175C-CA22-AB9F-E987-6E04B94BB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AEF36-B15E-C3B1-E7A8-12742413CA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6B54F-274F-A05C-5EA5-21F09D87D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60C95-0472-DE44-8980-673BD05BB60F}" type="datetimeFigureOut">
              <a:rPr lang="en-US" smtClean="0"/>
              <a:t>8/20/23</a:t>
            </a:fld>
            <a:endParaRPr lang="en-US" dirty="0"/>
          </a:p>
        </p:txBody>
      </p:sp>
      <p:sp>
        <p:nvSpPr>
          <p:cNvPr id="5" name="Footer Placeholder 4">
            <a:extLst>
              <a:ext uri="{FF2B5EF4-FFF2-40B4-BE49-F238E27FC236}">
                <a16:creationId xmlns:a16="http://schemas.microsoft.com/office/drawing/2014/main" id="{3CC66B5B-7206-2246-F3A8-C71E22ED8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A6FDA53-25B6-6875-7BDC-0790FFCE1A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1EA06-B607-8F4C-BF44-DD6FFB7234D5}" type="slidenum">
              <a:rPr lang="en-US" smtClean="0"/>
              <a:t>‹#›</a:t>
            </a:fld>
            <a:endParaRPr lang="en-US" dirty="0"/>
          </a:p>
        </p:txBody>
      </p:sp>
    </p:spTree>
    <p:extLst>
      <p:ext uri="{BB962C8B-B14F-4D97-AF65-F5344CB8AC3E}">
        <p14:creationId xmlns:p14="http://schemas.microsoft.com/office/powerpoint/2010/main" val="331409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6AA3-A4F8-6D0B-B432-433D107C8648}"/>
              </a:ext>
            </a:extLst>
          </p:cNvPr>
          <p:cNvSpPr>
            <a:spLocks noGrp="1"/>
          </p:cNvSpPr>
          <p:nvPr>
            <p:ph type="ctrTitle"/>
          </p:nvPr>
        </p:nvSpPr>
        <p:spPr>
          <a:xfrm>
            <a:off x="198783" y="1122363"/>
            <a:ext cx="11993217" cy="2387600"/>
          </a:xfrm>
        </p:spPr>
        <p:txBody>
          <a:bodyPr>
            <a:normAutofit/>
          </a:bodyPr>
          <a:lstStyle/>
          <a:p>
            <a:r>
              <a:rPr lang="en-US" sz="7200" b="1" dirty="0">
                <a:latin typeface="+mn-lt"/>
              </a:rPr>
              <a:t>Ch 6. Characterizing uncertainty</a:t>
            </a:r>
          </a:p>
        </p:txBody>
      </p:sp>
      <p:sp>
        <p:nvSpPr>
          <p:cNvPr id="3" name="Subtitle 2">
            <a:extLst>
              <a:ext uri="{FF2B5EF4-FFF2-40B4-BE49-F238E27FC236}">
                <a16:creationId xmlns:a16="http://schemas.microsoft.com/office/drawing/2014/main" id="{29AFAACE-D6AE-D24B-8083-690CFD3E89DE}"/>
              </a:ext>
            </a:extLst>
          </p:cNvPr>
          <p:cNvSpPr>
            <a:spLocks noGrp="1"/>
          </p:cNvSpPr>
          <p:nvPr>
            <p:ph type="subTitle" idx="1"/>
          </p:nvPr>
        </p:nvSpPr>
        <p:spPr>
          <a:xfrm>
            <a:off x="1524000" y="3602037"/>
            <a:ext cx="9144000" cy="2133599"/>
          </a:xfrm>
        </p:spPr>
        <p:txBody>
          <a:bodyPr>
            <a:noAutofit/>
          </a:bodyPr>
          <a:lstStyle/>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Amy Hurford</a:t>
            </a:r>
          </a:p>
          <a:p>
            <a:r>
              <a:rPr lang="en-US" sz="3600" dirty="0">
                <a:latin typeface="Times New Roman" panose="02020603050405020304" pitchFamily="18" charset="0"/>
                <a:cs typeface="Times New Roman" panose="02020603050405020304" pitchFamily="18" charset="0"/>
              </a:rPr>
              <a:t>Memorial University</a:t>
            </a:r>
          </a:p>
        </p:txBody>
      </p:sp>
    </p:spTree>
    <p:extLst>
      <p:ext uri="{BB962C8B-B14F-4D97-AF65-F5344CB8AC3E}">
        <p14:creationId xmlns:p14="http://schemas.microsoft.com/office/powerpoint/2010/main" val="1907840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D099-3FE6-2F4E-AFD9-4863CFE68BDE}"/>
              </a:ext>
            </a:extLst>
          </p:cNvPr>
          <p:cNvSpPr>
            <a:spLocks noGrp="1"/>
          </p:cNvSpPr>
          <p:nvPr>
            <p:ph type="title"/>
          </p:nvPr>
        </p:nvSpPr>
        <p:spPr/>
        <p:txBody>
          <a:bodyPr/>
          <a:lstStyle/>
          <a:p>
            <a:r>
              <a:rPr lang="en-US" dirty="0"/>
              <a:t>Traditional statistical assumptions</a:t>
            </a:r>
          </a:p>
        </p:txBody>
      </p:sp>
      <p:sp>
        <p:nvSpPr>
          <p:cNvPr id="6" name="TextBox 5">
            <a:extLst>
              <a:ext uri="{FF2B5EF4-FFF2-40B4-BE49-F238E27FC236}">
                <a16:creationId xmlns:a16="http://schemas.microsoft.com/office/drawing/2014/main" id="{B038D2B2-D5AE-C6D3-41B9-5E95BE57C67E}"/>
              </a:ext>
            </a:extLst>
          </p:cNvPr>
          <p:cNvSpPr txBox="1"/>
          <p:nvPr/>
        </p:nvSpPr>
        <p:spPr>
          <a:xfrm>
            <a:off x="6417129" y="1730829"/>
            <a:ext cx="766748" cy="369332"/>
          </a:xfrm>
          <a:prstGeom prst="rect">
            <a:avLst/>
          </a:prstGeom>
          <a:noFill/>
        </p:spPr>
        <p:txBody>
          <a:bodyPr wrap="none" rtlCol="0">
            <a:spAutoFit/>
          </a:bodyPr>
          <a:lstStyle/>
          <a:p>
            <a:r>
              <a:rPr lang="en-US" dirty="0"/>
              <a:t>Figure</a:t>
            </a:r>
          </a:p>
        </p:txBody>
      </p:sp>
    </p:spTree>
    <p:extLst>
      <p:ext uri="{BB962C8B-B14F-4D97-AF65-F5344CB8AC3E}">
        <p14:creationId xmlns:p14="http://schemas.microsoft.com/office/powerpoint/2010/main" val="107073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1597-EB1B-4AE0-B360-29368DEDB045}"/>
              </a:ext>
            </a:extLst>
          </p:cNvPr>
          <p:cNvSpPr>
            <a:spLocks noGrp="1"/>
          </p:cNvSpPr>
          <p:nvPr>
            <p:ph type="title"/>
          </p:nvPr>
        </p:nvSpPr>
        <p:spPr/>
        <p:txBody>
          <a:bodyPr/>
          <a:lstStyle/>
          <a:p>
            <a:r>
              <a:rPr lang="en-US" dirty="0"/>
              <a:t>Probability distributions</a:t>
            </a:r>
          </a:p>
        </p:txBody>
      </p:sp>
      <p:pic>
        <p:nvPicPr>
          <p:cNvPr id="7" name="Picture 6">
            <a:extLst>
              <a:ext uri="{FF2B5EF4-FFF2-40B4-BE49-F238E27FC236}">
                <a16:creationId xmlns:a16="http://schemas.microsoft.com/office/drawing/2014/main" id="{68E1895C-3927-DA3B-8672-0089E338DB4F}"/>
              </a:ext>
            </a:extLst>
          </p:cNvPr>
          <p:cNvPicPr>
            <a:picLocks noChangeAspect="1"/>
          </p:cNvPicPr>
          <p:nvPr/>
        </p:nvPicPr>
        <p:blipFill>
          <a:blip r:embed="rId2"/>
          <a:stretch>
            <a:fillRect/>
          </a:stretch>
        </p:blipFill>
        <p:spPr>
          <a:xfrm>
            <a:off x="312369" y="1343818"/>
            <a:ext cx="11567261" cy="5054600"/>
          </a:xfrm>
          <a:prstGeom prst="rect">
            <a:avLst/>
          </a:prstGeom>
        </p:spPr>
      </p:pic>
      <p:sp>
        <p:nvSpPr>
          <p:cNvPr id="8" name="TextBox 7">
            <a:extLst>
              <a:ext uri="{FF2B5EF4-FFF2-40B4-BE49-F238E27FC236}">
                <a16:creationId xmlns:a16="http://schemas.microsoft.com/office/drawing/2014/main" id="{66F8F1BF-BC01-693D-07FD-4A0A927719EE}"/>
              </a:ext>
            </a:extLst>
          </p:cNvPr>
          <p:cNvSpPr txBox="1"/>
          <p:nvPr/>
        </p:nvSpPr>
        <p:spPr>
          <a:xfrm>
            <a:off x="291547" y="6470413"/>
            <a:ext cx="350608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Dietz 2017. Ecological forecasting.</a:t>
            </a:r>
          </a:p>
        </p:txBody>
      </p:sp>
    </p:spTree>
    <p:extLst>
      <p:ext uri="{BB962C8B-B14F-4D97-AF65-F5344CB8AC3E}">
        <p14:creationId xmlns:p14="http://schemas.microsoft.com/office/powerpoint/2010/main" val="189026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1597-EB1B-4AE0-B360-29368DEDB045}"/>
              </a:ext>
            </a:extLst>
          </p:cNvPr>
          <p:cNvSpPr>
            <a:spLocks noGrp="1"/>
          </p:cNvSpPr>
          <p:nvPr>
            <p:ph type="title"/>
          </p:nvPr>
        </p:nvSpPr>
        <p:spPr/>
        <p:txBody>
          <a:bodyPr/>
          <a:lstStyle/>
          <a:p>
            <a:r>
              <a:rPr lang="en-US" dirty="0"/>
              <a:t>Probability distributions</a:t>
            </a:r>
          </a:p>
        </p:txBody>
      </p:sp>
      <p:pic>
        <p:nvPicPr>
          <p:cNvPr id="5" name="Picture 4">
            <a:extLst>
              <a:ext uri="{FF2B5EF4-FFF2-40B4-BE49-F238E27FC236}">
                <a16:creationId xmlns:a16="http://schemas.microsoft.com/office/drawing/2014/main" id="{56E2F42F-3E3D-A25B-0BF1-7372BF3B0376}"/>
              </a:ext>
            </a:extLst>
          </p:cNvPr>
          <p:cNvPicPr>
            <a:picLocks noChangeAspect="1"/>
          </p:cNvPicPr>
          <p:nvPr/>
        </p:nvPicPr>
        <p:blipFill>
          <a:blip r:embed="rId2"/>
          <a:stretch>
            <a:fillRect/>
          </a:stretch>
        </p:blipFill>
        <p:spPr>
          <a:xfrm>
            <a:off x="4229100" y="1175619"/>
            <a:ext cx="5484586" cy="5462993"/>
          </a:xfrm>
          <a:prstGeom prst="rect">
            <a:avLst/>
          </a:prstGeom>
        </p:spPr>
      </p:pic>
      <p:sp>
        <p:nvSpPr>
          <p:cNvPr id="3" name="TextBox 2">
            <a:extLst>
              <a:ext uri="{FF2B5EF4-FFF2-40B4-BE49-F238E27FC236}">
                <a16:creationId xmlns:a16="http://schemas.microsoft.com/office/drawing/2014/main" id="{C6E99115-D5F3-FD65-DA2E-0B3D3D1E50B4}"/>
              </a:ext>
            </a:extLst>
          </p:cNvPr>
          <p:cNvSpPr txBox="1"/>
          <p:nvPr/>
        </p:nvSpPr>
        <p:spPr>
          <a:xfrm>
            <a:off x="291547" y="6470413"/>
            <a:ext cx="350608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Dietz 2017. Ecological forecasting.</a:t>
            </a:r>
          </a:p>
        </p:txBody>
      </p:sp>
    </p:spTree>
    <p:extLst>
      <p:ext uri="{BB962C8B-B14F-4D97-AF65-F5344CB8AC3E}">
        <p14:creationId xmlns:p14="http://schemas.microsoft.com/office/powerpoint/2010/main" val="3924996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AF25-F0B3-ECC4-AD46-A9F0457BE938}"/>
              </a:ext>
            </a:extLst>
          </p:cNvPr>
          <p:cNvSpPr>
            <a:spLocks noGrp="1"/>
          </p:cNvSpPr>
          <p:nvPr>
            <p:ph type="title"/>
          </p:nvPr>
        </p:nvSpPr>
        <p:spPr/>
        <p:txBody>
          <a:bodyPr/>
          <a:lstStyle/>
          <a:p>
            <a:r>
              <a:rPr lang="en-US" dirty="0"/>
              <a:t>General</a:t>
            </a:r>
            <a:r>
              <a:rPr lang="en-US" u="sng" dirty="0"/>
              <a:t>ized</a:t>
            </a:r>
            <a:r>
              <a:rPr lang="en-US" dirty="0"/>
              <a:t> linear models</a:t>
            </a:r>
          </a:p>
        </p:txBody>
      </p:sp>
      <p:grpSp>
        <p:nvGrpSpPr>
          <p:cNvPr id="10" name="Group 9">
            <a:extLst>
              <a:ext uri="{FF2B5EF4-FFF2-40B4-BE49-F238E27FC236}">
                <a16:creationId xmlns:a16="http://schemas.microsoft.com/office/drawing/2014/main" id="{731A8233-5943-D362-3869-57E45ADA2D07}"/>
              </a:ext>
            </a:extLst>
          </p:cNvPr>
          <p:cNvGrpSpPr/>
          <p:nvPr/>
        </p:nvGrpSpPr>
        <p:grpSpPr>
          <a:xfrm>
            <a:off x="163286" y="2122715"/>
            <a:ext cx="11614425" cy="3333751"/>
            <a:chOff x="163286" y="2661557"/>
            <a:chExt cx="11614425" cy="3333751"/>
          </a:xfrm>
        </p:grpSpPr>
        <p:grpSp>
          <p:nvGrpSpPr>
            <p:cNvPr id="8" name="Group 7">
              <a:extLst>
                <a:ext uri="{FF2B5EF4-FFF2-40B4-BE49-F238E27FC236}">
                  <a16:creationId xmlns:a16="http://schemas.microsoft.com/office/drawing/2014/main" id="{A8ECDF78-DA0C-F805-8695-3EAA7A06F913}"/>
                </a:ext>
              </a:extLst>
            </p:cNvPr>
            <p:cNvGrpSpPr/>
            <p:nvPr/>
          </p:nvGrpSpPr>
          <p:grpSpPr>
            <a:xfrm>
              <a:off x="163286" y="3429000"/>
              <a:ext cx="11614425" cy="2566308"/>
              <a:chOff x="114300" y="2299607"/>
              <a:chExt cx="11614425" cy="2566308"/>
            </a:xfrm>
          </p:grpSpPr>
          <p:pic>
            <p:nvPicPr>
              <p:cNvPr id="5" name="Picture 4">
                <a:extLst>
                  <a:ext uri="{FF2B5EF4-FFF2-40B4-BE49-F238E27FC236}">
                    <a16:creationId xmlns:a16="http://schemas.microsoft.com/office/drawing/2014/main" id="{992CABC6-EEA1-F58D-1B56-DD6C1B722DDD}"/>
                  </a:ext>
                </a:extLst>
              </p:cNvPr>
              <p:cNvPicPr>
                <a:picLocks noChangeAspect="1"/>
              </p:cNvPicPr>
              <p:nvPr/>
            </p:nvPicPr>
            <p:blipFill>
              <a:blip r:embed="rId2"/>
              <a:stretch>
                <a:fillRect/>
              </a:stretch>
            </p:blipFill>
            <p:spPr>
              <a:xfrm>
                <a:off x="114300" y="2299607"/>
                <a:ext cx="6691893" cy="2566308"/>
              </a:xfrm>
              <a:prstGeom prst="rect">
                <a:avLst/>
              </a:prstGeom>
            </p:spPr>
          </p:pic>
          <p:sp>
            <p:nvSpPr>
              <p:cNvPr id="6" name="TextBox 5">
                <a:extLst>
                  <a:ext uri="{FF2B5EF4-FFF2-40B4-BE49-F238E27FC236}">
                    <a16:creationId xmlns:a16="http://schemas.microsoft.com/office/drawing/2014/main" id="{8D3EB9FF-B28B-420A-4415-9939D98AA4B1}"/>
                  </a:ext>
                </a:extLst>
              </p:cNvPr>
              <p:cNvSpPr txBox="1"/>
              <p:nvPr/>
            </p:nvSpPr>
            <p:spPr>
              <a:xfrm>
                <a:off x="7119258" y="2413908"/>
                <a:ext cx="4609467"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Boolean: TRUE/FALSE or 0/1</a:t>
                </a:r>
              </a:p>
            </p:txBody>
          </p:sp>
          <p:sp>
            <p:nvSpPr>
              <p:cNvPr id="7" name="TextBox 6">
                <a:extLst>
                  <a:ext uri="{FF2B5EF4-FFF2-40B4-BE49-F238E27FC236}">
                    <a16:creationId xmlns:a16="http://schemas.microsoft.com/office/drawing/2014/main" id="{DDAEF66C-27B6-B39C-D3FF-FE58D36491A9}"/>
                  </a:ext>
                </a:extLst>
              </p:cNvPr>
              <p:cNvSpPr txBox="1"/>
              <p:nvPr/>
            </p:nvSpPr>
            <p:spPr>
              <a:xfrm>
                <a:off x="7464562" y="2937128"/>
                <a:ext cx="3918857"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Converts real number to domain of the distributions mean</a:t>
                </a:r>
              </a:p>
            </p:txBody>
          </p:sp>
        </p:grpSp>
        <p:sp>
          <p:nvSpPr>
            <p:cNvPr id="9" name="TextBox 8">
              <a:extLst>
                <a:ext uri="{FF2B5EF4-FFF2-40B4-BE49-F238E27FC236}">
                  <a16:creationId xmlns:a16="http://schemas.microsoft.com/office/drawing/2014/main" id="{556A2C94-CB4E-0A46-26D7-B08E847FE6D9}"/>
                </a:ext>
              </a:extLst>
            </p:cNvPr>
            <p:cNvSpPr txBox="1"/>
            <p:nvPr/>
          </p:nvSpPr>
          <p:spPr>
            <a:xfrm>
              <a:off x="832757" y="2661557"/>
              <a:ext cx="3536546" cy="584775"/>
            </a:xfrm>
            <a:prstGeom prst="rect">
              <a:avLst/>
            </a:prstGeom>
            <a:noFill/>
          </p:spPr>
          <p:txBody>
            <a:bodyPr wrap="none" rtlCol="0">
              <a:spAutoFit/>
            </a:bodyPr>
            <a:lstStyle/>
            <a:p>
              <a:r>
                <a:rPr lang="en-US" sz="3200" u="sng" dirty="0">
                  <a:latin typeface="Times New Roman" panose="02020603050405020304" pitchFamily="18" charset="0"/>
                  <a:cs typeface="Times New Roman" panose="02020603050405020304" pitchFamily="18" charset="0"/>
                </a:rPr>
                <a:t>Logistic regression: </a:t>
              </a:r>
            </a:p>
          </p:txBody>
        </p:sp>
      </p:grpSp>
      <p:sp>
        <p:nvSpPr>
          <p:cNvPr id="11" name="TextBox 10">
            <a:extLst>
              <a:ext uri="{FF2B5EF4-FFF2-40B4-BE49-F238E27FC236}">
                <a16:creationId xmlns:a16="http://schemas.microsoft.com/office/drawing/2014/main" id="{5FB64F1A-B0DA-58DA-1255-FC33FF01526E}"/>
              </a:ext>
            </a:extLst>
          </p:cNvPr>
          <p:cNvSpPr txBox="1"/>
          <p:nvPr/>
        </p:nvSpPr>
        <p:spPr>
          <a:xfrm>
            <a:off x="291547" y="6470413"/>
            <a:ext cx="350608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Dietz 2017. Ecological forecasting.</a:t>
            </a:r>
          </a:p>
        </p:txBody>
      </p:sp>
    </p:spTree>
    <p:extLst>
      <p:ext uri="{BB962C8B-B14F-4D97-AF65-F5344CB8AC3E}">
        <p14:creationId xmlns:p14="http://schemas.microsoft.com/office/powerpoint/2010/main" val="307744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89B4-6239-2682-E214-1AA76B692BC8}"/>
              </a:ext>
            </a:extLst>
          </p:cNvPr>
          <p:cNvSpPr>
            <a:spLocks noGrp="1"/>
          </p:cNvSpPr>
          <p:nvPr>
            <p:ph type="title"/>
          </p:nvPr>
        </p:nvSpPr>
        <p:spPr/>
        <p:txBody>
          <a:bodyPr/>
          <a:lstStyle/>
          <a:p>
            <a:r>
              <a:rPr lang="en-US" dirty="0"/>
              <a:t>Observation error</a:t>
            </a:r>
          </a:p>
        </p:txBody>
      </p:sp>
      <p:pic>
        <p:nvPicPr>
          <p:cNvPr id="5" name="Picture 4">
            <a:extLst>
              <a:ext uri="{FF2B5EF4-FFF2-40B4-BE49-F238E27FC236}">
                <a16:creationId xmlns:a16="http://schemas.microsoft.com/office/drawing/2014/main" id="{E7E92B2C-C533-C3C4-A7EE-797EA6B0D5FA}"/>
              </a:ext>
            </a:extLst>
          </p:cNvPr>
          <p:cNvPicPr>
            <a:picLocks noChangeAspect="1"/>
          </p:cNvPicPr>
          <p:nvPr/>
        </p:nvPicPr>
        <p:blipFill>
          <a:blip r:embed="rId2"/>
          <a:stretch>
            <a:fillRect/>
          </a:stretch>
        </p:blipFill>
        <p:spPr>
          <a:xfrm>
            <a:off x="2348593" y="3742872"/>
            <a:ext cx="7533654" cy="2396671"/>
          </a:xfrm>
          <a:prstGeom prst="rect">
            <a:avLst/>
          </a:prstGeom>
        </p:spPr>
      </p:pic>
      <p:sp>
        <p:nvSpPr>
          <p:cNvPr id="7" name="TextBox 6">
            <a:extLst>
              <a:ext uri="{FF2B5EF4-FFF2-40B4-BE49-F238E27FC236}">
                <a16:creationId xmlns:a16="http://schemas.microsoft.com/office/drawing/2014/main" id="{8D5D4D66-6821-B3DF-CEF3-756580E5AFED}"/>
              </a:ext>
            </a:extLst>
          </p:cNvPr>
          <p:cNvSpPr txBox="1"/>
          <p:nvPr/>
        </p:nvSpPr>
        <p:spPr>
          <a:xfrm>
            <a:off x="604158" y="1343818"/>
            <a:ext cx="10664968" cy="2062103"/>
          </a:xfrm>
          <a:prstGeom prst="rect">
            <a:avLst/>
          </a:prstGeom>
          <a:noFill/>
        </p:spPr>
        <p:txBody>
          <a:bodyPr wrap="square">
            <a:spAutoFit/>
          </a:bodyPr>
          <a:lstStyle/>
          <a:p>
            <a:r>
              <a:rPr lang="en-CA" sz="3200" dirty="0">
                <a:effectLst/>
                <a:latin typeface="Times New Roman" panose="02020603050405020304" pitchFamily="18" charset="0"/>
                <a:cs typeface="Times New Roman" panose="02020603050405020304" pitchFamily="18" charset="0"/>
              </a:rPr>
              <a:t>A discussion on modeling observation error is straightforward if we believe that all of the observed residual error is measurement error and that there is no uncertainty in the model structure, covariates, or drivers. </a:t>
            </a:r>
            <a:endParaRPr lang="en-C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6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D099-3FE6-2F4E-AFD9-4863CFE68BDE}"/>
              </a:ext>
            </a:extLst>
          </p:cNvPr>
          <p:cNvSpPr>
            <a:spLocks noGrp="1"/>
          </p:cNvSpPr>
          <p:nvPr>
            <p:ph type="title"/>
          </p:nvPr>
        </p:nvSpPr>
        <p:spPr/>
        <p:txBody>
          <a:bodyPr/>
          <a:lstStyle/>
          <a:p>
            <a:r>
              <a:rPr lang="en-US" dirty="0"/>
              <a:t>Random effects</a:t>
            </a:r>
          </a:p>
        </p:txBody>
      </p:sp>
      <p:sp>
        <p:nvSpPr>
          <p:cNvPr id="3" name="Content Placeholder 2">
            <a:extLst>
              <a:ext uri="{FF2B5EF4-FFF2-40B4-BE49-F238E27FC236}">
                <a16:creationId xmlns:a16="http://schemas.microsoft.com/office/drawing/2014/main" id="{0241955C-7647-FB84-007E-C1CC6BFE2042}"/>
              </a:ext>
            </a:extLst>
          </p:cNvPr>
          <p:cNvSpPr>
            <a:spLocks noGrp="1"/>
          </p:cNvSpPr>
          <p:nvPr>
            <p:ph idx="1"/>
          </p:nvPr>
        </p:nvSpPr>
        <p:spPr>
          <a:xfrm>
            <a:off x="220980" y="1686103"/>
            <a:ext cx="11750040" cy="4584068"/>
          </a:xfrm>
        </p:spPr>
        <p:txBody>
          <a:bodyPr>
            <a:normAutofit/>
          </a:bodyPr>
          <a:lstStyle/>
          <a:p>
            <a:r>
              <a:rPr lang="en-US" dirty="0"/>
              <a:t>A fixed factor has categories, or levels, that we set to certain values in an experiment or levels that we choose in an observational study. We infer only to those levels.</a:t>
            </a:r>
          </a:p>
          <a:p>
            <a:r>
              <a:rPr lang="en-US" dirty="0"/>
              <a:t>A random factor has categories that we have not chosen, or that vary even after we make them as uniform as possible.</a:t>
            </a:r>
          </a:p>
          <a:p>
            <a:r>
              <a:rPr lang="en-US" dirty="0"/>
              <a:t>The same factor might be treated as fixed or random depending on the population of inference.</a:t>
            </a:r>
          </a:p>
        </p:txBody>
      </p:sp>
    </p:spTree>
    <p:extLst>
      <p:ext uri="{BB962C8B-B14F-4D97-AF65-F5344CB8AC3E}">
        <p14:creationId xmlns:p14="http://schemas.microsoft.com/office/powerpoint/2010/main" val="3534207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ECC3-D3AA-F159-C384-CCCE430C31F6}"/>
              </a:ext>
            </a:extLst>
          </p:cNvPr>
          <p:cNvSpPr>
            <a:spLocks noGrp="1"/>
          </p:cNvSpPr>
          <p:nvPr>
            <p:ph type="title"/>
          </p:nvPr>
        </p:nvSpPr>
        <p:spPr/>
        <p:txBody>
          <a:bodyPr/>
          <a:lstStyle/>
          <a:p>
            <a:r>
              <a:rPr lang="en-US" dirty="0"/>
              <a:t>Fixed or random effect?</a:t>
            </a:r>
          </a:p>
        </p:txBody>
      </p:sp>
      <p:sp>
        <p:nvSpPr>
          <p:cNvPr id="3" name="Content Placeholder 2">
            <a:extLst>
              <a:ext uri="{FF2B5EF4-FFF2-40B4-BE49-F238E27FC236}">
                <a16:creationId xmlns:a16="http://schemas.microsoft.com/office/drawing/2014/main" id="{CDC7BB9B-0670-2F36-28B2-E49FDE2B39A9}"/>
              </a:ext>
            </a:extLst>
          </p:cNvPr>
          <p:cNvSpPr>
            <a:spLocks noGrp="1"/>
          </p:cNvSpPr>
          <p:nvPr>
            <p:ph idx="1"/>
          </p:nvPr>
        </p:nvSpPr>
        <p:spPr/>
        <p:txBody>
          <a:bodyPr>
            <a:normAutofit fontScale="92500" lnSpcReduction="20000"/>
          </a:bodyPr>
          <a:lstStyle/>
          <a:p>
            <a:r>
              <a:rPr lang="en-US" dirty="0"/>
              <a:t>treated versus untreated (control) units</a:t>
            </a:r>
          </a:p>
          <a:p>
            <a:r>
              <a:rPr lang="en-US" dirty="0"/>
              <a:t>before versus after treatment of an experimental unit.</a:t>
            </a:r>
          </a:p>
          <a:p>
            <a:r>
              <a:rPr lang="en-US" dirty="0"/>
              <a:t>day versus night</a:t>
            </a:r>
          </a:p>
          <a:p>
            <a:r>
              <a:rPr lang="en-US" dirty="0"/>
              <a:t>habitat types</a:t>
            </a:r>
          </a:p>
          <a:p>
            <a:r>
              <a:rPr lang="en-US" dirty="0"/>
              <a:t>insect stages (larval, adult)</a:t>
            </a:r>
          </a:p>
          <a:p>
            <a:r>
              <a:rPr lang="en-US" dirty="0"/>
              <a:t>tanks in aquaculture</a:t>
            </a:r>
          </a:p>
          <a:p>
            <a:r>
              <a:rPr lang="en-US" dirty="0"/>
              <a:t>plots in agriculture</a:t>
            </a:r>
          </a:p>
          <a:p>
            <a:r>
              <a:rPr lang="en-US" dirty="0"/>
              <a:t>individual organisms</a:t>
            </a:r>
          </a:p>
          <a:p>
            <a:endParaRPr lang="en-US" dirty="0"/>
          </a:p>
          <a:p>
            <a:endParaRPr lang="en-US" dirty="0"/>
          </a:p>
        </p:txBody>
      </p:sp>
    </p:spTree>
    <p:extLst>
      <p:ext uri="{BB962C8B-B14F-4D97-AF65-F5344CB8AC3E}">
        <p14:creationId xmlns:p14="http://schemas.microsoft.com/office/powerpoint/2010/main" val="235279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D13C-51CB-6939-741B-3B57D980DE8F}"/>
              </a:ext>
            </a:extLst>
          </p:cNvPr>
          <p:cNvSpPr>
            <a:spLocks noGrp="1"/>
          </p:cNvSpPr>
          <p:nvPr>
            <p:ph type="title"/>
          </p:nvPr>
        </p:nvSpPr>
        <p:spPr/>
        <p:txBody>
          <a:bodyPr/>
          <a:lstStyle/>
          <a:p>
            <a:r>
              <a:rPr lang="en-US" dirty="0"/>
              <a:t>Hierarchical models</a:t>
            </a:r>
          </a:p>
        </p:txBody>
      </p:sp>
      <p:pic>
        <p:nvPicPr>
          <p:cNvPr id="5" name="Picture 4">
            <a:extLst>
              <a:ext uri="{FF2B5EF4-FFF2-40B4-BE49-F238E27FC236}">
                <a16:creationId xmlns:a16="http://schemas.microsoft.com/office/drawing/2014/main" id="{5E510352-866F-EEDE-796A-7340B6D061B6}"/>
              </a:ext>
            </a:extLst>
          </p:cNvPr>
          <p:cNvPicPr>
            <a:picLocks noChangeAspect="1"/>
          </p:cNvPicPr>
          <p:nvPr/>
        </p:nvPicPr>
        <p:blipFill>
          <a:blip r:embed="rId2"/>
          <a:stretch>
            <a:fillRect/>
          </a:stretch>
        </p:blipFill>
        <p:spPr>
          <a:xfrm>
            <a:off x="1106958" y="1067832"/>
            <a:ext cx="9978083" cy="4091996"/>
          </a:xfrm>
          <a:prstGeom prst="rect">
            <a:avLst/>
          </a:prstGeom>
        </p:spPr>
      </p:pic>
      <p:sp>
        <p:nvSpPr>
          <p:cNvPr id="6" name="TextBox 5">
            <a:extLst>
              <a:ext uri="{FF2B5EF4-FFF2-40B4-BE49-F238E27FC236}">
                <a16:creationId xmlns:a16="http://schemas.microsoft.com/office/drawing/2014/main" id="{BC8AD0DB-E379-FBB9-11C0-EE88795AC40F}"/>
              </a:ext>
            </a:extLst>
          </p:cNvPr>
          <p:cNvSpPr txBox="1"/>
          <p:nvPr/>
        </p:nvSpPr>
        <p:spPr>
          <a:xfrm>
            <a:off x="611164" y="5563074"/>
            <a:ext cx="10969670"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Powerful tool for estimating and partitioning process error</a:t>
            </a:r>
          </a:p>
        </p:txBody>
      </p:sp>
    </p:spTree>
    <p:extLst>
      <p:ext uri="{BB962C8B-B14F-4D97-AF65-F5344CB8AC3E}">
        <p14:creationId xmlns:p14="http://schemas.microsoft.com/office/powerpoint/2010/main" val="4227027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7191</TotalTime>
  <Words>225</Words>
  <Application>Microsoft Macintosh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Ch 6. Characterizing uncertainty</vt:lpstr>
      <vt:lpstr>Traditional statistical assumptions</vt:lpstr>
      <vt:lpstr>Probability distributions</vt:lpstr>
      <vt:lpstr>Probability distributions</vt:lpstr>
      <vt:lpstr>Generalized linear models</vt:lpstr>
      <vt:lpstr>Observation error</vt:lpstr>
      <vt:lpstr>Random effects</vt:lpstr>
      <vt:lpstr>Fixed or random effect?</vt:lpstr>
      <vt:lpstr>Hierarchical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17: Projection and Decision Support</dc:title>
  <dc:creator>Amy Hurford</dc:creator>
  <cp:lastModifiedBy>Amy Hurford</cp:lastModifiedBy>
  <cp:revision>209</cp:revision>
  <cp:lastPrinted>2023-08-10T14:04:44Z</cp:lastPrinted>
  <dcterms:created xsi:type="dcterms:W3CDTF">2023-08-03T12:26:45Z</dcterms:created>
  <dcterms:modified xsi:type="dcterms:W3CDTF">2023-08-21T01:11:21Z</dcterms:modified>
</cp:coreProperties>
</file>