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4" r:id="rId3"/>
    <p:sldId id="299" r:id="rId4"/>
    <p:sldId id="296" r:id="rId5"/>
    <p:sldId id="300" r:id="rId6"/>
    <p:sldId id="305" r:id="rId7"/>
    <p:sldId id="304" r:id="rId8"/>
    <p:sldId id="303" r:id="rId9"/>
    <p:sldId id="308" r:id="rId10"/>
    <p:sldId id="309" r:id="rId11"/>
    <p:sldId id="297" r:id="rId12"/>
    <p:sldId id="301" r:id="rId13"/>
    <p:sldId id="306" r:id="rId14"/>
    <p:sldId id="298" r:id="rId15"/>
    <p:sldId id="257" r:id="rId16"/>
    <p:sldId id="293" r:id="rId17"/>
    <p:sldId id="307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/>
    <p:restoredTop sz="84054"/>
  </p:normalViewPr>
  <p:slideViewPr>
    <p:cSldViewPr snapToGrid="0">
      <p:cViewPr varScale="1">
        <p:scale>
          <a:sx n="78" d="100"/>
          <a:sy n="7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healthontario.ca/-/media/Documents/nCoV/epi/2021/06/covid-19-weekly-epi-summary-report-may-29.pdf?rev=1a5e6f53aefb4da1b8271b80fa6ac09f&amp;sc_lang=e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Why “ecological forecasting”?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067F-F1B7-6499-2908-34C68178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58E6D5-E865-C1B7-D6C7-F0B679ABD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19"/>
          <a:stretch/>
        </p:blipFill>
        <p:spPr bwMode="auto">
          <a:xfrm>
            <a:off x="2078945" y="1049903"/>
            <a:ext cx="7734832" cy="54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CF62D-E85A-7980-503C-0F0F1A9908EB}"/>
              </a:ext>
            </a:extLst>
          </p:cNvPr>
          <p:cNvSpPr txBox="1"/>
          <p:nvPr/>
        </p:nvSpPr>
        <p:spPr>
          <a:xfrm>
            <a:off x="291547" y="6470413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Hurford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2023. Pandemic modelling for regions implementing an elimination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93674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59C5-08ED-6968-B50F-BABE2F89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17" y="1472648"/>
            <a:ext cx="10227365" cy="5126935"/>
          </a:xfrm>
        </p:spPr>
        <p:txBody>
          <a:bodyPr/>
          <a:lstStyle/>
          <a:p>
            <a:r>
              <a:rPr lang="en-US" dirty="0"/>
              <a:t>Search the literature for 1 value or average</a:t>
            </a:r>
          </a:p>
          <a:p>
            <a:pPr lvl="1"/>
            <a:r>
              <a:rPr lang="en-US" dirty="0"/>
              <a:t>Not rigorous</a:t>
            </a:r>
          </a:p>
          <a:p>
            <a:r>
              <a:rPr lang="en-US" dirty="0"/>
              <a:t>No or limited treatment of uncertainty in forecasts</a:t>
            </a:r>
          </a:p>
          <a:p>
            <a:pPr lvl="1"/>
            <a:r>
              <a:rPr lang="en-US" dirty="0"/>
              <a:t>Some error sources overlooked, falsely confident predictions</a:t>
            </a:r>
          </a:p>
          <a:p>
            <a:r>
              <a:rPr lang="en-US" dirty="0"/>
              <a:t>Does not fit data</a:t>
            </a:r>
          </a:p>
          <a:p>
            <a:r>
              <a:rPr lang="en-US" dirty="0"/>
              <a:t>Disconnected from statistics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749F85-F1EF-83E2-55B0-AC2B758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584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AFB-0052-393F-C699-AE61BC69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forecasting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88AC-3490-55FA-A0D4-64339FFC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872171"/>
            <a:ext cx="8282609" cy="496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69460-A80B-BF56-A6E4-CCCC9B668E45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DECA1-1B4E-C970-D465-5BE66A9CCCAF}"/>
              </a:ext>
            </a:extLst>
          </p:cNvPr>
          <p:cNvSpPr txBox="1"/>
          <p:nvPr/>
        </p:nvSpPr>
        <p:spPr>
          <a:xfrm>
            <a:off x="10130321" y="2429164"/>
            <a:ext cx="124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9DCFB-B810-50E9-3DA4-FE59D7BE1A30}"/>
              </a:ext>
            </a:extLst>
          </p:cNvPr>
          <p:cNvSpPr txBox="1"/>
          <p:nvPr/>
        </p:nvSpPr>
        <p:spPr>
          <a:xfrm>
            <a:off x="2590375" y="1477963"/>
            <a:ext cx="598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population size, No[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0C7F7-AA48-CA7E-F9D2-E6D9887DF9B9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7519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33BE-3E8E-D8AD-8095-4324F80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cases by geographic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B25A-3ABC-6A91-CE54-1E590D5F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4" y="1115289"/>
            <a:ext cx="7474226" cy="574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C6F03-3568-2BBF-014B-9126064BC416}"/>
              </a:ext>
            </a:extLst>
          </p:cNvPr>
          <p:cNvSpPr txBox="1"/>
          <p:nvPr/>
        </p:nvSpPr>
        <p:spPr>
          <a:xfrm>
            <a:off x="8004314" y="5639416"/>
            <a:ext cx="40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epidemiological summary. COVID-19 in Ontario: Focus on May 23, 2021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29, 2021. Public Health Ontario.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0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DF1C7-7D39-A6F5-5F25-5942CBE5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1" y="710393"/>
            <a:ext cx="9584083" cy="6147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2FE9AD3-F10F-EA37-F58B-84CF0CF4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forecast for site, s=6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C742F-7F9D-C461-DAAE-C08787EB47CE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DA35-D20D-B131-F297-D712A9E4252D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03F09-228A-4E9B-DF5B-A3BBF25D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99" y="4082534"/>
            <a:ext cx="3798901" cy="419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7278C-B0A0-332A-2EBA-EAC8A6B88381}"/>
              </a:ext>
            </a:extLst>
          </p:cNvPr>
          <p:cNvSpPr txBox="1"/>
          <p:nvPr/>
        </p:nvSpPr>
        <p:spPr>
          <a:xfrm>
            <a:off x="6555464" y="4040637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407E6-6417-2479-BB70-2BBCE058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099" y="4711700"/>
            <a:ext cx="4258365" cy="316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730DC-BEB4-781B-144B-77465C9DC070}"/>
              </a:ext>
            </a:extLst>
          </p:cNvPr>
          <p:cNvSpPr txBox="1"/>
          <p:nvPr/>
        </p:nvSpPr>
        <p:spPr>
          <a:xfrm>
            <a:off x="6590676" y="4588993"/>
            <a:ext cx="47187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effect, driver (precipitation)</a:t>
            </a:r>
          </a:p>
        </p:txBody>
      </p:sp>
    </p:spTree>
    <p:extLst>
      <p:ext uri="{BB962C8B-B14F-4D97-AF65-F5344CB8AC3E}">
        <p14:creationId xmlns:p14="http://schemas.microsoft.com/office/powerpoint/2010/main" val="255604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B8CA5F-24EE-6948-178C-5905EDBF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3" y="766970"/>
            <a:ext cx="9841194" cy="609103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9581684-DC2B-70F3-77BC-7CD4D3C8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5A78-C9FD-C30F-E482-AF194BFB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296" y="2043509"/>
            <a:ext cx="21082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150D9B-4324-8217-4176-CCC123A50157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472E9-9869-C2A3-254E-89B53DF72FF7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8004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B1711-2F3E-ACE6-AA85-03AB1BAD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9" y="1343818"/>
            <a:ext cx="7865196" cy="549592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4EEFA912-686B-88F7-8080-01DAD6B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1A05-6C9E-F06B-172C-2E0CA4EB877C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E05AA-CBAC-8376-C697-80C0EA942F72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29875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D205-30B0-E38D-3AD1-AE25827B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vs. fit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5941-FC71-54B0-05B8-E05E264E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56514"/>
            <a:ext cx="11750040" cy="43832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argument for process-based:</a:t>
            </a:r>
          </a:p>
          <a:p>
            <a:r>
              <a:rPr lang="en-US" dirty="0"/>
              <a:t>Decision-makers need a justification based on a process</a:t>
            </a:r>
          </a:p>
          <a:p>
            <a:r>
              <a:rPr lang="en-US" dirty="0"/>
              <a:t>Parameters have a meaning, useful derived </a:t>
            </a:r>
            <a:r>
              <a:rPr lang="en-US"/>
              <a:t>data products</a:t>
            </a:r>
            <a:endParaRPr lang="en-US" dirty="0"/>
          </a:p>
          <a:p>
            <a:r>
              <a:rPr lang="en-US" dirty="0"/>
              <a:t>Out-of-sample prediction</a:t>
            </a:r>
          </a:p>
          <a:p>
            <a:r>
              <a:rPr lang="en-US" dirty="0"/>
              <a:t>Counterfactual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3EB3A-F373-64E9-6F9B-8B3E1E7ED41F}"/>
              </a:ext>
            </a:extLst>
          </p:cNvPr>
          <p:cNvSpPr txBox="1"/>
          <p:nvPr/>
        </p:nvSpPr>
        <p:spPr>
          <a:xfrm>
            <a:off x="2041895" y="886854"/>
            <a:ext cx="282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Mechanistic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epidemiological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DD8A-B918-5375-5655-9927B40461C1}"/>
              </a:ext>
            </a:extLst>
          </p:cNvPr>
          <p:cNvSpPr txBox="1"/>
          <p:nvPr/>
        </p:nvSpPr>
        <p:spPr>
          <a:xfrm>
            <a:off x="7760849" y="886854"/>
            <a:ext cx="32399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Phenomenological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</a:p>
        </p:txBody>
      </p:sp>
    </p:spTree>
    <p:extLst>
      <p:ext uri="{BB962C8B-B14F-4D97-AF65-F5344CB8AC3E}">
        <p14:creationId xmlns:p14="http://schemas.microsoft.com/office/powerpoint/2010/main" val="419270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955C-7647-FB84-007E-C1CC6BFE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2241274"/>
            <a:ext cx="11750040" cy="3775213"/>
          </a:xfrm>
        </p:spPr>
        <p:txBody>
          <a:bodyPr/>
          <a:lstStyle/>
          <a:p>
            <a:r>
              <a:rPr lang="en-US" dirty="0"/>
              <a:t>Chapter 6: Characterizing uncertainty (Tuesday PM)</a:t>
            </a:r>
          </a:p>
          <a:p>
            <a:r>
              <a:rPr lang="en-US" dirty="0"/>
              <a:t>Chapter 8: Latent and state-space models (Wednesday PM)</a:t>
            </a:r>
          </a:p>
          <a:p>
            <a:r>
              <a:rPr lang="en-US" dirty="0"/>
              <a:t>Chapter 9: Fusing data sources (Wednesday PM)</a:t>
            </a:r>
          </a:p>
          <a:p>
            <a:r>
              <a:rPr lang="en-US" dirty="0"/>
              <a:t>Chapter 11: Propagating uncertainty (Thursday PM)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C8E-F859-F697-4241-8E676EFA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741426" cy="1325563"/>
          </a:xfrm>
        </p:spPr>
        <p:txBody>
          <a:bodyPr/>
          <a:lstStyle/>
          <a:p>
            <a:pPr algn="ctr"/>
            <a:r>
              <a:rPr lang="en-US" b="1" dirty="0"/>
              <a:t>Population biology, deterministic dynamical systems, mechanistic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45016-49DF-A4ED-6935-D3775575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7" y="1768708"/>
            <a:ext cx="8680174" cy="3545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8E42F-D5F8-7171-AB24-1D01DE7D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8" y="5908890"/>
            <a:ext cx="4422803" cy="74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92C65-B9D4-8501-BAFF-A5BF688E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70" y="5994951"/>
            <a:ext cx="4597400" cy="50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D6B33-589C-189C-46B3-C3F903CE9BE1}"/>
              </a:ext>
            </a:extLst>
          </p:cNvPr>
          <p:cNvSpPr txBox="1"/>
          <p:nvPr/>
        </p:nvSpPr>
        <p:spPr>
          <a:xfrm>
            <a:off x="671065" y="5207351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 Ch 2.</a:t>
            </a:r>
          </a:p>
        </p:txBody>
      </p:sp>
      <p:pic>
        <p:nvPicPr>
          <p:cNvPr id="1026" name="Picture 2" descr="Front Cover">
            <a:extLst>
              <a:ext uri="{FF2B5EF4-FFF2-40B4-BE49-F238E27FC236}">
                <a16:creationId xmlns:a16="http://schemas.microsoft.com/office/drawing/2014/main" id="{2B10D8D1-8DF3-EB27-B388-37666E68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956" y="1307695"/>
            <a:ext cx="16256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AE4C52-4209-A804-EF57-156B3C45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34" y="3510326"/>
            <a:ext cx="1560443" cy="23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8EB-61D6-6E10-2AA2-5D95CDCA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35DA-5247-AEC0-AE36-94206C52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25" y="2604606"/>
            <a:ext cx="9108550" cy="1943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= b – d</a:t>
            </a:r>
          </a:p>
          <a:p>
            <a:r>
              <a:rPr lang="en-US" dirty="0"/>
              <a:t>b: births per individual per time step</a:t>
            </a:r>
          </a:p>
          <a:p>
            <a:r>
              <a:rPr lang="en-US" dirty="0"/>
              <a:t>d: fraction of the population that dies per time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A49BF-7E3B-753D-5A32-3B84FBA9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5" y="5474255"/>
            <a:ext cx="5095816" cy="854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B5E6B-661A-046B-13F8-B4524131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25" y="1749288"/>
            <a:ext cx="5351971" cy="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374B-6AB7-A3D5-036C-1E661655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8DFF2-3682-00F1-DA66-702CEE1B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916" y="1802296"/>
            <a:ext cx="12575266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B7B16-DFFB-1FF5-219C-6E7EC3D4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7" y="1227846"/>
            <a:ext cx="10358454" cy="499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616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 &amp; Day 2007. A biologists guide to mathematical modelling.</a:t>
            </a:r>
          </a:p>
        </p:txBody>
      </p:sp>
    </p:spTree>
    <p:extLst>
      <p:ext uri="{BB962C8B-B14F-4D97-AF65-F5344CB8AC3E}">
        <p14:creationId xmlns:p14="http://schemas.microsoft.com/office/powerpoint/2010/main" val="8951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E8276B-20F1-4CD4-3EFF-89D1B90B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48" y="1023550"/>
            <a:ext cx="8242852" cy="533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112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FFBCD-ABC7-3393-8DEE-1A789976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332226"/>
            <a:ext cx="4820202" cy="20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1134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3B4DB-B3CF-7084-780E-44BA7E0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8" y="1343818"/>
            <a:ext cx="11196224" cy="49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8A9BF-0E7A-AA26-4515-C656F876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"/>
          <a:stretch/>
        </p:blipFill>
        <p:spPr>
          <a:xfrm>
            <a:off x="1166191" y="1293615"/>
            <a:ext cx="9174008" cy="4974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B6117-EF3B-C708-CC8B-BF37E8F26277}"/>
              </a:ext>
            </a:extLst>
          </p:cNvPr>
          <p:cNvSpPr txBox="1"/>
          <p:nvPr/>
        </p:nvSpPr>
        <p:spPr>
          <a:xfrm>
            <a:off x="291547" y="6470413"/>
            <a:ext cx="1134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407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B6117-EF3B-C708-CC8B-BF37E8F26277}"/>
              </a:ext>
            </a:extLst>
          </p:cNvPr>
          <p:cNvSpPr txBox="1"/>
          <p:nvPr/>
        </p:nvSpPr>
        <p:spPr>
          <a:xfrm>
            <a:off x="0" y="6488668"/>
            <a:ext cx="110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Hurford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2021.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the impact of travel restrictions on COVID-19 cases in Newfoundland and Labrador</a:t>
            </a:r>
          </a:p>
        </p:txBody>
      </p:sp>
      <p:pic>
        <p:nvPicPr>
          <p:cNvPr id="1026" name="Picture 2" descr="Figure 2. ">
            <a:extLst>
              <a:ext uri="{FF2B5EF4-FFF2-40B4-BE49-F238E27FC236}">
                <a16:creationId xmlns:a16="http://schemas.microsoft.com/office/drawing/2014/main" id="{1B05CC6D-0646-D692-B3DB-9B6DB1AE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2" y="1093801"/>
            <a:ext cx="7806192" cy="51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6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418</Words>
  <Application>Microsoft Macintosh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Why “ecological forecasting”?</vt:lpstr>
      <vt:lpstr>Population biology, deterministic dynamical systems, mechanistic models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Ecological forecasting</vt:lpstr>
      <vt:lpstr>COVID-19 cases by geographic region</vt:lpstr>
      <vt:lpstr>Deterministic forecast for site, s=6</vt:lpstr>
      <vt:lpstr>Sources of uncertainty</vt:lpstr>
      <vt:lpstr>Sources of uncertainty</vt:lpstr>
      <vt:lpstr>Process-based vs. fit data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197</cp:revision>
  <cp:lastPrinted>2023-08-10T14:04:44Z</cp:lastPrinted>
  <dcterms:created xsi:type="dcterms:W3CDTF">2023-08-03T12:26:45Z</dcterms:created>
  <dcterms:modified xsi:type="dcterms:W3CDTF">2023-08-21T13:41:14Z</dcterms:modified>
</cp:coreProperties>
</file>