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68" r:id="rId5"/>
    <p:sldId id="263" r:id="rId6"/>
    <p:sldId id="264" r:id="rId7"/>
    <p:sldId id="269" r:id="rId8"/>
    <p:sldId id="258" r:id="rId9"/>
    <p:sldId id="277" r:id="rId10"/>
    <p:sldId id="270" r:id="rId11"/>
    <p:sldId id="289" r:id="rId12"/>
    <p:sldId id="271" r:id="rId13"/>
    <p:sldId id="273" r:id="rId14"/>
    <p:sldId id="274" r:id="rId15"/>
    <p:sldId id="275" r:id="rId16"/>
    <p:sldId id="290" r:id="rId17"/>
    <p:sldId id="276" r:id="rId18"/>
    <p:sldId id="278" r:id="rId19"/>
    <p:sldId id="280" r:id="rId20"/>
    <p:sldId id="281" r:id="rId21"/>
    <p:sldId id="282" r:id="rId22"/>
    <p:sldId id="283" r:id="rId23"/>
    <p:sldId id="284" r:id="rId24"/>
    <p:sldId id="286" r:id="rId25"/>
    <p:sldId id="291" r:id="rId26"/>
    <p:sldId id="285" r:id="rId27"/>
    <p:sldId id="287" r:id="rId28"/>
    <p:sldId id="279" r:id="rId29"/>
    <p:sldId id="292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6"/>
    <p:restoredTop sz="84141"/>
  </p:normalViewPr>
  <p:slideViewPr>
    <p:cSldViewPr snapToGrid="0">
      <p:cViewPr varScale="1">
        <p:scale>
          <a:sx n="86" d="100"/>
          <a:sy n="86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7ABD-9BFA-4341-85EB-854238C078B1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5F383-4A9E-2149-A952-B5563948A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6475"/>
            <a:ext cx="6124575" cy="3446463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5383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>
                <a:latin typeface="Arial"/>
              </a:rPr>
              <a:t>Consequence table showing initial objectives and alternatives developed by the consultative committee. </a:t>
            </a:r>
          </a:p>
          <a:p>
            <a:r>
              <a:rPr lang="en-US" sz="2000" b="0" strike="noStrike" spc="-1" dirty="0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5F383-4A9E-2149-A952-B5563948AC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9B76-5477-1912-B724-14F0B0A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71FD-14A3-4752-04E0-DC9E23BF3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672-50DC-E892-66F4-7610E640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06D-1680-5465-7FB2-91E1627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106F-4A9A-8F99-EBA3-799B9B9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BDF5-43F0-8256-A403-E3981FF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EBEB-AAF6-386E-080F-10F08F6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9B77D-58A3-CF4A-BD1C-B0892CA2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F9D-B16A-8084-C721-6A3F0BCC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52C-F2B0-86C6-3AFE-58F57387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132BD-6941-28C2-6766-C8093B71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6D76-8F96-669B-FA62-EAECF494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3DBEF-41E6-61D6-DAB3-3D96017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48BF-C97E-5F54-9364-8092750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58-34E2-74B2-B5C5-4D980CDE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1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67-DFC9-4135-79F0-9427BEC9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B786-3CF9-D4B2-6271-FEFA65CFF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Aft>
                <a:spcPts val="12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57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83BA-D04B-E17F-897C-0AFDF73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B01D-1485-D430-A475-125F060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689-5DE1-2671-AC48-1DC9EBD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1E3-FD00-A4AD-7366-FE883571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DC9B-D27F-D679-C090-F8E7BA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F99-C47D-5532-C813-BC2A3C1B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8FD-173F-68A4-18AC-F35DD109E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4867-1A52-27D2-9F46-9A5FF34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973B-D2FF-F656-2F70-610EA847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2C67-84DF-273E-07EE-5A764BCD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E20B5-29CB-A26F-0E40-9FE7AD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D23-6712-A618-04D7-8CBB4BE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B38C-57F6-3682-DE98-6F7BE9C3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7A85-420C-F530-F802-FEE5BC82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E796-631D-7BFF-E7E7-64DFB1B2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AF53-887D-E654-4165-DDBF2A86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6477-1892-B1AE-67FE-C7D76FED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F2307-CCF9-5578-79D1-D5B45A17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D1ED4-1BC1-BEAD-8F4B-57899A2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6EE3-C86E-851A-0A79-407ADCD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3807-1DD7-4141-91DC-14270E1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516F-2686-B396-8DE0-8C41FA3C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4156E-664A-C054-9F1E-E687FB51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BB4B-F64E-C232-07C6-42E4FAAE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F5DCE-AE60-F7B9-9F17-D47912B4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955-483C-CABB-E7BD-8B72E84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5D4-8D19-59B4-877C-0A8E874F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6B4A-F00D-C841-DD11-175C2C4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3B2E2-D1A7-C37D-701E-808CED16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DAF8B-8BEF-9C6E-B8FB-B8EC35A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5466-9B0F-0205-43DC-9C0FAEDF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7446-4D58-1661-FCD7-02199B87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A83C-A7B8-8025-3864-3D582A50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53693-6B96-0EC4-C03E-7C2C5837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0B449-6251-2EC5-25D2-D96CFA90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FD56-6240-76ED-482A-BBE5B32C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9926-4DD4-1D39-5754-C2A74EC2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F8B-9A32-D985-8D1F-D4A2E980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0175C-CA22-AB9F-E987-6E04B94B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F36-B15E-C3B1-E7A8-12742413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B54F-274F-A05C-5EA5-21F09D87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0C95-0472-DE44-8980-673BD05BB60F}" type="datetimeFigureOut">
              <a:rPr lang="en-US" smtClean="0"/>
              <a:t>8/10/23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6B5B-7206-2246-F3A8-C71E22ED8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A53-25B6-6875-7BDC-0790FFCE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EA06-B607-8F4C-BF44-DD6FFB723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6AA3-A4F8-6D0B-B432-433D107C8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Ch 17: Projection and Decision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AACE-D6AE-D24B-8083-690CFD3E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Amy Hurford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Memorial University</a:t>
            </a:r>
          </a:p>
        </p:txBody>
      </p:sp>
    </p:spTree>
    <p:extLst>
      <p:ext uri="{BB962C8B-B14F-4D97-AF65-F5344CB8AC3E}">
        <p14:creationId xmlns:p14="http://schemas.microsoft.com/office/powerpoint/2010/main" val="190784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38ED-6A0A-6662-6156-812EC7F1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Alternatives and scenario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3C92-0069-405D-7E6D-1B2584CF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795"/>
            <a:ext cx="10515600" cy="3251773"/>
          </a:xfrm>
        </p:spPr>
        <p:txBody>
          <a:bodyPr>
            <a:noAutofit/>
          </a:bodyPr>
          <a:lstStyle/>
          <a:p>
            <a:r>
              <a:rPr lang="en-US" dirty="0"/>
              <a:t>Scenarios are not to be random samples.</a:t>
            </a:r>
          </a:p>
          <a:p>
            <a:r>
              <a:rPr lang="en-US" dirty="0"/>
              <a:t>Any decision is only as good as the set of alternatives considered.</a:t>
            </a:r>
          </a:p>
          <a:p>
            <a:r>
              <a:rPr lang="en-US" dirty="0"/>
              <a:t>Once the bookends are established, consider a wide range of alternatives including minority viewpoints.</a:t>
            </a:r>
          </a:p>
        </p:txBody>
      </p:sp>
    </p:spTree>
    <p:extLst>
      <p:ext uri="{BB962C8B-B14F-4D97-AF65-F5344CB8AC3E}">
        <p14:creationId xmlns:p14="http://schemas.microsoft.com/office/powerpoint/2010/main" val="169163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38ED-6A0A-6662-6156-812EC7F1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Alternatives and scenario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DC6C5-6A02-74BB-A9AD-7A7D5D69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528997"/>
            <a:ext cx="11750040" cy="4991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/>
              <a:t>The development of scenarios is subject to cognitive bias </a:t>
            </a:r>
          </a:p>
          <a:p>
            <a:pPr lvl="1"/>
            <a:r>
              <a:rPr lang="en-US" sz="3200" u="sng" dirty="0"/>
              <a:t>Anchoring:</a:t>
            </a:r>
            <a:r>
              <a:rPr lang="en-US" sz="3200" dirty="0"/>
              <a:t> value assigned to alternatives is relative to an initial impression (often the status quo)</a:t>
            </a:r>
          </a:p>
          <a:p>
            <a:pPr marL="914400" lvl="2" indent="0">
              <a:buNone/>
            </a:pPr>
            <a:r>
              <a:rPr lang="en-US" sz="3200" dirty="0"/>
              <a:t>FIX =&gt; Use bookends to focus on the range</a:t>
            </a:r>
          </a:p>
          <a:p>
            <a:pPr lvl="1"/>
            <a:r>
              <a:rPr lang="en-US" sz="3200" u="sng" dirty="0"/>
              <a:t>Representative bias</a:t>
            </a:r>
            <a:r>
              <a:rPr lang="en-US" sz="3200" dirty="0"/>
              <a:t>: stereotyping</a:t>
            </a:r>
          </a:p>
          <a:p>
            <a:pPr lvl="1"/>
            <a:r>
              <a:rPr lang="en-US" sz="3200" u="sng" dirty="0"/>
              <a:t>Availability bias:</a:t>
            </a:r>
            <a:r>
              <a:rPr lang="en-US" sz="3200" dirty="0"/>
              <a:t> giving more weight to recent examples</a:t>
            </a:r>
            <a:endParaRPr lang="en-US" sz="3200" u="sng" dirty="0"/>
          </a:p>
          <a:p>
            <a:pPr lvl="1"/>
            <a:r>
              <a:rPr lang="en-US" sz="3200" u="sng" dirty="0"/>
              <a:t>Sunk cost bias:</a:t>
            </a:r>
            <a:r>
              <a:rPr lang="en-US" sz="3200" dirty="0"/>
              <a:t> protecting and justifying earlier choices</a:t>
            </a:r>
          </a:p>
          <a:p>
            <a:pPr lvl="1"/>
            <a:r>
              <a:rPr lang="en-US" sz="3200" u="sng" dirty="0"/>
              <a:t>Groupthink:</a:t>
            </a:r>
            <a:r>
              <a:rPr lang="en-US" sz="3200" dirty="0"/>
              <a:t> premature convergence to one viewpoint without sufficient analysis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409798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D4C1-0E88-E7CC-B71D-56D604B9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and scenario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0769-78EE-0A98-7030-B495B831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Time, money, manpower and computation are practical limitations.</a:t>
            </a:r>
          </a:p>
          <a:p>
            <a:r>
              <a:rPr lang="en-US" dirty="0"/>
              <a:t>4-12 alternatives to be discussed by stakeholders, narrowed down to 3-4 to be presented to decision maker </a:t>
            </a:r>
            <a:r>
              <a:rPr lang="en-US" sz="3000" dirty="0"/>
              <a:t>(Schwartz 2005)</a:t>
            </a:r>
          </a:p>
          <a:p>
            <a:r>
              <a:rPr lang="en-US" dirty="0"/>
              <a:t>“Paradox of choice”: when there are too many choices it is difficult to keep track of the differences between them.</a:t>
            </a:r>
          </a:p>
          <a:p>
            <a:r>
              <a:rPr lang="en-US" dirty="0"/>
              <a:t>Alternatives need to:</a:t>
            </a:r>
          </a:p>
          <a:p>
            <a:pPr lvl="1"/>
            <a:r>
              <a:rPr lang="en-US" dirty="0"/>
              <a:t>have neutral names, i.e. not “pro-business”</a:t>
            </a:r>
          </a:p>
          <a:p>
            <a:pPr lvl="1"/>
            <a:r>
              <a:rPr lang="en-US" dirty="0"/>
              <a:t>be complete, comparable and internally consistent. Also mutually exclusive.</a:t>
            </a:r>
          </a:p>
          <a:p>
            <a:pPr lvl="1"/>
            <a:r>
              <a:rPr lang="en-US" dirty="0"/>
              <a:t>enough detail to drive projections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7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474D-709C-718B-00F1-39C5A7ED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and uncertainties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19BE-8574-A90E-2325-AC29DDBD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forecasting/modelling component.</a:t>
            </a:r>
          </a:p>
          <a:p>
            <a:r>
              <a:rPr lang="en-US" dirty="0"/>
              <a:t>Linguistic uncertainties associated with vagueness, ambiguity, under-specificity (unwanted generality), context dependence, indeterminacy (change in meaning over time) should be minimized.</a:t>
            </a:r>
          </a:p>
          <a:p>
            <a:r>
              <a:rPr lang="en-US" dirty="0"/>
              <a:t>Epistemic uncertainties are those associated with knowledge and were the focus of much of the </a:t>
            </a:r>
            <a:r>
              <a:rPr lang="en-US" i="1" dirty="0"/>
              <a:t>Ecological Forecasting </a:t>
            </a:r>
            <a:r>
              <a:rPr lang="en-US" dirty="0"/>
              <a:t>book.</a:t>
            </a:r>
          </a:p>
          <a:p>
            <a:r>
              <a:rPr lang="en-US" dirty="0"/>
              <a:t>Further data collection should focus on aspects that affect the decision.</a:t>
            </a:r>
          </a:p>
        </p:txBody>
      </p:sp>
    </p:spTree>
    <p:extLst>
      <p:ext uri="{BB962C8B-B14F-4D97-AF65-F5344CB8AC3E}">
        <p14:creationId xmlns:p14="http://schemas.microsoft.com/office/powerpoint/2010/main" val="286192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A5AA-6809-155B-F6BE-068DD711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Careful thought should be given to how uncertainties are reported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9106-6589-FB71-5A1C-A5833DB8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full PDF, or many summary statistics, are likely unhelpful</a:t>
            </a:r>
          </a:p>
          <a:p>
            <a:r>
              <a:rPr lang="en-US" dirty="0"/>
              <a:t>Most end-users that have not been trained in statistics will interpret all values in a confidence interval as equally likely</a:t>
            </a:r>
          </a:p>
          <a:p>
            <a:r>
              <a:rPr lang="en-US" dirty="0"/>
              <a:t>1 in 20 is easier to understand, but perceived as higher risk than 5%</a:t>
            </a:r>
          </a:p>
          <a:p>
            <a:r>
              <a:rPr lang="en-US" dirty="0"/>
              <a:t>Most people cannot visualize the difference between 1 in 1 million and 1 in 1 billion</a:t>
            </a:r>
          </a:p>
          <a:p>
            <a:pPr lvl="1"/>
            <a:r>
              <a:rPr lang="en-US" dirty="0"/>
              <a:t>It can be helpful to report relative to a baseline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9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45A7-A848-5E3A-AFE3-978631A1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00E0-486A-635F-E900-03758F46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32"/>
            <a:ext cx="10515600" cy="4573846"/>
          </a:xfrm>
        </p:spPr>
        <p:txBody>
          <a:bodyPr>
            <a:noAutofit/>
          </a:bodyPr>
          <a:lstStyle/>
          <a:p>
            <a:r>
              <a:rPr lang="en-US" dirty="0"/>
              <a:t>Risk tolerance is how gains and losses are perceived</a:t>
            </a:r>
          </a:p>
          <a:p>
            <a:r>
              <a:rPr lang="en-US" dirty="0"/>
              <a:t>A 10% loss is perceived, on average, to be twice as bad a 10% increase (Berger 1985; Kahneman 2013)</a:t>
            </a:r>
          </a:p>
          <a:p>
            <a:r>
              <a:rPr lang="en-US" dirty="0"/>
              <a:t>Downside reporting and exceedance probability can help as risk perception (and consequences) are asymmetric (losses are worse than gains).</a:t>
            </a:r>
          </a:p>
          <a:p>
            <a:r>
              <a:rPr lang="en-US" dirty="0"/>
              <a:t>Downside reporting is reporting relative to a worst plausible case.</a:t>
            </a:r>
          </a:p>
        </p:txBody>
      </p:sp>
    </p:spTree>
    <p:extLst>
      <p:ext uri="{BB962C8B-B14F-4D97-AF65-F5344CB8AC3E}">
        <p14:creationId xmlns:p14="http://schemas.microsoft.com/office/powerpoint/2010/main" val="370023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45A7-A848-5E3A-AFE3-978631A1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00E0-486A-635F-E900-03758F46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131"/>
            <a:ext cx="10515600" cy="5300869"/>
          </a:xfrm>
        </p:spPr>
        <p:txBody>
          <a:bodyPr>
            <a:normAutofit/>
          </a:bodyPr>
          <a:lstStyle/>
          <a:p>
            <a:r>
              <a:rPr lang="en-US" dirty="0"/>
              <a:t>The worse plausible case: “plausible” is defined relative to a pre-defined probability.</a:t>
            </a:r>
          </a:p>
          <a:p>
            <a:r>
              <a:rPr lang="en-US" dirty="0"/>
              <a:t>Exceedance probability – probability of exceeding a pre-defined threshold.</a:t>
            </a:r>
          </a:p>
          <a:p>
            <a:r>
              <a:rPr lang="en-US" dirty="0"/>
              <a:t>Decision-makers may be less risk averse when decisions are repeated because consequences average out. As a decision becomes more routine, we progressively become more risk neutral.</a:t>
            </a:r>
          </a:p>
        </p:txBody>
      </p:sp>
    </p:spTree>
    <p:extLst>
      <p:ext uri="{BB962C8B-B14F-4D97-AF65-F5344CB8AC3E}">
        <p14:creationId xmlns:p14="http://schemas.microsoft.com/office/powerpoint/2010/main" val="376773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E651-4911-8F57-DCE9-C247299B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Precautionary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56C8-0CBC-C788-167E-932A2FE0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Precautionary alternatives apply the precautionary principle embodied in the United Nations (1993) Rio Declaration on Environment and Development:</a:t>
            </a:r>
          </a:p>
          <a:p>
            <a:pPr marL="457200" lvl="1" indent="0">
              <a:buNone/>
            </a:pPr>
            <a:r>
              <a:rPr lang="en-US" dirty="0"/>
              <a:t>Lack of full scientific certainty should not be used as a reason for postponing cost-effective measures to prevent environmental degradation</a:t>
            </a:r>
          </a:p>
          <a:p>
            <a:endParaRPr lang="en-US" dirty="0"/>
          </a:p>
          <a:p>
            <a:r>
              <a:rPr lang="en-US" dirty="0"/>
              <a:t>Being precautionary involves trade-offs with other objectives and it may be useful to develop alternatives that explore different levels of precaution</a:t>
            </a:r>
          </a:p>
        </p:txBody>
      </p:sp>
    </p:spTree>
    <p:extLst>
      <p:ext uri="{BB962C8B-B14F-4D97-AF65-F5344CB8AC3E}">
        <p14:creationId xmlns:p14="http://schemas.microsoft.com/office/powerpoint/2010/main" val="167191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6830-7436-F705-97FA-9BF5B343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Utility: Value and risk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5590-2236-664A-F6AB-A6E20680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2138965"/>
            <a:ext cx="4983322" cy="2396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Economists represent the concepts of value, preference, and risk tolerance as utility</a:t>
            </a:r>
          </a:p>
          <a:p>
            <a:pPr marL="0" indent="0">
              <a:buNone/>
            </a:pPr>
            <a:r>
              <a:rPr lang="en-US" sz="2800" dirty="0"/>
              <a:t>Utility functions are used to compare performance measures:</a:t>
            </a:r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84BFFD-0E7C-A677-F5C6-E6EF6F8FECD0}"/>
              </a:ext>
            </a:extLst>
          </p:cNvPr>
          <p:cNvGrpSpPr/>
          <p:nvPr/>
        </p:nvGrpSpPr>
        <p:grpSpPr>
          <a:xfrm>
            <a:off x="4419601" y="1557334"/>
            <a:ext cx="7509164" cy="5204855"/>
            <a:chOff x="4626362" y="2023129"/>
            <a:chExt cx="6962416" cy="44697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32D6C4-27D0-335A-C507-A058C248C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8730" y="2344645"/>
              <a:ext cx="6410048" cy="4148230"/>
            </a:xfrm>
            <a:prstGeom prst="rect">
              <a:avLst/>
            </a:prstGeom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B75803EF-2A89-DF93-EC2F-E177E71CB9EA}"/>
                </a:ext>
              </a:extLst>
            </p:cNvPr>
            <p:cNvSpPr txBox="1">
              <a:spLocks/>
            </p:cNvSpPr>
            <p:nvPr/>
          </p:nvSpPr>
          <p:spPr>
            <a:xfrm>
              <a:off x="4626362" y="2023129"/>
              <a:ext cx="4752109" cy="4994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latin typeface="Baskerville" panose="02020502070401020303" pitchFamily="18" charset="0"/>
                  <a:ea typeface="Baskerville" panose="02020502070401020303" pitchFamily="18" charset="0"/>
                </a:rPr>
                <a:t>Utility is often logarithmic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endParaRPr lang="en-US" b="1" dirty="0">
                <a:latin typeface="Baskerville" panose="02020502070401020303" pitchFamily="18" charset="0"/>
                <a:ea typeface="Baskerville" panose="02020502070401020303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6AA3730-8566-E7C5-6C62-15C6695A1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24" y="5091124"/>
            <a:ext cx="3816927" cy="765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82671-E511-E4A2-4AA7-803FCD413F7B}"/>
              </a:ext>
            </a:extLst>
          </p:cNvPr>
          <p:cNvSpPr txBox="1"/>
          <p:nvPr/>
        </p:nvSpPr>
        <p:spPr>
          <a:xfrm>
            <a:off x="9130145" y="556952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C1B17-29E0-4570-FFE6-72F914B4C9BA}"/>
              </a:ext>
            </a:extLst>
          </p:cNvPr>
          <p:cNvSpPr txBox="1"/>
          <p:nvPr/>
        </p:nvSpPr>
        <p:spPr>
          <a:xfrm rot="16200000">
            <a:off x="5398052" y="286746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U[</a:t>
            </a:r>
            <a:r>
              <a:rPr lang="en-US" i="1" dirty="0">
                <a:latin typeface="Baskerville" panose="02020502070401020303" pitchFamily="18" charset="0"/>
                <a:ea typeface="Baskerville" panose="02020502070401020303" pitchFamily="18" charset="0"/>
              </a:rPr>
              <a:t>a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,y]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1667E-5DD5-CCF3-8B44-9D70F00EC2EA}"/>
              </a:ext>
            </a:extLst>
          </p:cNvPr>
          <p:cNvSpPr txBox="1"/>
          <p:nvPr/>
        </p:nvSpPr>
        <p:spPr>
          <a:xfrm>
            <a:off x="2252465" y="604707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 is an action</a:t>
            </a:r>
          </a:p>
        </p:txBody>
      </p:sp>
    </p:spTree>
    <p:extLst>
      <p:ext uri="{BB962C8B-B14F-4D97-AF65-F5344CB8AC3E}">
        <p14:creationId xmlns:p14="http://schemas.microsoft.com/office/powerpoint/2010/main" val="200449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D8F1-C470-04BC-12A8-8EE85DD8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Trade-offs: “winnowing of alternatives”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1CE7-E69A-D804-AA0B-3B20929B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2475252"/>
            <a:ext cx="11750040" cy="31010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Deleting bad alternatives and insensitive performance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Refining our understanding of key tradeoffs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new alternatives that address these trade-offs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9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0263-D24D-0361-3E4A-6BEC4F42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20DE-79CD-6D44-C637-CD9B2567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832263"/>
            <a:ext cx="11750040" cy="402820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600" dirty="0"/>
              <a:t>Decision support is, at its heart, a forecasting problem.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Decision making is ultimately not a technical question, but a question of values. Factual information resolves trade-offs.</a:t>
            </a:r>
          </a:p>
          <a:p>
            <a:pPr>
              <a:spcAft>
                <a:spcPts val="1200"/>
              </a:spcAft>
            </a:pPr>
            <a:r>
              <a:rPr lang="en-US" sz="3600" dirty="0"/>
              <a:t>A </a:t>
            </a:r>
            <a:r>
              <a:rPr lang="en-US" sz="3600" i="1" dirty="0"/>
              <a:t>consequence table</a:t>
            </a:r>
            <a:r>
              <a:rPr lang="en-US" sz="3600" dirty="0"/>
              <a:t> </a:t>
            </a:r>
            <a:r>
              <a:rPr lang="en-US" sz="2800" dirty="0"/>
              <a:t>(Gregory et al. 2012) </a:t>
            </a:r>
            <a:r>
              <a:rPr lang="en-US" sz="3600" dirty="0"/>
              <a:t>summarizes how different alternatives perform for different performance measures.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47486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379FD521-9548-8D76-AD18-A4A11184AA7B}"/>
              </a:ext>
            </a:extLst>
          </p:cNvPr>
          <p:cNvSpPr txBox="1"/>
          <p:nvPr/>
        </p:nvSpPr>
        <p:spPr>
          <a:xfrm>
            <a:off x="371061" y="6632100"/>
            <a:ext cx="14118469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spc="-1" dirty="0">
                <a:solidFill>
                  <a:srgbClr val="000000"/>
                </a:solidFill>
                <a:latin typeface="Arial"/>
              </a:rPr>
              <a:t>Using Structured Decision Making to Help Implement a Precautionary Approach to Endangered Species Management </a:t>
            </a:r>
            <a:r>
              <a:rPr lang="en-US" sz="800" b="1" spc="-1" dirty="0">
                <a:solidFill>
                  <a:srgbClr val="0054A6"/>
                </a:solidFill>
                <a:latin typeface="Arial"/>
              </a:rPr>
              <a:t>Risk Analysis, Volume: 29, Issue: 4, Pages: 518-532, First published: 18 March 2009, DOI: (10.1111/j.1539-6924.2008.01182.x) </a:t>
            </a:r>
            <a:endParaRPr lang="en-US" sz="8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Main graphic">
            <a:extLst>
              <a:ext uri="{FF2B5EF4-FFF2-40B4-BE49-F238E27FC236}">
                <a16:creationId xmlns:a16="http://schemas.microsoft.com/office/drawing/2014/main" id="{86AEDE4A-337F-F47B-80A8-D7223A0C851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72227" y="423297"/>
            <a:ext cx="10624028" cy="59913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34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D0E8-DA87-8FED-A68A-FB399D21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Dominated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B1FF-3C7D-1557-C0BD-FC3DD0E5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2346769"/>
            <a:ext cx="11750040" cy="2696356"/>
          </a:xfrm>
        </p:spPr>
        <p:txBody>
          <a:bodyPr/>
          <a:lstStyle/>
          <a:p>
            <a:r>
              <a:rPr lang="en-US" dirty="0"/>
              <a:t>Dominated alternatives: lose on all measures relative to another alternative.</a:t>
            </a:r>
          </a:p>
          <a:p>
            <a:r>
              <a:rPr lang="en-US" dirty="0"/>
              <a:t>“Practically” dominated alternative: there are tradeoffs, but they are judged to be negligible.</a:t>
            </a:r>
          </a:p>
        </p:txBody>
      </p:sp>
    </p:spTree>
    <p:extLst>
      <p:ext uri="{BB962C8B-B14F-4D97-AF65-F5344CB8AC3E}">
        <p14:creationId xmlns:p14="http://schemas.microsoft.com/office/powerpoint/2010/main" val="134608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CED2-7E00-9A9D-6F10-013360C1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07FC-DD42-FBFE-5719-B977636D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2395615"/>
            <a:ext cx="11750040" cy="2066769"/>
          </a:xfrm>
        </p:spPr>
        <p:txBody>
          <a:bodyPr/>
          <a:lstStyle/>
          <a:p>
            <a:r>
              <a:rPr lang="en-US" dirty="0"/>
              <a:t>Used when there are many alternatives, such that manual consideration isn’t feasible</a:t>
            </a:r>
          </a:p>
          <a:p>
            <a:r>
              <a:rPr lang="en-US" dirty="0"/>
              <a:t>Seeks to clarify the trade-off front (termed ‘Pareto Front’)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1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27A27-D7F3-11B7-35D3-500FF0BBF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66" t="5726" r="7040" b="-2784"/>
          <a:stretch/>
        </p:blipFill>
        <p:spPr>
          <a:xfrm>
            <a:off x="1094282" y="323500"/>
            <a:ext cx="8754256" cy="65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6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E99A-2994-041C-64A0-74F8DE47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365125"/>
            <a:ext cx="1180407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Have stakeholders evaluate the consequence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A77E-B717-0B80-B6D0-FBBA601B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2520221"/>
            <a:ext cx="11750040" cy="3176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alternatives do they enthusiastically support/are willing to accept/actively oppose?</a:t>
            </a:r>
          </a:p>
          <a:p>
            <a:pPr lvl="1"/>
            <a:r>
              <a:rPr lang="en-US" sz="2800" dirty="0"/>
              <a:t>Can any alternatives be eliminated due to lack of support?</a:t>
            </a:r>
          </a:p>
          <a:p>
            <a:pPr lvl="1"/>
            <a:r>
              <a:rPr lang="en-US" sz="2800" dirty="0"/>
              <a:t>Identify ‘no-regret’ actions – features that are common to all alternatives along the Pareto front that can be implemented immediately without disagreement</a:t>
            </a:r>
          </a:p>
        </p:txBody>
      </p:sp>
    </p:spTree>
    <p:extLst>
      <p:ext uri="{BB962C8B-B14F-4D97-AF65-F5344CB8AC3E}">
        <p14:creationId xmlns:p14="http://schemas.microsoft.com/office/powerpoint/2010/main" val="99508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4439C75-0049-3311-5D69-34E59A3FA2B9}"/>
              </a:ext>
            </a:extLst>
          </p:cNvPr>
          <p:cNvGrpSpPr/>
          <p:nvPr/>
        </p:nvGrpSpPr>
        <p:grpSpPr>
          <a:xfrm>
            <a:off x="294152" y="789709"/>
            <a:ext cx="8035635" cy="5278582"/>
            <a:chOff x="1748879" y="304802"/>
            <a:chExt cx="8035635" cy="52785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327A27-D7F3-11B7-35D3-500FF0BBF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88" b="17456"/>
            <a:stretch/>
          </p:blipFill>
          <p:spPr>
            <a:xfrm>
              <a:off x="1748879" y="304802"/>
              <a:ext cx="8035635" cy="52785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A548A1-7BC5-3436-D93A-09853EC5507D}"/>
                </a:ext>
              </a:extLst>
            </p:cNvPr>
            <p:cNvSpPr txBox="1"/>
            <p:nvPr/>
          </p:nvSpPr>
          <p:spPr>
            <a:xfrm>
              <a:off x="4726073" y="5214052"/>
              <a:ext cx="13976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Cost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C6CA5-05A6-3825-DD87-F552AFAB85C8}"/>
                </a:ext>
              </a:extLst>
            </p:cNvPr>
            <p:cNvSpPr txBox="1"/>
            <p:nvPr/>
          </p:nvSpPr>
          <p:spPr>
            <a:xfrm rot="16200000">
              <a:off x="860655" y="2609397"/>
              <a:ext cx="21457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Better water quality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CDAD51-68A3-9774-403F-8CE83AE166A8}"/>
              </a:ext>
            </a:extLst>
          </p:cNvPr>
          <p:cNvSpPr txBox="1"/>
          <p:nvPr/>
        </p:nvSpPr>
        <p:spPr>
          <a:xfrm>
            <a:off x="7910945" y="1565565"/>
            <a:ext cx="38654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No-regret action: no disagreement and along Pareto front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Ex. implement volunteer community monitoring program</a:t>
            </a:r>
          </a:p>
        </p:txBody>
      </p:sp>
    </p:spTree>
    <p:extLst>
      <p:ext uri="{BB962C8B-B14F-4D97-AF65-F5344CB8AC3E}">
        <p14:creationId xmlns:p14="http://schemas.microsoft.com/office/powerpoint/2010/main" val="280092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84A7-BF6E-4B6E-511A-E770F519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808B-527B-6D25-4801-8C6DF53D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272"/>
            <a:ext cx="10515600" cy="562131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Imagine an alternative that performs worst on all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Consider, if you could improve one objective, which would be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Label this objective, </a:t>
            </a:r>
            <a:r>
              <a:rPr lang="en-US" i="1" dirty="0"/>
              <a:t>i</a:t>
            </a:r>
            <a:r>
              <a:rPr lang="en-US" dirty="0"/>
              <a:t>=1, and assign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= 100.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Iteratively repeat 2, and assign appropriate </a:t>
            </a:r>
            <a:r>
              <a:rPr lang="en-US" sz="2800" i="1" dirty="0"/>
              <a:t>p</a:t>
            </a:r>
            <a:r>
              <a:rPr lang="en-US" sz="2800" i="1" baseline="-25000" dirty="0"/>
              <a:t>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When all objectives have been considered, calculate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 sensitivity analyses to determine if choices are robust to small changes in weights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276D4-95D0-5242-DD89-3E78A4EE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70" y="4459054"/>
            <a:ext cx="207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49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67A3-B557-DB45-8A13-A0C28101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63D1-4751-3D40-6EBE-1453E985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Considers how much a performance measure would have to change to change the decision.</a:t>
            </a:r>
          </a:p>
          <a:p>
            <a:r>
              <a:rPr lang="en-US" sz="3600" dirty="0"/>
              <a:t>Calculates the probability of crossing this threshold.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535B6-2A90-C08C-AD49-A8672FD6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76" y="3446545"/>
            <a:ext cx="4918023" cy="32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2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0AAC-A2C8-7655-38F8-51A9E98E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9400-3CE7-E8B9-57DC-22E6180A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Better than 50:50 is the only the only threshold for modelling to be useful for decision-making.</a:t>
            </a:r>
          </a:p>
          <a:p>
            <a:r>
              <a:rPr lang="en-US" dirty="0"/>
              <a:t>Decision support may end with a narrowed set of alternatives and a clear identification of the trade-offs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868457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0AAC-A2C8-7655-38F8-51A9E98E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9400-3CE7-E8B9-57DC-22E6180A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4" y="1495840"/>
            <a:ext cx="11452486" cy="4824557"/>
          </a:xfrm>
        </p:spPr>
        <p:txBody>
          <a:bodyPr>
            <a:normAutofit/>
          </a:bodyPr>
          <a:lstStyle/>
          <a:p>
            <a:r>
              <a:rPr lang="en-US" dirty="0"/>
              <a:t>The goal of decision support is not to reach consensus, but to inform decision makers about how different trade-offs are viewed.</a:t>
            </a:r>
          </a:p>
          <a:p>
            <a:r>
              <a:rPr lang="en-US" dirty="0"/>
              <a:t>Decision support must consider a wide suite of cognitive biases in how both alternatives and probabilities are generated and presented.</a:t>
            </a:r>
          </a:p>
          <a:p>
            <a:r>
              <a:rPr lang="en-US" dirty="0"/>
              <a:t>Precautionary, adaptive, and robust alternatives may guard against risk and uncertainty.</a:t>
            </a:r>
          </a:p>
        </p:txBody>
      </p:sp>
    </p:spTree>
    <p:extLst>
      <p:ext uri="{BB962C8B-B14F-4D97-AF65-F5344CB8AC3E}">
        <p14:creationId xmlns:p14="http://schemas.microsoft.com/office/powerpoint/2010/main" val="184748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FE81-7062-A2EA-D8FB-4282F721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BCC9-6A20-CE7C-D100-CE1092CA6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5900"/>
            <a:ext cx="11750040" cy="5353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Forecasting</a:t>
            </a:r>
            <a:r>
              <a:rPr lang="en-US" dirty="0"/>
              <a:t> – future prediction and projection.</a:t>
            </a:r>
          </a:p>
          <a:p>
            <a:pPr marL="0" indent="0">
              <a:buNone/>
            </a:pPr>
            <a:r>
              <a:rPr lang="en-US" u="sng" dirty="0"/>
              <a:t>Prediction</a:t>
            </a:r>
            <a:r>
              <a:rPr lang="en-US" dirty="0"/>
              <a:t> – “probabilistic statement that something will happen in the future based on what is known today” </a:t>
            </a:r>
            <a:r>
              <a:rPr lang="en-US" sz="2800" dirty="0"/>
              <a:t>(MacCracken 2001). </a:t>
            </a:r>
          </a:p>
          <a:p>
            <a:pPr marL="0" indent="0">
              <a:buNone/>
            </a:pPr>
            <a:r>
              <a:rPr lang="en-US" u="sng" dirty="0"/>
              <a:t>Projection</a:t>
            </a:r>
            <a:r>
              <a:rPr lang="en-US" dirty="0"/>
              <a:t> – “probabilistic statement that it is possible that something will happen in the future” </a:t>
            </a:r>
            <a:r>
              <a:rPr lang="en-US" sz="2800" dirty="0"/>
              <a:t>(MacCracken 2001) </a:t>
            </a:r>
            <a:r>
              <a:rPr lang="en-US" dirty="0"/>
              <a:t>conditioned on boundary condition scenarios </a:t>
            </a:r>
            <a:r>
              <a:rPr lang="en-US" sz="2800" dirty="0"/>
              <a:t>(Dietze 2017, p222).</a:t>
            </a:r>
          </a:p>
        </p:txBody>
      </p:sp>
    </p:spTree>
    <p:extLst>
      <p:ext uri="{BB962C8B-B14F-4D97-AF65-F5344CB8AC3E}">
        <p14:creationId xmlns:p14="http://schemas.microsoft.com/office/powerpoint/2010/main" val="580040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84E8-F74F-3E5E-65C8-2E9ABADF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81F6-9067-8F63-4C5F-F936DDB0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decision support, modelling occurs as estimating the consequences of decisions</a:t>
            </a:r>
          </a:p>
          <a:p>
            <a:r>
              <a:rPr lang="en-US" dirty="0"/>
              <a:t>The accurate quantification of uncertainty is essential to guard against decisions that are overconfident or excessively precautionary.</a:t>
            </a:r>
          </a:p>
          <a:p>
            <a:r>
              <a:rPr lang="en-US" dirty="0"/>
              <a:t>The only “bad” trade-offs are the ones we make unknowingly, or without fully appreciating their implications.</a:t>
            </a:r>
          </a:p>
        </p:txBody>
      </p:sp>
    </p:spTree>
    <p:extLst>
      <p:ext uri="{BB962C8B-B14F-4D97-AF65-F5344CB8AC3E}">
        <p14:creationId xmlns:p14="http://schemas.microsoft.com/office/powerpoint/2010/main" val="244949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0A4F-E668-0D25-7B73-360DDCF7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Consequence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2C344-D66C-2E29-4EB6-44769FDC5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2" y="1000347"/>
            <a:ext cx="6811617" cy="580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2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2"/>
          <p:cNvSpPr txBox="1"/>
          <p:nvPr/>
        </p:nvSpPr>
        <p:spPr>
          <a:xfrm>
            <a:off x="371061" y="6632100"/>
            <a:ext cx="14118469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spc="-1" dirty="0">
                <a:solidFill>
                  <a:srgbClr val="000000"/>
                </a:solidFill>
                <a:latin typeface="Arial"/>
              </a:rPr>
              <a:t>Using Structured Decision Making to Help Implement a Precautionary Approach to Endangered Species Management </a:t>
            </a:r>
            <a:r>
              <a:rPr lang="en-US" sz="800" b="1" spc="-1" dirty="0">
                <a:solidFill>
                  <a:srgbClr val="0054A6"/>
                </a:solidFill>
                <a:latin typeface="Arial"/>
              </a:rPr>
              <a:t>Risk Analysis, Volume: 29, Issue: 4, Pages: 518-532, First published: 18 March 2009, DOI: (10.1111/j.1539-6924.2008.01182.x) </a:t>
            </a:r>
            <a:endParaRPr lang="en-US" sz="8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/>
          <p:cNvPicPr/>
          <p:nvPr/>
        </p:nvPicPr>
        <p:blipFill>
          <a:blip r:embed="rId3"/>
          <a:stretch/>
        </p:blipFill>
        <p:spPr>
          <a:xfrm>
            <a:off x="1108364" y="1572574"/>
            <a:ext cx="9365671" cy="488364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73BCB2-ED00-F4A4-1C27-1FC47FC6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47011"/>
            <a:ext cx="11984182" cy="1325563"/>
          </a:xfrm>
        </p:spPr>
        <p:txBody>
          <a:bodyPr>
            <a:noAutofit/>
          </a:bodyPr>
          <a:lstStyle/>
          <a:p>
            <a:r>
              <a:rPr lang="en-US" sz="3600" b="1" strike="noStrike" spc="-1" dirty="0">
                <a:latin typeface="Arial"/>
              </a:rPr>
              <a:t>Consequence table showing initial objectives and alternatives developed by the consultative committee</a:t>
            </a:r>
            <a:br>
              <a:rPr lang="en-US" sz="3600" b="1" spc="-1" dirty="0">
                <a:solidFill>
                  <a:srgbClr val="000000"/>
                </a:solidFill>
                <a:latin typeface="Arial"/>
              </a:rPr>
            </a:br>
            <a:endParaRPr lang="en-US" sz="36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999646-FDE2-233C-8414-DFA73A3D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7" y="344005"/>
            <a:ext cx="10197525" cy="1564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11EE3-4A01-F6BA-62DD-CFF197F3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56" y="1908313"/>
            <a:ext cx="5520054" cy="46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5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38ED-6A0A-6662-6156-812EC7F1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and 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3C92-0069-405D-7E6D-1B2584CF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2437391"/>
            <a:ext cx="11750040" cy="2781300"/>
          </a:xfrm>
        </p:spPr>
        <p:txBody>
          <a:bodyPr/>
          <a:lstStyle/>
          <a:p>
            <a:r>
              <a:rPr lang="en-US" dirty="0"/>
              <a:t>Objectives describe the desired direction of change, but do not prescribe targets.</a:t>
            </a:r>
          </a:p>
          <a:p>
            <a:r>
              <a:rPr lang="en-US" dirty="0"/>
              <a:t>Performance measures should not unnecessarily be monetarized.</a:t>
            </a:r>
          </a:p>
        </p:txBody>
      </p:sp>
    </p:spTree>
    <p:extLst>
      <p:ext uri="{BB962C8B-B14F-4D97-AF65-F5344CB8AC3E}">
        <p14:creationId xmlns:p14="http://schemas.microsoft.com/office/powerpoint/2010/main" val="420491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FE81-7062-A2EA-D8FB-4282F721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BCC9-6A20-CE7C-D100-CE1092CA6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08364"/>
            <a:ext cx="11750675" cy="5732174"/>
          </a:xfrm>
        </p:spPr>
        <p:txBody>
          <a:bodyPr>
            <a:noAutofit/>
          </a:bodyPr>
          <a:lstStyle/>
          <a:p>
            <a:r>
              <a:rPr lang="en-US" sz="3200" dirty="0"/>
              <a:t>Boundary condition = driver = scenario (treated as synonyms in Dietz 2017).</a:t>
            </a:r>
          </a:p>
          <a:p>
            <a:r>
              <a:rPr lang="en-US" sz="3200" dirty="0"/>
              <a:t>Representative “what-if” statements.</a:t>
            </a:r>
          </a:p>
          <a:p>
            <a:r>
              <a:rPr lang="en-US" sz="3200" dirty="0"/>
              <a:t>Not meant to be random samples from a set of plausible futures</a:t>
            </a:r>
          </a:p>
          <a:p>
            <a:pPr marL="457200" lvl="1" indent="0">
              <a:buNone/>
            </a:pPr>
            <a:r>
              <a:rPr lang="en-US" dirty="0"/>
              <a:t>=&gt; Do not average, evaluate individually</a:t>
            </a:r>
          </a:p>
          <a:p>
            <a:r>
              <a:rPr lang="en-US" sz="3200" dirty="0"/>
              <a:t>Scenario can have different definitions in the literature. A scenario meets the definition of an “alternative” in decision support.</a:t>
            </a:r>
          </a:p>
          <a:p>
            <a:r>
              <a:rPr lang="en-US" sz="3200" dirty="0"/>
              <a:t>Can be used to evaluate rare low probability events with large impacts: “failures of imagination”, “unknown unknowns”.</a:t>
            </a:r>
          </a:p>
        </p:txBody>
      </p:sp>
    </p:spTree>
    <p:extLst>
      <p:ext uri="{BB962C8B-B14F-4D97-AF65-F5344CB8AC3E}">
        <p14:creationId xmlns:p14="http://schemas.microsoft.com/office/powerpoint/2010/main" val="227118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6830-7436-F705-97FA-9BF5B343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-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5590-2236-664A-F6AB-A6E20680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Robust alternatives </a:t>
            </a:r>
            <a:r>
              <a:rPr lang="en-US" dirty="0"/>
              <a:t>perform adequately over a wide range of uncertainties</a:t>
            </a:r>
          </a:p>
          <a:p>
            <a:r>
              <a:rPr lang="en-US" u="sng" dirty="0"/>
              <a:t>Brittle alternatives </a:t>
            </a:r>
            <a:r>
              <a:rPr lang="en-US" dirty="0"/>
              <a:t>are optimal but sensitive to deviations</a:t>
            </a:r>
          </a:p>
          <a:p>
            <a:r>
              <a:rPr lang="en-US" u="sng" dirty="0"/>
              <a:t>Adaptive alternatives </a:t>
            </a:r>
            <a:r>
              <a:rPr lang="en-US" dirty="0"/>
              <a:t>learn as they go, refining approaches as additional data is collected and uncertainties are reduced over time</a:t>
            </a:r>
          </a:p>
        </p:txBody>
      </p:sp>
    </p:spTree>
    <p:extLst>
      <p:ext uri="{BB962C8B-B14F-4D97-AF65-F5344CB8AC3E}">
        <p14:creationId xmlns:p14="http://schemas.microsoft.com/office/powerpoint/2010/main" val="232646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6473</TotalTime>
  <Words>1492</Words>
  <Application>Microsoft Macintosh PowerPoint</Application>
  <PresentationFormat>Widescreen</PresentationFormat>
  <Paragraphs>131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Baskerville</vt:lpstr>
      <vt:lpstr>Calibri</vt:lpstr>
      <vt:lpstr>Courier New</vt:lpstr>
      <vt:lpstr>Times New Roman</vt:lpstr>
      <vt:lpstr>Office Theme</vt:lpstr>
      <vt:lpstr>Ch 17: Projection and Decision Support</vt:lpstr>
      <vt:lpstr>Decision support</vt:lpstr>
      <vt:lpstr>Definitions</vt:lpstr>
      <vt:lpstr>Consequence table</vt:lpstr>
      <vt:lpstr>Consequence table showing initial objectives and alternatives developed by the consultative committee </vt:lpstr>
      <vt:lpstr>PowerPoint Presentation</vt:lpstr>
      <vt:lpstr>Objectives and performance measures</vt:lpstr>
      <vt:lpstr>Scenarios</vt:lpstr>
      <vt:lpstr>Definitions - alternatives</vt:lpstr>
      <vt:lpstr>Alternatives and scenario development</vt:lpstr>
      <vt:lpstr>Alternatives and scenario development</vt:lpstr>
      <vt:lpstr>Alternative and scenario development</vt:lpstr>
      <vt:lpstr>Consequences and uncertainties</vt:lpstr>
      <vt:lpstr>Careful thought should be given to how uncertainties are reported</vt:lpstr>
      <vt:lpstr>Risk tolerance</vt:lpstr>
      <vt:lpstr>Risk tolerance</vt:lpstr>
      <vt:lpstr>Precautionary alternatives</vt:lpstr>
      <vt:lpstr>Utility: Value and risk tolerance</vt:lpstr>
      <vt:lpstr>Trade-offs: “winnowing of alternatives”</vt:lpstr>
      <vt:lpstr>PowerPoint Presentation</vt:lpstr>
      <vt:lpstr>Dominated alternatives</vt:lpstr>
      <vt:lpstr>Pareto optimization</vt:lpstr>
      <vt:lpstr>PowerPoint Presentation</vt:lpstr>
      <vt:lpstr>Have stakeholders evaluate the consequence table</vt:lpstr>
      <vt:lpstr>PowerPoint Presentation</vt:lpstr>
      <vt:lpstr>Swing weighting</vt:lpstr>
      <vt:lpstr>Critical value analysis</vt:lpstr>
      <vt:lpstr>Conclusions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17: Projection and Decision Support</dc:title>
  <dc:creator>Amy Hurford</dc:creator>
  <cp:lastModifiedBy>Amy Hurford</cp:lastModifiedBy>
  <cp:revision>128</cp:revision>
  <cp:lastPrinted>2023-08-10T14:04:44Z</cp:lastPrinted>
  <dcterms:created xsi:type="dcterms:W3CDTF">2023-08-03T12:26:45Z</dcterms:created>
  <dcterms:modified xsi:type="dcterms:W3CDTF">2023-08-10T14:05:29Z</dcterms:modified>
</cp:coreProperties>
</file>