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2" r:id="rId3"/>
    <p:sldId id="304" r:id="rId4"/>
    <p:sldId id="303" r:id="rId5"/>
    <p:sldId id="310" r:id="rId6"/>
    <p:sldId id="305" r:id="rId7"/>
    <p:sldId id="306" r:id="rId8"/>
    <p:sldId id="307" r:id="rId9"/>
    <p:sldId id="308" r:id="rId10"/>
    <p:sldId id="309" r:id="rId11"/>
    <p:sldId id="311" r:id="rId12"/>
    <p:sldId id="312" r:id="rId13"/>
    <p:sldId id="313" r:id="rId14"/>
    <p:sldId id="314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1"/>
    <p:restoredTop sz="88190"/>
  </p:normalViewPr>
  <p:slideViewPr>
    <p:cSldViewPr snapToGrid="0">
      <p:cViewPr varScale="1">
        <p:scale>
          <a:sx n="99" d="100"/>
          <a:sy n="99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7ABD-9BFA-4341-85EB-854238C078B1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5F383-4A9E-2149-A952-B5563948A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9B76-5477-1912-B724-14F0B0A0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71FD-14A3-4752-04E0-DC9E23BF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9672-50DC-E892-66F4-7610E640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106D-1680-5465-7FB2-91E16272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106F-4A9A-8F99-EBA3-799B9B97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BDF5-43F0-8256-A403-E3981FF7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2EBEB-AAF6-386E-080F-10F08F6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B77D-58A3-CF4A-BD1C-B0892CA2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2F9D-B16A-8084-C721-6A3F0BCC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C52C-F2B0-86C6-3AFE-58F5738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132BD-6941-28C2-6766-C8093B71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6D76-8F96-669B-FA62-EAECF494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DBEF-41E6-61D6-DAB3-3D96017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48BF-C97E-5F54-9364-8092750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958-34E2-74B2-B5C5-4D980CDE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1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4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67-DFC9-4135-79F0-9427BEC9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B786-3CF9-D4B2-6271-FEFA65CF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5353845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5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3BA-D04B-E17F-897C-0AFDF73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B01D-1485-D430-A475-125F0608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0689-5DE1-2671-AC48-1DC9EBD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81E3-FD00-A4AD-7366-FE883571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DC9B-D27F-D679-C090-F8E7BACD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F99-C47D-5532-C813-BC2A3C1B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8FD-173F-68A4-18AC-F35DD109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4867-1A52-27D2-9F46-9A5FF34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973B-D2FF-F656-2F70-610EA84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2C67-84DF-273E-07EE-5A764BCD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20B5-29CB-A26F-0E40-9FE7AD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D23-6712-A618-04D7-8CBB4BE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B38C-57F6-3682-DE98-6F7BE9C3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7A85-420C-F530-F802-FEE5BC82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1E796-631D-7BFF-E7E7-64DFB1B2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AF53-887D-E654-4165-DDBF2A86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76477-1892-B1AE-67FE-C7D76FED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F2307-CCF9-5578-79D1-D5B45A17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D1ED4-1BC1-BEAD-8F4B-57899A20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6EE3-C86E-851A-0A79-407ADCD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C3807-1DD7-4141-91DC-14270E14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516F-2686-B396-8DE0-8C41FA3C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4156E-664A-C054-9F1E-E687FB5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BB4B-F64E-C232-07C6-42E4FAAE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F5DCE-AE60-F7B9-9F17-D47912B4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C3955-483C-CABB-E7BD-8B72E84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5D4-8D19-59B4-877C-0A8E874F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6B4A-F00D-C841-DD11-175C2C4C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B2E2-D1A7-C37D-701E-808CED16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AF8B-8BEF-9C6E-B8FB-B8EC35A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5466-9B0F-0205-43DC-9C0FAEDF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7446-4D58-1661-FCD7-02199B87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A83C-A7B8-8025-3864-3D582A50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53693-6B96-0EC4-C03E-7C2C5837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B449-6251-2EC5-25D2-D96CFA90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FD56-6240-76ED-482A-BBE5B32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9926-4DD4-1D39-5754-C2A74EC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4F8B-9A32-D985-8D1F-D4A2E98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0175C-CA22-AB9F-E987-6E04B94B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EF36-B15E-C3B1-E7A8-12742413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B54F-274F-A05C-5EA5-21F09D87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0C95-0472-DE44-8980-673BD05BB60F}" type="datetimeFigureOut">
              <a:rPr lang="en-US" smtClean="0"/>
              <a:t>8/21/23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6B5B-7206-2246-F3A8-C71E22ED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A53-25B6-6875-7BDC-0790FFCE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6AA3-A4F8-6D0B-B432-433D107C8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993217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Ch 8. Latent Variables and State-Space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AACE-D6AE-D24B-8083-690CFD3E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Amy Hurford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Memorial University</a:t>
            </a:r>
          </a:p>
        </p:txBody>
      </p:sp>
    </p:spTree>
    <p:extLst>
      <p:ext uri="{BB962C8B-B14F-4D97-AF65-F5344CB8AC3E}">
        <p14:creationId xmlns:p14="http://schemas.microsoft.com/office/powerpoint/2010/main" val="190784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9D4-E718-18DB-B37E-2B1EC727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2447-5293-18EC-FFB2-0007413C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Because of their capacity to flexibly capture and partition a wide range of uncertainties and address the complexities of real data, Dietz recommends state space models as the basis of forecasting.</a:t>
            </a:r>
          </a:p>
          <a:p>
            <a:pPr marL="0" indent="0">
              <a:buNone/>
            </a:pPr>
            <a:r>
              <a:rPr lang="en-US" dirty="0"/>
              <a:t>5. Missing data gaps and irregularly spaced data are handled automatically with uncertainties increasing with distance to the nearest observation.</a:t>
            </a:r>
          </a:p>
        </p:txBody>
      </p:sp>
    </p:spTree>
    <p:extLst>
      <p:ext uri="{BB962C8B-B14F-4D97-AF65-F5344CB8AC3E}">
        <p14:creationId xmlns:p14="http://schemas.microsoft.com/office/powerpoint/2010/main" val="173063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AC8E-9009-9E4D-4E56-AC6250D6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9 Fusing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0841-03CF-76A8-A9C1-794B2179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465" y="2207116"/>
            <a:ext cx="8551572" cy="307322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“Balancing the information provided by different data sources remains among the most debated topics in ecological model-data fusion”</a:t>
            </a:r>
          </a:p>
        </p:txBody>
      </p:sp>
    </p:spTree>
    <p:extLst>
      <p:ext uri="{BB962C8B-B14F-4D97-AF65-F5344CB8AC3E}">
        <p14:creationId xmlns:p14="http://schemas.microsoft.com/office/powerpoint/2010/main" val="369438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DB5-F4D2-E3AA-306D-ECECA1A1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Fusing data involves more than joining data sources</a:t>
            </a:r>
          </a:p>
          <a:p>
            <a:r>
              <a:rPr lang="en-US" dirty="0"/>
              <a:t>Naïve interpolation or extrapolation can lead to biased and overconfident results</a:t>
            </a:r>
          </a:p>
          <a:p>
            <a:r>
              <a:rPr lang="en-US" dirty="0"/>
              <a:t>Covariances are critical to leverage complementary data types</a:t>
            </a:r>
          </a:p>
        </p:txBody>
      </p:sp>
    </p:spTree>
    <p:extLst>
      <p:ext uri="{BB962C8B-B14F-4D97-AF65-F5344CB8AC3E}">
        <p14:creationId xmlns:p14="http://schemas.microsoft.com/office/powerpoint/2010/main" val="135542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A19-12D5-B59A-3D6B-0B1E023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DDB5-F4D2-E3AA-306D-ECECA1A1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Meta-analyses combine information, usually in the form of summary statistics from independent studies</a:t>
            </a:r>
          </a:p>
          <a:p>
            <a:r>
              <a:rPr lang="en-US" dirty="0"/>
              <a:t>Reporting bias is a challenge for high quality meta-analyses; that is that negative results are not reported</a:t>
            </a:r>
          </a:p>
        </p:txBody>
      </p:sp>
    </p:spTree>
    <p:extLst>
      <p:ext uri="{BB962C8B-B14F-4D97-AF65-F5344CB8AC3E}">
        <p14:creationId xmlns:p14="http://schemas.microsoft.com/office/powerpoint/2010/main" val="390789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05E1A-439F-174F-A63A-EF3BE1A4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87" y="0"/>
            <a:ext cx="5707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8095-7AAA-EA69-633A-B0BE75F9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37AC-93CA-CC99-3D17-D61CBDE0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0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DEE7-F0EE-C14E-AE23-D09D047F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Latent variables</a:t>
            </a:r>
            <a:r>
              <a:rPr lang="en-US" dirty="0"/>
              <a:t>: The variable of interest is unobserved or estimated with uncertainty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3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3FE6-2F4E-AFD9-4863CFE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DEE7-F0EE-C14E-AE23-D09D047F9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463156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Latent variables</a:t>
            </a:r>
            <a:r>
              <a:rPr lang="en-US" dirty="0"/>
              <a:t>: The variable of interest is unobserved or estimated with uncertainty</a:t>
            </a:r>
          </a:p>
          <a:p>
            <a:pPr marL="742950" indent="-742950">
              <a:buAutoNum type="arabicPeriod"/>
            </a:pPr>
            <a:r>
              <a:rPr lang="en-US" dirty="0"/>
              <a:t>Random and systematic observation errors</a:t>
            </a:r>
          </a:p>
          <a:p>
            <a:pPr marL="742950" indent="-742950">
              <a:buAutoNum type="arabicPeriod"/>
            </a:pPr>
            <a:r>
              <a:rPr lang="en-US" dirty="0"/>
              <a:t>Proxy data</a:t>
            </a:r>
          </a:p>
          <a:p>
            <a:pPr marL="742950" indent="-742950">
              <a:buAutoNum type="arabicPeriod"/>
            </a:pPr>
            <a:r>
              <a:rPr lang="en-US" dirty="0"/>
              <a:t>Missing data</a:t>
            </a:r>
          </a:p>
          <a:p>
            <a:pPr marL="742950" indent="-742950">
              <a:buAutoNum type="arabicPeriod"/>
            </a:pPr>
            <a:r>
              <a:rPr lang="en-US" dirty="0"/>
              <a:t>Unobserved variables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9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6C24-2987-EA96-917A-A7F03A92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C2D9-6E3B-E6BF-5BAD-2323A35B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Random &amp; systematic</a:t>
            </a:r>
            <a:r>
              <a:rPr lang="en-US" dirty="0"/>
              <a:t>: sensor drift </a:t>
            </a:r>
          </a:p>
          <a:p>
            <a:r>
              <a:rPr lang="en-US" u="sng" dirty="0"/>
              <a:t>Proxy:</a:t>
            </a:r>
            <a:r>
              <a:rPr lang="en-US" dirty="0"/>
              <a:t> Total Domain Reflectometry (TDR) – 2 electric probes that measures soil </a:t>
            </a:r>
            <a:r>
              <a:rPr lang="en-US" dirty="0" err="1"/>
              <a:t>impedence</a:t>
            </a:r>
            <a:r>
              <a:rPr lang="en-US" dirty="0"/>
              <a:t> estimate soil moisture</a:t>
            </a:r>
          </a:p>
          <a:p>
            <a:r>
              <a:rPr lang="en-US" u="sng" dirty="0"/>
              <a:t>Proxy:</a:t>
            </a:r>
            <a:r>
              <a:rPr lang="en-US" dirty="0"/>
              <a:t> NVDI - net primary production</a:t>
            </a:r>
          </a:p>
          <a:p>
            <a:r>
              <a:rPr lang="en-US" u="sng" dirty="0"/>
              <a:t>Proxy:</a:t>
            </a:r>
            <a:r>
              <a:rPr lang="en-US" dirty="0"/>
              <a:t> O</a:t>
            </a:r>
            <a:r>
              <a:rPr lang="en-US" baseline="30000" dirty="0"/>
              <a:t>18</a:t>
            </a:r>
            <a:r>
              <a:rPr lang="en-US" dirty="0"/>
              <a:t> in water – temperature, evaporation, and atmospheric </a:t>
            </a:r>
            <a:r>
              <a:rPr lang="en-US" dirty="0" err="1"/>
              <a:t>cipitation</a:t>
            </a:r>
            <a:endParaRPr lang="en-US" baseline="30000" dirty="0"/>
          </a:p>
          <a:p>
            <a:r>
              <a:rPr lang="en-US" u="sng" dirty="0"/>
              <a:t>Unobserved:</a:t>
            </a:r>
            <a:r>
              <a:rPr lang="en-US" dirty="0"/>
              <a:t> resource allocation to growth, fecundity, allometry</a:t>
            </a:r>
          </a:p>
        </p:txBody>
      </p:sp>
    </p:spTree>
    <p:extLst>
      <p:ext uri="{BB962C8B-B14F-4D97-AF65-F5344CB8AC3E}">
        <p14:creationId xmlns:p14="http://schemas.microsoft.com/office/powerpoint/2010/main" val="321553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F4D9-8E28-F093-8F92-41833FB5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 vaccination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1818-8802-50D3-440E-625BBB81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6BEA-77D9-8EFF-456F-F2A05B29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Ecological detective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8B96-3B7E-3B06-B618-D6A9C44A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4AF2-BF7A-A96F-2740-C07FFCF7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3118-89C6-53A7-E1AC-CF24905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time series analysis, also referred to as hidden Markov models</a:t>
            </a:r>
          </a:p>
          <a:p>
            <a:r>
              <a:rPr lang="en-US" dirty="0"/>
              <a:t>hidden =&gt; latent; Markov =&gt; next state depends only on current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5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0785CC-9B43-4F67-2126-9E97CCCB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26" y="531253"/>
            <a:ext cx="9864969" cy="5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7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2E1B48-5D7B-75CF-B820-3BC47100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7" y="483547"/>
            <a:ext cx="11764786" cy="58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8416</TotalTime>
  <Words>289</Words>
  <Application>Microsoft Macintosh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Ch 8. Latent Variables and State-Space Models</vt:lpstr>
      <vt:lpstr>Latent variables</vt:lpstr>
      <vt:lpstr>Latent variables</vt:lpstr>
      <vt:lpstr>Examples</vt:lpstr>
      <vt:lpstr>NL vaccination data</vt:lpstr>
      <vt:lpstr>Ecological detective</vt:lpstr>
      <vt:lpstr>State space models</vt:lpstr>
      <vt:lpstr>PowerPoint Presentation</vt:lpstr>
      <vt:lpstr>PowerPoint Presentation</vt:lpstr>
      <vt:lpstr>Key concepts</vt:lpstr>
      <vt:lpstr>Ch 9 Fusing Data Sources</vt:lpstr>
      <vt:lpstr>Fusing data sources</vt:lpstr>
      <vt:lpstr>Meta-analysis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17: Projection and Decision Support</dc:title>
  <dc:creator>Amy Hurford</dc:creator>
  <cp:lastModifiedBy>Amy Hurford</cp:lastModifiedBy>
  <cp:revision>262</cp:revision>
  <cp:lastPrinted>2023-08-10T14:04:44Z</cp:lastPrinted>
  <dcterms:created xsi:type="dcterms:W3CDTF">2023-08-03T12:26:45Z</dcterms:created>
  <dcterms:modified xsi:type="dcterms:W3CDTF">2023-08-22T11:10:17Z</dcterms:modified>
</cp:coreProperties>
</file>