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4" r:id="rId16"/>
    <p:sldId id="305" r:id="rId17"/>
    <p:sldId id="306" r:id="rId18"/>
    <p:sldId id="30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0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DBFC-14BB-411C-8BC6-A94535762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3C93A-79A2-47EE-BD18-58DF898A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A282-F536-4DDF-9DC2-2A5DEEF7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DCBA-FAB1-40DC-815C-79E93AA1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A9A5-788E-47EF-AD0F-E8C1AA70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2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3233-108F-4645-8142-33E0819F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58564-CEC8-4FCD-A70C-158240826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6551A-C151-462E-959B-3EE9E42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C9F3-1680-4EF0-84C2-B4AC0F64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47EC-6A54-440D-974A-670146B1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CEB22-EFC2-43D4-8F9E-A5837401D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70840-9D55-4C5A-976E-3785DE90A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8E23-B3A2-4413-957F-052CBBDC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373B-D90B-4684-8BFA-2A01EDFE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9F2D-2998-47C6-AE41-912DFD72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2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C98E-91BE-4365-8275-B22D23C3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DB7C-DB6E-43CF-81FE-2D1921D3D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095F-47D2-45C3-AC52-861FDA5C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0318F-7AB7-4553-A87B-3400653E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AE2C-2D4D-4E15-8950-15887812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BB48-ED86-438E-A17E-8A737F83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05F16-9279-4B55-8DCC-63C828D9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D1FEE-22B1-4131-B9BF-DA0AE8F4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4DED-F61A-45EB-94D6-A1017642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2E71-4FEB-4DBB-A27B-0F297BCD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2EA-4642-4999-8B55-BF47F88E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DBC6-D944-443A-AB39-3DE895BAB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BEC4-3F6A-4662-8E2F-3A600F999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3F502-658D-4B77-915A-A1F0C29D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D19D4-F7FB-4883-AB8A-4EEE9B28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0B6F-BDCB-427C-BD75-46FEF6CE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B227-32D9-4CD6-AAC4-25F35EED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1D09D-DF95-4B00-B3FC-9A37756D6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28CF6-3979-4191-B31A-F0CC8320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5606A-77E2-478E-807B-15AF9B12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8DD8F-FE81-491D-9545-1F993E2A3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BBD05-DFF8-405B-8C3A-6CB1FC7C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5274D-08B2-4DF8-A633-1D8DEEB5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3CE2C-42BA-40CB-9A3E-67EB5605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6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EFD1-3B86-4C65-BB0E-79DFFED7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0513A-54DD-4B1D-BC4B-3FB604ED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DE6C4-43CC-416E-99D1-7F19D35E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1E2C4-26DE-496C-9863-E3DD377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5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09B2D-5941-4930-A574-F5DFF794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D76F0-A57C-4085-B395-6A65D110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CD49D-2161-47C8-9EEA-DC6F7F07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1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F147-B5CF-4069-9C9E-57AE9886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DBC1-5309-4D14-A918-B97B73D0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89EFF-2A56-4595-BFE6-EDA6A210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A6CD6-EA4F-4FD5-9268-AD22A709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0D39D-0129-49DF-80AD-CBF71BEA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4652-B636-4C10-A6AB-2B0C0FBA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8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5ECE-A167-4044-A8C0-E2D227A9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8700C-9E5F-42A8-946F-FEA5A036F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B9EE0-5321-4027-BFA1-CAB3F4D6D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56900-9478-4A3E-87D8-6EA71ED7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E1621-356B-4D29-BB6E-A00212F8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0F24B-1A5A-4D2F-87E6-87CD446D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985D8-2569-4FA7-A680-CDF1BB18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AA2DA-7DA4-432A-8F48-0356735D1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D230-A5F5-4852-B54F-434F5658C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FEBC6-98C9-4995-8964-BF784C187777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D170E-4130-4429-B391-E66B87CA6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E7E68-EBE4-4466-84F6-4CCB98C95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EC9E3-1B63-46F5-8D9B-9915C7F8D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797353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0"/>
            <a:ext cx="0" cy="685800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A623EBA-56D1-49BA-998B-BACE98700D8E}"/>
              </a:ext>
            </a:extLst>
          </p:cNvPr>
          <p:cNvCxnSpPr>
            <a:cxnSpLocks/>
          </p:cNvCxnSpPr>
          <p:nvPr/>
        </p:nvCxnSpPr>
        <p:spPr>
          <a:xfrm flipH="1">
            <a:off x="620481" y="3589386"/>
            <a:ext cx="11174704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69B8348D-E168-4F27-82F6-D5228CB51C66}"/>
              </a:ext>
            </a:extLst>
          </p:cNvPr>
          <p:cNvSpPr txBox="1"/>
          <p:nvPr/>
        </p:nvSpPr>
        <p:spPr>
          <a:xfrm>
            <a:off x="1152416" y="2813208"/>
            <a:ext cx="10415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 CUDA Programs for Science Applications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8E4721-1BFC-4A87-A2AB-04CA90E9D9A1}"/>
              </a:ext>
            </a:extLst>
          </p:cNvPr>
          <p:cNvSpPr txBox="1"/>
          <p:nvPr/>
        </p:nvSpPr>
        <p:spPr>
          <a:xfrm>
            <a:off x="7798280" y="375092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David S. Cerutti, Rutgers University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58BD9D-1C81-4427-888D-E002BB7F4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549" y="4745183"/>
            <a:ext cx="3233798" cy="21128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5374C56-8CF4-47A9-96AC-14CCCA2B3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6010275"/>
            <a:ext cx="69342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1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3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2-D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Changing the way the kernel is launched (different thread counts are producing slightly different outputs)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134890" y="1969699"/>
            <a:ext cx="1024831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1024;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128;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/= 2)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etot.HostData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0.0;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UploadGpuFloat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DownloadGpuFloat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("Total energy (%4d threads) = %10.4f\n",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etot.HostData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9680555">
            <a:off x="5828029" y="2568782"/>
            <a:ext cx="267160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737452" y="2026267"/>
            <a:ext cx="5011202" cy="156966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Ideally, a kernel will be flexible with respect to launch parameters, to take advantage of strengths in different architectures with trivial optimizations.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1FACCF1-684E-424C-8495-525FEA5C0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4643937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Variation in the final result is not a bug, or a race condition: it is, rather, a consequence of non-associativity in floating point arithmetic.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2C000-A204-4C6B-B16A-D0ACCBF89B15}"/>
              </a:ext>
            </a:extLst>
          </p:cNvPr>
          <p:cNvSpPr txBox="1"/>
          <p:nvPr/>
        </p:nvSpPr>
        <p:spPr>
          <a:xfrm>
            <a:off x="4071246" y="5706410"/>
            <a:ext cx="40495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+ B + C  =/=  B + C + A</a:t>
            </a:r>
          </a:p>
        </p:txBody>
      </p:sp>
    </p:spTree>
    <p:extLst>
      <p:ext uri="{BB962C8B-B14F-4D97-AF65-F5344CB8AC3E}">
        <p14:creationId xmlns:p14="http://schemas.microsoft.com/office/powerpoint/2010/main" val="330203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54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2-E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8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Stop using global for everything!  L1 will try to save you, but with only 128kB for 1024+ threads, you can run out of it fast.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134890" y="1969699"/>
            <a:ext cx="969688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__shared__ volatile float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[512],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[512],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[512],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[512];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nstripes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cSh.nparticle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+ 31) / 32;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nstripes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warpIdx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prtclIdx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prtclIdx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8400257">
            <a:off x="5930208" y="1952480"/>
            <a:ext cx="1132003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668084" y="1282461"/>
            <a:ext cx="5011202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threads can access arrays in __shared__ memory, a special kind of L1 that we explicitly allocate.</a:t>
            </a:r>
          </a:p>
        </p:txBody>
      </p:sp>
    </p:spTree>
    <p:extLst>
      <p:ext uri="{BB962C8B-B14F-4D97-AF65-F5344CB8AC3E}">
        <p14:creationId xmlns:p14="http://schemas.microsoft.com/office/powerpoint/2010/main" val="225431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5325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2-E (cont’d)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8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Stop using global for everything!  L1 will try to save you, but with only 128kB for 1024+ threads, you can run out of it fast.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134890" y="1969699"/>
            <a:ext cx="845616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32;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j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-= (j &gt;= 32) * 32;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Compute force and energy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16;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/= 2)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syncwarp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10078806">
            <a:off x="5975478" y="2199332"/>
            <a:ext cx="1431511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787486" y="1627380"/>
            <a:ext cx="4185313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Every thread loops over itself (if not on a diagonal tile) and 31 others in its own warp.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A0261D4-EF00-4305-91A4-D85434B3A3A8}"/>
              </a:ext>
            </a:extLst>
          </p:cNvPr>
          <p:cNvSpPr/>
          <p:nvPr/>
        </p:nvSpPr>
        <p:spPr>
          <a:xfrm rot="10078806">
            <a:off x="5630573" y="4000952"/>
            <a:ext cx="1431511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3E43C2-08A7-4B81-AB50-C24837F9962C}"/>
              </a:ext>
            </a:extLst>
          </p:cNvPr>
          <p:cNvSpPr txBox="1"/>
          <p:nvPr/>
        </p:nvSpPr>
        <p:spPr>
          <a:xfrm>
            <a:off x="6442581" y="3429000"/>
            <a:ext cx="5027524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Re-use L1 __shared__ arrays to reduce the energy accumulated by each warp (reduce global writes 32x).</a:t>
            </a:r>
          </a:p>
        </p:txBody>
      </p:sp>
    </p:spTree>
    <p:extLst>
      <p:ext uri="{BB962C8B-B14F-4D97-AF65-F5344CB8AC3E}">
        <p14:creationId xmlns:p14="http://schemas.microsoft.com/office/powerpoint/2010/main" val="4203563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5325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2-E (cont’d)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8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Draw the form of that final reduction, assuming a warp of 16 threads.  Code for 32 threads is copied below: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A80288-1F74-4FB4-A446-21767C221242}"/>
              </a:ext>
            </a:extLst>
          </p:cNvPr>
          <p:cNvSpPr/>
          <p:nvPr/>
        </p:nvSpPr>
        <p:spPr>
          <a:xfrm>
            <a:off x="3026610" y="1652799"/>
            <a:ext cx="66735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16;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/= 2)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syncwarp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04D74D-91E6-4CF1-AADC-655AD73826D0}"/>
              </a:ext>
            </a:extLst>
          </p:cNvPr>
          <p:cNvSpPr/>
          <p:nvPr/>
        </p:nvSpPr>
        <p:spPr>
          <a:xfrm>
            <a:off x="1454781" y="361589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364E84-8624-46FA-9B06-9780726B4476}"/>
              </a:ext>
            </a:extLst>
          </p:cNvPr>
          <p:cNvSpPr/>
          <p:nvPr/>
        </p:nvSpPr>
        <p:spPr>
          <a:xfrm>
            <a:off x="1911981" y="361307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6B1876-16BF-4F05-9D33-5EE95DF36B49}"/>
              </a:ext>
            </a:extLst>
          </p:cNvPr>
          <p:cNvSpPr/>
          <p:nvPr/>
        </p:nvSpPr>
        <p:spPr>
          <a:xfrm>
            <a:off x="2369181" y="361307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F0FFC0-430E-4310-A1C5-26310D047157}"/>
              </a:ext>
            </a:extLst>
          </p:cNvPr>
          <p:cNvSpPr/>
          <p:nvPr/>
        </p:nvSpPr>
        <p:spPr>
          <a:xfrm>
            <a:off x="2826381" y="361024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4B01AB-90A1-4E8E-B74B-44CECFBA6F3B}"/>
              </a:ext>
            </a:extLst>
          </p:cNvPr>
          <p:cNvSpPr/>
          <p:nvPr/>
        </p:nvSpPr>
        <p:spPr>
          <a:xfrm>
            <a:off x="3283581" y="360833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FD4782-5917-47FE-BADB-B3123C4EEDFF}"/>
              </a:ext>
            </a:extLst>
          </p:cNvPr>
          <p:cNvSpPr/>
          <p:nvPr/>
        </p:nvSpPr>
        <p:spPr>
          <a:xfrm>
            <a:off x="3740781" y="361181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79351FF-6F8C-4E0F-A97D-2E41F8DAC1B8}"/>
              </a:ext>
            </a:extLst>
          </p:cNvPr>
          <p:cNvSpPr/>
          <p:nvPr/>
        </p:nvSpPr>
        <p:spPr>
          <a:xfrm>
            <a:off x="4197981" y="361181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42D265-90FB-45ED-85C4-542A3330F9F3}"/>
              </a:ext>
            </a:extLst>
          </p:cNvPr>
          <p:cNvSpPr/>
          <p:nvPr/>
        </p:nvSpPr>
        <p:spPr>
          <a:xfrm>
            <a:off x="4655181" y="360898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6AD7AE-2E66-488C-8074-E25931507F31}"/>
              </a:ext>
            </a:extLst>
          </p:cNvPr>
          <p:cNvSpPr/>
          <p:nvPr/>
        </p:nvSpPr>
        <p:spPr>
          <a:xfrm>
            <a:off x="5112381" y="361246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EA3CF0-184D-41D7-89DC-B5D692D8B6D1}"/>
              </a:ext>
            </a:extLst>
          </p:cNvPr>
          <p:cNvSpPr/>
          <p:nvPr/>
        </p:nvSpPr>
        <p:spPr>
          <a:xfrm>
            <a:off x="5569581" y="360963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8B527-7376-4571-85E1-5A83C4C74F47}"/>
              </a:ext>
            </a:extLst>
          </p:cNvPr>
          <p:cNvSpPr/>
          <p:nvPr/>
        </p:nvSpPr>
        <p:spPr>
          <a:xfrm>
            <a:off x="6026781" y="360963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AF11D5-C430-4163-915B-C64504D8707E}"/>
              </a:ext>
            </a:extLst>
          </p:cNvPr>
          <p:cNvSpPr/>
          <p:nvPr/>
        </p:nvSpPr>
        <p:spPr>
          <a:xfrm>
            <a:off x="6483981" y="361311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1DFBA6-06D7-40F2-B3A4-56D3765FA3CB}"/>
              </a:ext>
            </a:extLst>
          </p:cNvPr>
          <p:cNvSpPr/>
          <p:nvPr/>
        </p:nvSpPr>
        <p:spPr>
          <a:xfrm>
            <a:off x="6941181" y="361120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4CB98C-A2C7-4078-9343-EA7BAD9C6B07}"/>
              </a:ext>
            </a:extLst>
          </p:cNvPr>
          <p:cNvSpPr/>
          <p:nvPr/>
        </p:nvSpPr>
        <p:spPr>
          <a:xfrm>
            <a:off x="7398381" y="360837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7DBD86-1998-4B7C-979A-C6F68E891B2A}"/>
              </a:ext>
            </a:extLst>
          </p:cNvPr>
          <p:cNvSpPr/>
          <p:nvPr/>
        </p:nvSpPr>
        <p:spPr>
          <a:xfrm>
            <a:off x="7855581" y="360837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065E93-E541-4328-AE25-26D0F3431244}"/>
              </a:ext>
            </a:extLst>
          </p:cNvPr>
          <p:cNvSpPr/>
          <p:nvPr/>
        </p:nvSpPr>
        <p:spPr>
          <a:xfrm>
            <a:off x="8312781" y="361185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6F4F46-426A-4C20-8DC7-31DBFF2BCADD}"/>
              </a:ext>
            </a:extLst>
          </p:cNvPr>
          <p:cNvSpPr/>
          <p:nvPr/>
        </p:nvSpPr>
        <p:spPr>
          <a:xfrm>
            <a:off x="1450633" y="6106562"/>
            <a:ext cx="457200" cy="4572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F0B7EF2-7183-4177-98A7-F0FF62B2A424}"/>
              </a:ext>
            </a:extLst>
          </p:cNvPr>
          <p:cNvSpPr/>
          <p:nvPr/>
        </p:nvSpPr>
        <p:spPr>
          <a:xfrm rot="5400000">
            <a:off x="4809392" y="763444"/>
            <a:ext cx="601830" cy="7319350"/>
          </a:xfrm>
          <a:prstGeom prst="rightBrace">
            <a:avLst>
              <a:gd name="adj1" fmla="val 46055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8861BC0-DFBE-49C4-8838-284E7D93AB85}"/>
              </a:ext>
            </a:extLst>
          </p:cNvPr>
          <p:cNvCxnSpPr>
            <a:cxnSpLocks/>
            <a:stCxn id="17" idx="1"/>
            <a:endCxn id="56" idx="0"/>
          </p:cNvCxnSpPr>
          <p:nvPr/>
        </p:nvCxnSpPr>
        <p:spPr>
          <a:xfrm rot="16200000" flipH="1" flipV="1">
            <a:off x="2703506" y="3699761"/>
            <a:ext cx="1382528" cy="3431074"/>
          </a:xfrm>
          <a:prstGeom prst="bentConnector3">
            <a:avLst>
              <a:gd name="adj1" fmla="val 51408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2866327-4873-4525-9B5E-604C33DE675D}"/>
              </a:ext>
            </a:extLst>
          </p:cNvPr>
          <p:cNvSpPr/>
          <p:nvPr/>
        </p:nvSpPr>
        <p:spPr>
          <a:xfrm>
            <a:off x="2826381" y="4981914"/>
            <a:ext cx="914400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3300"/>
                </a:solidFill>
                <a:latin typeface="BrowalliaUPC" panose="020B0502040204020203" pitchFamily="34" charset="-34"/>
                <a:cs typeface="BrowalliaUPC" panose="020B0502040204020203" pitchFamily="34" charset="-34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9CCFED-ED81-4069-9298-5CDFA6403C12}"/>
              </a:ext>
            </a:extLst>
          </p:cNvPr>
          <p:cNvSpPr txBox="1"/>
          <p:nvPr/>
        </p:nvSpPr>
        <p:spPr>
          <a:xfrm>
            <a:off x="5760168" y="5023637"/>
            <a:ext cx="5923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did 32 threads reduce to 1 value? </a:t>
            </a:r>
          </a:p>
          <a:p>
            <a:r>
              <a:rPr lang="en-US" sz="2400" dirty="0"/>
              <a:t>Use directional arrows to </a:t>
            </a:r>
            <a:r>
              <a:rPr lang="en-US" sz="2400" dirty="0">
                <a:sym typeface="Wingdings" panose="05000000000000000000" pitchFamily="2" charset="2"/>
              </a:rPr>
              <a:t>show</a:t>
            </a:r>
          </a:p>
          <a:p>
            <a:r>
              <a:rPr lang="en-US" sz="2400" dirty="0">
                <a:sym typeface="Wingdings" panose="05000000000000000000" pitchFamily="2" charset="2"/>
              </a:rPr>
              <a:t>(this thread added its value to) (this thread)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534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5325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2-E (cont’d)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5302EE-A519-4ED3-A57E-18D012AB1F60}"/>
              </a:ext>
            </a:extLst>
          </p:cNvPr>
          <p:cNvSpPr/>
          <p:nvPr/>
        </p:nvSpPr>
        <p:spPr>
          <a:xfrm>
            <a:off x="1997115" y="223521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46364A-46CA-4ACA-B02A-CEB702B18A3D}"/>
              </a:ext>
            </a:extLst>
          </p:cNvPr>
          <p:cNvSpPr/>
          <p:nvPr/>
        </p:nvSpPr>
        <p:spPr>
          <a:xfrm>
            <a:off x="2454315" y="223239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07D8249-58D4-43FF-BEDE-ACCEF3FF7621}"/>
              </a:ext>
            </a:extLst>
          </p:cNvPr>
          <p:cNvSpPr/>
          <p:nvPr/>
        </p:nvSpPr>
        <p:spPr>
          <a:xfrm>
            <a:off x="2911515" y="223239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4CD2460-2848-417B-A773-D4B10A8772B2}"/>
              </a:ext>
            </a:extLst>
          </p:cNvPr>
          <p:cNvSpPr/>
          <p:nvPr/>
        </p:nvSpPr>
        <p:spPr>
          <a:xfrm>
            <a:off x="3368715" y="222956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B0A0E2-4CDF-4E21-971D-5A03EE7EA2F9}"/>
              </a:ext>
            </a:extLst>
          </p:cNvPr>
          <p:cNvSpPr/>
          <p:nvPr/>
        </p:nvSpPr>
        <p:spPr>
          <a:xfrm>
            <a:off x="3825915" y="222765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B7EAD9-A274-4E17-B6E9-E0B0F9701B61}"/>
              </a:ext>
            </a:extLst>
          </p:cNvPr>
          <p:cNvSpPr/>
          <p:nvPr/>
        </p:nvSpPr>
        <p:spPr>
          <a:xfrm>
            <a:off x="4283115" y="223113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7B9BF52-3694-4095-8225-291BEEA929DB}"/>
              </a:ext>
            </a:extLst>
          </p:cNvPr>
          <p:cNvSpPr/>
          <p:nvPr/>
        </p:nvSpPr>
        <p:spPr>
          <a:xfrm>
            <a:off x="4740315" y="223113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003F7E-E50E-4F7A-AF9E-6F7DC5BA0BA5}"/>
              </a:ext>
            </a:extLst>
          </p:cNvPr>
          <p:cNvSpPr/>
          <p:nvPr/>
        </p:nvSpPr>
        <p:spPr>
          <a:xfrm>
            <a:off x="5197515" y="222830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F2F046-20F8-4361-B20F-90F7A43573B8}"/>
              </a:ext>
            </a:extLst>
          </p:cNvPr>
          <p:cNvSpPr/>
          <p:nvPr/>
        </p:nvSpPr>
        <p:spPr>
          <a:xfrm>
            <a:off x="5654715" y="223178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286A809-678F-4879-BDD7-4C9EA4C8732A}"/>
              </a:ext>
            </a:extLst>
          </p:cNvPr>
          <p:cNvSpPr/>
          <p:nvPr/>
        </p:nvSpPr>
        <p:spPr>
          <a:xfrm>
            <a:off x="6111915" y="222895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8F2531F-CF13-424A-A8B5-39A38CDF2BD5}"/>
              </a:ext>
            </a:extLst>
          </p:cNvPr>
          <p:cNvSpPr/>
          <p:nvPr/>
        </p:nvSpPr>
        <p:spPr>
          <a:xfrm>
            <a:off x="6569115" y="222895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5BD586-C95F-4D9C-8886-FEC367B16169}"/>
              </a:ext>
            </a:extLst>
          </p:cNvPr>
          <p:cNvSpPr/>
          <p:nvPr/>
        </p:nvSpPr>
        <p:spPr>
          <a:xfrm>
            <a:off x="7026315" y="223243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928465-A311-4D43-B979-7865268D9D85}"/>
              </a:ext>
            </a:extLst>
          </p:cNvPr>
          <p:cNvSpPr/>
          <p:nvPr/>
        </p:nvSpPr>
        <p:spPr>
          <a:xfrm>
            <a:off x="7483515" y="223052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DBBE3C-70FA-4DA9-BC9F-D25D8D3585FD}"/>
              </a:ext>
            </a:extLst>
          </p:cNvPr>
          <p:cNvSpPr/>
          <p:nvPr/>
        </p:nvSpPr>
        <p:spPr>
          <a:xfrm>
            <a:off x="7940715" y="222769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792318C-5BAF-4368-8F4D-A1F6E13BFBCD}"/>
              </a:ext>
            </a:extLst>
          </p:cNvPr>
          <p:cNvSpPr/>
          <p:nvPr/>
        </p:nvSpPr>
        <p:spPr>
          <a:xfrm>
            <a:off x="8397915" y="222769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0433D6-6CF0-4C5D-9C4D-0BA8FD07B6FB}"/>
              </a:ext>
            </a:extLst>
          </p:cNvPr>
          <p:cNvSpPr/>
          <p:nvPr/>
        </p:nvSpPr>
        <p:spPr>
          <a:xfrm>
            <a:off x="8855115" y="223117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5AC2B4-1392-49DF-8A32-2C0BDA77D1A1}"/>
              </a:ext>
            </a:extLst>
          </p:cNvPr>
          <p:cNvSpPr/>
          <p:nvPr/>
        </p:nvSpPr>
        <p:spPr>
          <a:xfrm>
            <a:off x="1997115" y="317663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961C37E-0F80-40F2-B8E2-2B10D6790C45}"/>
              </a:ext>
            </a:extLst>
          </p:cNvPr>
          <p:cNvSpPr/>
          <p:nvPr/>
        </p:nvSpPr>
        <p:spPr>
          <a:xfrm>
            <a:off x="2454315" y="317380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C76B12-1872-4D0B-BF60-9550287D5113}"/>
              </a:ext>
            </a:extLst>
          </p:cNvPr>
          <p:cNvSpPr/>
          <p:nvPr/>
        </p:nvSpPr>
        <p:spPr>
          <a:xfrm>
            <a:off x="2911515" y="317380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8B02F2-1EC7-417E-B2B6-B44A37A4C8DB}"/>
              </a:ext>
            </a:extLst>
          </p:cNvPr>
          <p:cNvSpPr/>
          <p:nvPr/>
        </p:nvSpPr>
        <p:spPr>
          <a:xfrm>
            <a:off x="3368715" y="317097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93C4C09-5D89-4AF2-8C92-4B33379CBAFA}"/>
              </a:ext>
            </a:extLst>
          </p:cNvPr>
          <p:cNvSpPr/>
          <p:nvPr/>
        </p:nvSpPr>
        <p:spPr>
          <a:xfrm>
            <a:off x="3825915" y="316906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FB5F24-C44B-4D0F-B036-286F329470C5}"/>
              </a:ext>
            </a:extLst>
          </p:cNvPr>
          <p:cNvSpPr/>
          <p:nvPr/>
        </p:nvSpPr>
        <p:spPr>
          <a:xfrm>
            <a:off x="4283115" y="317254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F1D60BF-523C-4347-B523-849AC8E66CE1}"/>
              </a:ext>
            </a:extLst>
          </p:cNvPr>
          <p:cNvSpPr/>
          <p:nvPr/>
        </p:nvSpPr>
        <p:spPr>
          <a:xfrm>
            <a:off x="4740315" y="317254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3CB0FF-6929-4CA2-8084-09DE7EA7F33A}"/>
              </a:ext>
            </a:extLst>
          </p:cNvPr>
          <p:cNvSpPr/>
          <p:nvPr/>
        </p:nvSpPr>
        <p:spPr>
          <a:xfrm>
            <a:off x="5197515" y="316971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E8DE10-446B-4906-AFC4-7439EBCC5D8D}"/>
              </a:ext>
            </a:extLst>
          </p:cNvPr>
          <p:cNvSpPr/>
          <p:nvPr/>
        </p:nvSpPr>
        <p:spPr>
          <a:xfrm>
            <a:off x="5654715" y="317319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B3FF3F6-D687-4F8A-8109-F12EF4B981A3}"/>
              </a:ext>
            </a:extLst>
          </p:cNvPr>
          <p:cNvSpPr/>
          <p:nvPr/>
        </p:nvSpPr>
        <p:spPr>
          <a:xfrm>
            <a:off x="6111915" y="317036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7062825-73E2-428E-A7FA-A3E875DF4EE1}"/>
              </a:ext>
            </a:extLst>
          </p:cNvPr>
          <p:cNvSpPr/>
          <p:nvPr/>
        </p:nvSpPr>
        <p:spPr>
          <a:xfrm>
            <a:off x="6569115" y="317036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CE03DEC-5986-43C6-A9DD-9029BDC122DA}"/>
              </a:ext>
            </a:extLst>
          </p:cNvPr>
          <p:cNvSpPr/>
          <p:nvPr/>
        </p:nvSpPr>
        <p:spPr>
          <a:xfrm>
            <a:off x="7026315" y="317384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C6366CA-3BDD-4F12-BB0B-DCD0C17416A1}"/>
              </a:ext>
            </a:extLst>
          </p:cNvPr>
          <p:cNvSpPr/>
          <p:nvPr/>
        </p:nvSpPr>
        <p:spPr>
          <a:xfrm>
            <a:off x="7483515" y="317193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E3759DF-920F-4EE7-AB97-D243B09C0D84}"/>
              </a:ext>
            </a:extLst>
          </p:cNvPr>
          <p:cNvSpPr/>
          <p:nvPr/>
        </p:nvSpPr>
        <p:spPr>
          <a:xfrm>
            <a:off x="7940715" y="316911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55FCD2D-5081-4733-91A3-19EFC9124E47}"/>
              </a:ext>
            </a:extLst>
          </p:cNvPr>
          <p:cNvSpPr/>
          <p:nvPr/>
        </p:nvSpPr>
        <p:spPr>
          <a:xfrm>
            <a:off x="8397915" y="316911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6F4FDDF-4140-4FF5-94C7-F277B936FFA3}"/>
              </a:ext>
            </a:extLst>
          </p:cNvPr>
          <p:cNvSpPr/>
          <p:nvPr/>
        </p:nvSpPr>
        <p:spPr>
          <a:xfrm>
            <a:off x="8855115" y="317258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CCDF562-709A-4986-9EAB-FDAB00072963}"/>
              </a:ext>
            </a:extLst>
          </p:cNvPr>
          <p:cNvSpPr/>
          <p:nvPr/>
        </p:nvSpPr>
        <p:spPr>
          <a:xfrm>
            <a:off x="1997115" y="414491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7227399-8D64-49EF-ABE3-D4FF75B76611}"/>
              </a:ext>
            </a:extLst>
          </p:cNvPr>
          <p:cNvSpPr/>
          <p:nvPr/>
        </p:nvSpPr>
        <p:spPr>
          <a:xfrm>
            <a:off x="2454315" y="414208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73B83F9-6F21-42BE-8FE1-4EA713E0E587}"/>
              </a:ext>
            </a:extLst>
          </p:cNvPr>
          <p:cNvSpPr/>
          <p:nvPr/>
        </p:nvSpPr>
        <p:spPr>
          <a:xfrm>
            <a:off x="2911515" y="414208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62C93E7-2D99-4DD7-A538-78640C6761BE}"/>
              </a:ext>
            </a:extLst>
          </p:cNvPr>
          <p:cNvSpPr/>
          <p:nvPr/>
        </p:nvSpPr>
        <p:spPr>
          <a:xfrm>
            <a:off x="3368715" y="413925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EE326A1-0F3F-476D-A1E2-2DEBFEEE8FD6}"/>
              </a:ext>
            </a:extLst>
          </p:cNvPr>
          <p:cNvSpPr/>
          <p:nvPr/>
        </p:nvSpPr>
        <p:spPr>
          <a:xfrm>
            <a:off x="3825915" y="413734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9707E21-8898-41E7-A4BB-8844E50B44A1}"/>
              </a:ext>
            </a:extLst>
          </p:cNvPr>
          <p:cNvSpPr/>
          <p:nvPr/>
        </p:nvSpPr>
        <p:spPr>
          <a:xfrm>
            <a:off x="4283115" y="414082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F1EBD17-A80B-42DC-92EB-F416D78499F6}"/>
              </a:ext>
            </a:extLst>
          </p:cNvPr>
          <p:cNvSpPr/>
          <p:nvPr/>
        </p:nvSpPr>
        <p:spPr>
          <a:xfrm>
            <a:off x="4740315" y="414082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6BCA5A9-8ABF-457E-9396-0A6C996A5B6D}"/>
              </a:ext>
            </a:extLst>
          </p:cNvPr>
          <p:cNvSpPr/>
          <p:nvPr/>
        </p:nvSpPr>
        <p:spPr>
          <a:xfrm>
            <a:off x="5197515" y="413800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FABDC70-4FF6-406C-8528-13F9DEBFCE52}"/>
              </a:ext>
            </a:extLst>
          </p:cNvPr>
          <p:cNvSpPr/>
          <p:nvPr/>
        </p:nvSpPr>
        <p:spPr>
          <a:xfrm>
            <a:off x="5654715" y="414147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F83E99A-80C8-4D29-BF63-F272F41E3AC0}"/>
              </a:ext>
            </a:extLst>
          </p:cNvPr>
          <p:cNvSpPr/>
          <p:nvPr/>
        </p:nvSpPr>
        <p:spPr>
          <a:xfrm>
            <a:off x="6111915" y="413865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66F51C-572F-4779-931D-045B64E6447D}"/>
              </a:ext>
            </a:extLst>
          </p:cNvPr>
          <p:cNvSpPr/>
          <p:nvPr/>
        </p:nvSpPr>
        <p:spPr>
          <a:xfrm>
            <a:off x="6569115" y="413865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7B33A82-FC7C-4A05-A17B-425338125638}"/>
              </a:ext>
            </a:extLst>
          </p:cNvPr>
          <p:cNvSpPr/>
          <p:nvPr/>
        </p:nvSpPr>
        <p:spPr>
          <a:xfrm>
            <a:off x="7026315" y="414213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3E1937A-57F1-46F8-A7F2-BF2A7D4DC50A}"/>
              </a:ext>
            </a:extLst>
          </p:cNvPr>
          <p:cNvSpPr/>
          <p:nvPr/>
        </p:nvSpPr>
        <p:spPr>
          <a:xfrm>
            <a:off x="7483515" y="414022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A060BA4-2B5F-4B49-8792-67D022CD398B}"/>
              </a:ext>
            </a:extLst>
          </p:cNvPr>
          <p:cNvSpPr/>
          <p:nvPr/>
        </p:nvSpPr>
        <p:spPr>
          <a:xfrm>
            <a:off x="7940715" y="413739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87FCC32-42AC-465D-BB28-DD5256EE58C0}"/>
              </a:ext>
            </a:extLst>
          </p:cNvPr>
          <p:cNvSpPr/>
          <p:nvPr/>
        </p:nvSpPr>
        <p:spPr>
          <a:xfrm>
            <a:off x="8397915" y="413739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746635C-DD4C-473B-8B37-957269BF8907}"/>
              </a:ext>
            </a:extLst>
          </p:cNvPr>
          <p:cNvSpPr/>
          <p:nvPr/>
        </p:nvSpPr>
        <p:spPr>
          <a:xfrm>
            <a:off x="8855115" y="414087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9CD918A-172E-43BE-AA64-8BD8E1C7746D}"/>
              </a:ext>
            </a:extLst>
          </p:cNvPr>
          <p:cNvSpPr/>
          <p:nvPr/>
        </p:nvSpPr>
        <p:spPr>
          <a:xfrm>
            <a:off x="2022921" y="510215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22873CD-C39F-4B0D-B207-675293EA49AC}"/>
              </a:ext>
            </a:extLst>
          </p:cNvPr>
          <p:cNvSpPr/>
          <p:nvPr/>
        </p:nvSpPr>
        <p:spPr>
          <a:xfrm>
            <a:off x="2480121" y="509932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08DE38E-A40D-4C0C-965D-8F140B038E58}"/>
              </a:ext>
            </a:extLst>
          </p:cNvPr>
          <p:cNvSpPr/>
          <p:nvPr/>
        </p:nvSpPr>
        <p:spPr>
          <a:xfrm>
            <a:off x="2937321" y="5099325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9D1FBBD-BD6F-4F5B-BBEF-6AB9C1305970}"/>
              </a:ext>
            </a:extLst>
          </p:cNvPr>
          <p:cNvSpPr/>
          <p:nvPr/>
        </p:nvSpPr>
        <p:spPr>
          <a:xfrm>
            <a:off x="3394521" y="509649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6EEB18A-A1CC-4659-B3FD-515035A3C388}"/>
              </a:ext>
            </a:extLst>
          </p:cNvPr>
          <p:cNvSpPr/>
          <p:nvPr/>
        </p:nvSpPr>
        <p:spPr>
          <a:xfrm>
            <a:off x="3851721" y="509458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5136377-44C0-43AA-AD0C-E656E721D90E}"/>
              </a:ext>
            </a:extLst>
          </p:cNvPr>
          <p:cNvSpPr/>
          <p:nvPr/>
        </p:nvSpPr>
        <p:spPr>
          <a:xfrm>
            <a:off x="4308921" y="509806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75AC857-68B0-4378-AD5D-645CBB754A5C}"/>
              </a:ext>
            </a:extLst>
          </p:cNvPr>
          <p:cNvSpPr/>
          <p:nvPr/>
        </p:nvSpPr>
        <p:spPr>
          <a:xfrm>
            <a:off x="4766121" y="5098066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A411306-132C-4431-9AC5-76ABA6673E51}"/>
              </a:ext>
            </a:extLst>
          </p:cNvPr>
          <p:cNvSpPr/>
          <p:nvPr/>
        </p:nvSpPr>
        <p:spPr>
          <a:xfrm>
            <a:off x="5223321" y="509523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FF4B677-87D4-4457-9366-3C81D8F357C3}"/>
              </a:ext>
            </a:extLst>
          </p:cNvPr>
          <p:cNvSpPr/>
          <p:nvPr/>
        </p:nvSpPr>
        <p:spPr>
          <a:xfrm>
            <a:off x="5680521" y="509871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A4B449-2718-4170-B34F-0B9B1B67E2B7}"/>
              </a:ext>
            </a:extLst>
          </p:cNvPr>
          <p:cNvSpPr/>
          <p:nvPr/>
        </p:nvSpPr>
        <p:spPr>
          <a:xfrm>
            <a:off x="6137721" y="509589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461E791-5AA9-4F1E-9B08-4AA00DCC2ADB}"/>
              </a:ext>
            </a:extLst>
          </p:cNvPr>
          <p:cNvSpPr/>
          <p:nvPr/>
        </p:nvSpPr>
        <p:spPr>
          <a:xfrm>
            <a:off x="6594921" y="509589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51CA18F-F102-41AE-9B3A-488A1901757E}"/>
              </a:ext>
            </a:extLst>
          </p:cNvPr>
          <p:cNvSpPr/>
          <p:nvPr/>
        </p:nvSpPr>
        <p:spPr>
          <a:xfrm>
            <a:off x="7052121" y="509937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B5C3460-9748-4CD8-A5FF-96F9C5636594}"/>
              </a:ext>
            </a:extLst>
          </p:cNvPr>
          <p:cNvSpPr/>
          <p:nvPr/>
        </p:nvSpPr>
        <p:spPr>
          <a:xfrm>
            <a:off x="7509321" y="509745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367A010-8C73-41DE-8C65-FDD6CBF10AC7}"/>
              </a:ext>
            </a:extLst>
          </p:cNvPr>
          <p:cNvSpPr/>
          <p:nvPr/>
        </p:nvSpPr>
        <p:spPr>
          <a:xfrm>
            <a:off x="7966521" y="509463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F7AF360-8937-44BC-8604-9A077EF0B047}"/>
              </a:ext>
            </a:extLst>
          </p:cNvPr>
          <p:cNvSpPr/>
          <p:nvPr/>
        </p:nvSpPr>
        <p:spPr>
          <a:xfrm>
            <a:off x="8423721" y="509463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6CCB730-CA1C-49ED-8026-5601640A5540}"/>
              </a:ext>
            </a:extLst>
          </p:cNvPr>
          <p:cNvSpPr/>
          <p:nvPr/>
        </p:nvSpPr>
        <p:spPr>
          <a:xfrm>
            <a:off x="8880921" y="509811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C2B5B95-E13B-4D0C-978A-797FADF956AB}"/>
              </a:ext>
            </a:extLst>
          </p:cNvPr>
          <p:cNvSpPr/>
          <p:nvPr/>
        </p:nvSpPr>
        <p:spPr>
          <a:xfrm>
            <a:off x="2022921" y="6133798"/>
            <a:ext cx="457200" cy="457200"/>
          </a:xfrm>
          <a:prstGeom prst="rect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F90552-426B-4116-B097-4057A94F50A8}"/>
              </a:ext>
            </a:extLst>
          </p:cNvPr>
          <p:cNvCxnSpPr>
            <a:stCxn id="121" idx="2"/>
            <a:endCxn id="137" idx="0"/>
          </p:cNvCxnSpPr>
          <p:nvPr/>
        </p:nvCxnSpPr>
        <p:spPr>
          <a:xfrm>
            <a:off x="2251521" y="5559352"/>
            <a:ext cx="0" cy="574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6F14AE-AE53-425D-A591-A099E7792B01}"/>
              </a:ext>
            </a:extLst>
          </p:cNvPr>
          <p:cNvCxnSpPr>
            <a:cxnSpLocks/>
            <a:stCxn id="90" idx="2"/>
            <a:endCxn id="121" idx="0"/>
          </p:cNvCxnSpPr>
          <p:nvPr/>
        </p:nvCxnSpPr>
        <p:spPr>
          <a:xfrm flipH="1">
            <a:off x="2251521" y="4599286"/>
            <a:ext cx="431394" cy="502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FD6D11F-801D-47AC-B229-AB5F021D1918}"/>
              </a:ext>
            </a:extLst>
          </p:cNvPr>
          <p:cNvCxnSpPr>
            <a:cxnSpLocks/>
            <a:stCxn id="75" idx="2"/>
            <a:endCxn id="89" idx="0"/>
          </p:cNvCxnSpPr>
          <p:nvPr/>
        </p:nvCxnSpPr>
        <p:spPr>
          <a:xfrm flipH="1">
            <a:off x="2225715" y="3631003"/>
            <a:ext cx="914400" cy="51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222B6FB-573D-4434-B841-D91F364EF136}"/>
              </a:ext>
            </a:extLst>
          </p:cNvPr>
          <p:cNvCxnSpPr>
            <a:cxnSpLocks/>
            <a:stCxn id="76" idx="2"/>
            <a:endCxn id="90" idx="0"/>
          </p:cNvCxnSpPr>
          <p:nvPr/>
        </p:nvCxnSpPr>
        <p:spPr>
          <a:xfrm flipH="1">
            <a:off x="2682915" y="3628176"/>
            <a:ext cx="914400" cy="51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D61047B-6C5D-4B8D-8879-801B106ABCF2}"/>
              </a:ext>
            </a:extLst>
          </p:cNvPr>
          <p:cNvCxnSpPr>
            <a:cxnSpLocks/>
            <a:stCxn id="61" idx="2"/>
            <a:endCxn id="73" idx="0"/>
          </p:cNvCxnSpPr>
          <p:nvPr/>
        </p:nvCxnSpPr>
        <p:spPr>
          <a:xfrm flipH="1">
            <a:off x="2225715" y="2684853"/>
            <a:ext cx="1828800" cy="491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34A9B45-7CA5-4F2E-855C-87FA3ACE700C}"/>
              </a:ext>
            </a:extLst>
          </p:cNvPr>
          <p:cNvCxnSpPr>
            <a:cxnSpLocks/>
            <a:stCxn id="62" idx="2"/>
            <a:endCxn id="74" idx="0"/>
          </p:cNvCxnSpPr>
          <p:nvPr/>
        </p:nvCxnSpPr>
        <p:spPr>
          <a:xfrm flipH="1">
            <a:off x="2682915" y="2688332"/>
            <a:ext cx="1828800" cy="485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6BE22F2-4E3D-4DCB-9CDC-98B58EE1123C}"/>
              </a:ext>
            </a:extLst>
          </p:cNvPr>
          <p:cNvCxnSpPr>
            <a:cxnSpLocks/>
            <a:stCxn id="63" idx="2"/>
            <a:endCxn id="75" idx="0"/>
          </p:cNvCxnSpPr>
          <p:nvPr/>
        </p:nvCxnSpPr>
        <p:spPr>
          <a:xfrm flipH="1">
            <a:off x="3140115" y="2688332"/>
            <a:ext cx="1828800" cy="485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EB0FF99-ACAF-463D-998A-B32E8231D0A6}"/>
              </a:ext>
            </a:extLst>
          </p:cNvPr>
          <p:cNvCxnSpPr>
            <a:cxnSpLocks/>
            <a:stCxn id="64" idx="2"/>
            <a:endCxn id="76" idx="0"/>
          </p:cNvCxnSpPr>
          <p:nvPr/>
        </p:nvCxnSpPr>
        <p:spPr>
          <a:xfrm flipH="1">
            <a:off x="3597315" y="2685505"/>
            <a:ext cx="1828800" cy="48547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4F29B91-AEB2-4532-9669-4E0620428312}"/>
              </a:ext>
            </a:extLst>
          </p:cNvPr>
          <p:cNvSpPr/>
          <p:nvPr/>
        </p:nvSpPr>
        <p:spPr>
          <a:xfrm>
            <a:off x="1997115" y="111424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266D030-93ED-4FA9-A837-48E5FACE9C5B}"/>
              </a:ext>
            </a:extLst>
          </p:cNvPr>
          <p:cNvSpPr/>
          <p:nvPr/>
        </p:nvSpPr>
        <p:spPr>
          <a:xfrm>
            <a:off x="2454315" y="111141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D177023-032D-4D2A-825A-B902422A056E}"/>
              </a:ext>
            </a:extLst>
          </p:cNvPr>
          <p:cNvSpPr/>
          <p:nvPr/>
        </p:nvSpPr>
        <p:spPr>
          <a:xfrm>
            <a:off x="2911515" y="1111417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3E07749-4D38-428B-82DB-8D9A9E8A9109}"/>
              </a:ext>
            </a:extLst>
          </p:cNvPr>
          <p:cNvSpPr/>
          <p:nvPr/>
        </p:nvSpPr>
        <p:spPr>
          <a:xfrm>
            <a:off x="3368715" y="110859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BC66526-0D45-44F8-865A-FEFA0995F061}"/>
              </a:ext>
            </a:extLst>
          </p:cNvPr>
          <p:cNvSpPr/>
          <p:nvPr/>
        </p:nvSpPr>
        <p:spPr>
          <a:xfrm>
            <a:off x="3825915" y="1106679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ADB9AFC-CBF2-4D6C-AA19-042E52D555CD}"/>
              </a:ext>
            </a:extLst>
          </p:cNvPr>
          <p:cNvSpPr/>
          <p:nvPr/>
        </p:nvSpPr>
        <p:spPr>
          <a:xfrm>
            <a:off x="4283115" y="111015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7647E06-FDF5-408E-B38A-1A3C083D93ED}"/>
              </a:ext>
            </a:extLst>
          </p:cNvPr>
          <p:cNvSpPr/>
          <p:nvPr/>
        </p:nvSpPr>
        <p:spPr>
          <a:xfrm>
            <a:off x="4740315" y="1110158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67E4BE3-CFD9-48B0-98AE-5E174A8B4BDD}"/>
              </a:ext>
            </a:extLst>
          </p:cNvPr>
          <p:cNvSpPr/>
          <p:nvPr/>
        </p:nvSpPr>
        <p:spPr>
          <a:xfrm>
            <a:off x="5197515" y="110733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BACE2EF-0C84-4F57-9D41-F3C2C992CD3E}"/>
              </a:ext>
            </a:extLst>
          </p:cNvPr>
          <p:cNvSpPr/>
          <p:nvPr/>
        </p:nvSpPr>
        <p:spPr>
          <a:xfrm>
            <a:off x="5654715" y="1110810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50A955C-6BEA-4591-94D0-56C014F0E37C}"/>
              </a:ext>
            </a:extLst>
          </p:cNvPr>
          <p:cNvSpPr/>
          <p:nvPr/>
        </p:nvSpPr>
        <p:spPr>
          <a:xfrm>
            <a:off x="6111915" y="110798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4C24213-AE0B-4D0A-BF18-88457B982AD2}"/>
              </a:ext>
            </a:extLst>
          </p:cNvPr>
          <p:cNvSpPr/>
          <p:nvPr/>
        </p:nvSpPr>
        <p:spPr>
          <a:xfrm>
            <a:off x="6569115" y="110798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F577429-3255-4F45-A628-A078A7497968}"/>
              </a:ext>
            </a:extLst>
          </p:cNvPr>
          <p:cNvSpPr/>
          <p:nvPr/>
        </p:nvSpPr>
        <p:spPr>
          <a:xfrm>
            <a:off x="7026315" y="1111462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191DFF9-DD7E-4251-9EE6-E9D1389B1F2D}"/>
              </a:ext>
            </a:extLst>
          </p:cNvPr>
          <p:cNvSpPr/>
          <p:nvPr/>
        </p:nvSpPr>
        <p:spPr>
          <a:xfrm>
            <a:off x="7483515" y="1109551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8078DAC-5EA3-436F-83B7-E29B6A2F1CC9}"/>
              </a:ext>
            </a:extLst>
          </p:cNvPr>
          <p:cNvSpPr/>
          <p:nvPr/>
        </p:nvSpPr>
        <p:spPr>
          <a:xfrm>
            <a:off x="7940715" y="110672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C9A9C95-ED7B-4ED8-B7FD-51DFD3A8EF33}"/>
              </a:ext>
            </a:extLst>
          </p:cNvPr>
          <p:cNvSpPr/>
          <p:nvPr/>
        </p:nvSpPr>
        <p:spPr>
          <a:xfrm>
            <a:off x="8397915" y="1106724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576361A-4189-4E78-9B7E-B2556F68E349}"/>
              </a:ext>
            </a:extLst>
          </p:cNvPr>
          <p:cNvSpPr/>
          <p:nvPr/>
        </p:nvSpPr>
        <p:spPr>
          <a:xfrm>
            <a:off x="8855115" y="1110203"/>
            <a:ext cx="457200" cy="4572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C834414-C7AB-48D1-945A-850BBA6969CA}"/>
              </a:ext>
            </a:extLst>
          </p:cNvPr>
          <p:cNvCxnSpPr>
            <a:cxnSpLocks/>
            <a:stCxn id="161" idx="2"/>
            <a:endCxn id="57" idx="0"/>
          </p:cNvCxnSpPr>
          <p:nvPr/>
        </p:nvCxnSpPr>
        <p:spPr>
          <a:xfrm flipH="1">
            <a:off x="2225715" y="1568010"/>
            <a:ext cx="3657600" cy="667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56BF526-5389-4AD2-9408-597EC1EB2EFD}"/>
              </a:ext>
            </a:extLst>
          </p:cNvPr>
          <p:cNvCxnSpPr>
            <a:cxnSpLocks/>
            <a:stCxn id="162" idx="2"/>
            <a:endCxn id="58" idx="0"/>
          </p:cNvCxnSpPr>
          <p:nvPr/>
        </p:nvCxnSpPr>
        <p:spPr>
          <a:xfrm flipH="1">
            <a:off x="2682915" y="1565183"/>
            <a:ext cx="3657600" cy="667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BE7E242-F320-401E-9325-219C56D7D0E5}"/>
              </a:ext>
            </a:extLst>
          </p:cNvPr>
          <p:cNvCxnSpPr>
            <a:cxnSpLocks/>
            <a:stCxn id="163" idx="2"/>
            <a:endCxn id="59" idx="0"/>
          </p:cNvCxnSpPr>
          <p:nvPr/>
        </p:nvCxnSpPr>
        <p:spPr>
          <a:xfrm flipH="1">
            <a:off x="3140115" y="1565183"/>
            <a:ext cx="3657600" cy="667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871D431-4887-45C4-AE63-C802A1AF05F9}"/>
              </a:ext>
            </a:extLst>
          </p:cNvPr>
          <p:cNvCxnSpPr>
            <a:cxnSpLocks/>
            <a:stCxn id="164" idx="2"/>
            <a:endCxn id="60" idx="0"/>
          </p:cNvCxnSpPr>
          <p:nvPr/>
        </p:nvCxnSpPr>
        <p:spPr>
          <a:xfrm flipH="1">
            <a:off x="3597315" y="1568662"/>
            <a:ext cx="3657600" cy="660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1E7C51B-4CAF-4054-B208-E36666217396}"/>
              </a:ext>
            </a:extLst>
          </p:cNvPr>
          <p:cNvCxnSpPr>
            <a:cxnSpLocks/>
            <a:stCxn id="165" idx="2"/>
            <a:endCxn id="61" idx="0"/>
          </p:cNvCxnSpPr>
          <p:nvPr/>
        </p:nvCxnSpPr>
        <p:spPr>
          <a:xfrm flipH="1">
            <a:off x="4054515" y="1566751"/>
            <a:ext cx="3657600" cy="660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E1DFD293-2A75-4857-919C-083040274537}"/>
              </a:ext>
            </a:extLst>
          </p:cNvPr>
          <p:cNvCxnSpPr>
            <a:cxnSpLocks/>
            <a:stCxn id="166" idx="2"/>
            <a:endCxn id="62" idx="0"/>
          </p:cNvCxnSpPr>
          <p:nvPr/>
        </p:nvCxnSpPr>
        <p:spPr>
          <a:xfrm flipH="1">
            <a:off x="4511715" y="1563924"/>
            <a:ext cx="3657600" cy="667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CDCBB55-9E1D-4CAD-9D22-9D15DAC23021}"/>
              </a:ext>
            </a:extLst>
          </p:cNvPr>
          <p:cNvCxnSpPr>
            <a:cxnSpLocks/>
            <a:stCxn id="167" idx="2"/>
            <a:endCxn id="63" idx="0"/>
          </p:cNvCxnSpPr>
          <p:nvPr/>
        </p:nvCxnSpPr>
        <p:spPr>
          <a:xfrm flipH="1">
            <a:off x="4968915" y="1563924"/>
            <a:ext cx="3657600" cy="66720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AB9771D1-A38D-4340-A893-FCF603BD4F8C}"/>
              </a:ext>
            </a:extLst>
          </p:cNvPr>
          <p:cNvCxnSpPr>
            <a:cxnSpLocks/>
            <a:stCxn id="168" idx="2"/>
            <a:endCxn id="64" idx="0"/>
          </p:cNvCxnSpPr>
          <p:nvPr/>
        </p:nvCxnSpPr>
        <p:spPr>
          <a:xfrm flipH="1">
            <a:off x="5426115" y="1567403"/>
            <a:ext cx="3657600" cy="660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AFCB52C-6599-42BE-BC46-FE380ACF8540}"/>
              </a:ext>
            </a:extLst>
          </p:cNvPr>
          <p:cNvSpPr txBox="1"/>
          <p:nvPr/>
        </p:nvSpPr>
        <p:spPr>
          <a:xfrm>
            <a:off x="9615067" y="1106679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8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F1C4311-0C92-4E53-8A15-9595F015EB87}"/>
              </a:ext>
            </a:extLst>
          </p:cNvPr>
          <p:cNvSpPr txBox="1"/>
          <p:nvPr/>
        </p:nvSpPr>
        <p:spPr>
          <a:xfrm>
            <a:off x="9615067" y="2222738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4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65956A02-8F76-4D72-8154-FF880003D8DC}"/>
              </a:ext>
            </a:extLst>
          </p:cNvPr>
          <p:cNvSpPr txBox="1"/>
          <p:nvPr/>
        </p:nvSpPr>
        <p:spPr>
          <a:xfrm>
            <a:off x="9615067" y="317216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A51CB40-D80E-472B-855F-9F883F8C4748}"/>
              </a:ext>
            </a:extLst>
          </p:cNvPr>
          <p:cNvSpPr txBox="1"/>
          <p:nvPr/>
        </p:nvSpPr>
        <p:spPr>
          <a:xfrm>
            <a:off x="9615067" y="413511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510790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35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2-F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8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Stop using global for everything!  L1 will try to save you, but with only 128kB for 1024+ threads, you can run out of it fast.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134890" y="1969699"/>
            <a:ext cx="776687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nstripes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cSh.nparticle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+ 31) / 32;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nstripes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warpIdx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prtclIdx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prtclIdx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32;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j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-= (j &gt;= 32) * 32;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float dx 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j)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Compute force and energy ... &gt;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8400257">
            <a:off x="5930208" y="1952480"/>
            <a:ext cx="1132003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668084" y="1282461"/>
            <a:ext cx="5011202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 __shared__ memory is needed, removing a hard cap on the maximum thread block size and threads / SMP.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9E574D0-69B8-4AF7-9994-97D7E6C13701}"/>
              </a:ext>
            </a:extLst>
          </p:cNvPr>
          <p:cNvSpPr/>
          <p:nvPr/>
        </p:nvSpPr>
        <p:spPr>
          <a:xfrm rot="10078806">
            <a:off x="6346956" y="4695668"/>
            <a:ext cx="1431511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8E2954-BB37-4937-B754-55BCDA8D2EE6}"/>
              </a:ext>
            </a:extLst>
          </p:cNvPr>
          <p:cNvSpPr txBox="1"/>
          <p:nvPr/>
        </p:nvSpPr>
        <p:spPr>
          <a:xfrm>
            <a:off x="7439646" y="4418384"/>
            <a:ext cx="4406193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Other threads’ data are accessed by __</a:t>
            </a:r>
            <a:r>
              <a:rPr lang="en-US" sz="2400" dirty="0" err="1"/>
              <a:t>shfl</a:t>
            </a:r>
            <a:r>
              <a:rPr lang="en-US" sz="2400" dirty="0"/>
              <a:t>, not __shared__.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BA59C78-AD20-435D-B0D3-343EC0C3C2C9}"/>
              </a:ext>
            </a:extLst>
          </p:cNvPr>
          <p:cNvSpPr/>
          <p:nvPr/>
        </p:nvSpPr>
        <p:spPr>
          <a:xfrm rot="10800000">
            <a:off x="5279862" y="3280836"/>
            <a:ext cx="1431511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F159F8-9F44-4A0B-B851-209AA597DBE7}"/>
              </a:ext>
            </a:extLst>
          </p:cNvPr>
          <p:cNvSpPr txBox="1"/>
          <p:nvPr/>
        </p:nvSpPr>
        <p:spPr>
          <a:xfrm>
            <a:off x="6303331" y="2963914"/>
            <a:ext cx="4386059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Data is read from global into registers, which are even quicker for a thread to access than L1.</a:t>
            </a:r>
          </a:p>
        </p:txBody>
      </p:sp>
    </p:spTree>
    <p:extLst>
      <p:ext uri="{BB962C8B-B14F-4D97-AF65-F5344CB8AC3E}">
        <p14:creationId xmlns:p14="http://schemas.microsoft.com/office/powerpoint/2010/main" val="1811168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5306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2-F (cont’d)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8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Stop using global for everything!  L1 will try to save you, but with only 128kB for 1024+ threads, you can run out of it fast.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134890" y="1830673"/>
            <a:ext cx="749115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k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k += (k &lt; 0) * 32;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k);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Accumulate to global as before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shfl_down_sync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16);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shfl_down_sync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8);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shfl_down_sync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4);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shfl_down_sync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2);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shfl_down_sync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(0xffffffff,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 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tgx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10078806">
            <a:off x="5596430" y="1688168"/>
            <a:ext cx="1431511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802431" y="1426398"/>
            <a:ext cx="4185313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Threads must reference other threads to obtain their results.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6662313-1232-4734-B584-2907A4BC95F4}"/>
              </a:ext>
            </a:extLst>
          </p:cNvPr>
          <p:cNvSpPr/>
          <p:nvPr/>
        </p:nvSpPr>
        <p:spPr>
          <a:xfrm rot="10078806">
            <a:off x="7420115" y="4299919"/>
            <a:ext cx="1069365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BC7572-23D9-4EEB-B502-CA6084674967}"/>
              </a:ext>
            </a:extLst>
          </p:cNvPr>
          <p:cNvSpPr txBox="1"/>
          <p:nvPr/>
        </p:nvSpPr>
        <p:spPr>
          <a:xfrm>
            <a:off x="8103452" y="4000441"/>
            <a:ext cx="3126507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__</a:t>
            </a:r>
            <a:r>
              <a:rPr lang="en-US" sz="2400" dirty="0" err="1"/>
              <a:t>shfl</a:t>
            </a:r>
            <a:r>
              <a:rPr lang="en-US" sz="2400" dirty="0"/>
              <a:t>, not __shared__, performs warp-wide reductions.</a:t>
            </a:r>
          </a:p>
        </p:txBody>
      </p:sp>
    </p:spTree>
    <p:extLst>
      <p:ext uri="{BB962C8B-B14F-4D97-AF65-F5344CB8AC3E}">
        <p14:creationId xmlns:p14="http://schemas.microsoft.com/office/powerpoint/2010/main" val="32232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833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Choosing __</a:t>
            </a:r>
            <a:r>
              <a:rPr lang="en-US" sz="4800" dirty="0" err="1">
                <a:solidFill>
                  <a:schemeClr val="bg1"/>
                </a:solidFill>
              </a:rPr>
              <a:t>shfl</a:t>
            </a:r>
            <a:r>
              <a:rPr lang="en-US" sz="4800" dirty="0">
                <a:solidFill>
                  <a:schemeClr val="bg1"/>
                </a:solidFill>
              </a:rPr>
              <a:t>, not __shared__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1421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consequences of __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shfl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costs that one must pay to use the feature: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More math to determine indexing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Higher register pressure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094814-B420-4E38-8DF0-C38B6D48ADDD}"/>
              </a:ext>
            </a:extLst>
          </p:cNvPr>
          <p:cNvSpPr txBox="1"/>
          <p:nvPr/>
        </p:nvSpPr>
        <p:spPr>
          <a:xfrm>
            <a:off x="1151902" y="2332269"/>
            <a:ext cx="1079975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nvcc --ptxas-options="-v" -o program_iie program_iie.cu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    : 0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80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    : Compiling entry function '_Z17ParticleSimulatorv' for 'sm_30'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    : Function properties for _Z17ParticleSimulatorv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bytes stack frame, 0 bytes spill stores, 0 bytes spill loads</a:t>
            </a:r>
          </a:p>
          <a:p>
            <a:r>
              <a:rPr lang="en-US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    : Used </a:t>
            </a:r>
            <a:r>
              <a:rPr lang="en-US" b="1" u="sng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 registers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u="sng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28672 bytes </a:t>
            </a:r>
            <a:r>
              <a:rPr lang="en-US" b="1" u="sng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smem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320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24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nvcc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-options="-v" -o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program_iif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program_iif.cu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    : 0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80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    : Compiling entry function '_Z17ParticleSimulatorv' for 'sm_30'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info    : Function properties for _Z17ParticleSimulatorv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0 bytes stack frame, 0 bytes spill stores, 0 bytes spill loads</a:t>
            </a:r>
          </a:p>
          <a:p>
            <a:r>
              <a:rPr lang="en-US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ptxas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info    : Used </a:t>
            </a:r>
            <a:r>
              <a:rPr lang="en-US" b="1" u="sng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 registers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320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 24 bytes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cmem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979608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08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3-A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E599FA-DE90-44A8-98FB-FA19BD6FA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398" y="1892699"/>
            <a:ext cx="6367203" cy="4879744"/>
          </a:xfrm>
          <a:prstGeom prst="rect">
            <a:avLst/>
          </a:prstGeom>
        </p:spPr>
      </p:pic>
      <p:sp>
        <p:nvSpPr>
          <p:cNvPr id="26" name="Rectangle 21">
            <a:extLst>
              <a:ext uri="{FF2B5EF4-FFF2-40B4-BE49-F238E27FC236}">
                <a16:creationId xmlns:a16="http://schemas.microsoft.com/office/drawing/2014/main" id="{8BE85A74-1473-42D8-B755-0F5DE21B9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8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an algorithm using __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shfl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instructions to compute a prefix sum of 32 integers in a warp.  Here’s the process, illustrated for 16 threads:</a:t>
            </a: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8C462C8-9AAA-4143-B252-45E779A2D56C}"/>
              </a:ext>
            </a:extLst>
          </p:cNvPr>
          <p:cNvSpPr/>
          <p:nvPr/>
        </p:nvSpPr>
        <p:spPr>
          <a:xfrm>
            <a:off x="9422063" y="2332355"/>
            <a:ext cx="484632" cy="3914274"/>
          </a:xfrm>
          <a:prstGeom prst="downArrow">
            <a:avLst>
              <a:gd name="adj1" fmla="val 50000"/>
              <a:gd name="adj2" fmla="val 87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EA697-93ED-4C34-BFB9-84C06756EB52}"/>
              </a:ext>
            </a:extLst>
          </p:cNvPr>
          <p:cNvSpPr txBox="1"/>
          <p:nvPr/>
        </p:nvSpPr>
        <p:spPr>
          <a:xfrm>
            <a:off x="9801726" y="4139694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06101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08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1-A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on both the host and device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969688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kernel saying hello world, from the GPU.\n");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1&gt;&gt;&gt;();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12140484">
            <a:off x="4675436" y="5109097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5917141" y="5485681"/>
            <a:ext cx="3625514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 kernel arguments.  One block, and one thread.</a:t>
            </a:r>
          </a:p>
        </p:txBody>
      </p:sp>
    </p:spTree>
    <p:extLst>
      <p:ext uri="{BB962C8B-B14F-4D97-AF65-F5344CB8AC3E}">
        <p14:creationId xmlns:p14="http://schemas.microsoft.com/office/powerpoint/2010/main" val="272659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87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1-B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without synchronization of host and device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1052403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Some obnoxious loops to tie up the one thread ... 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kernel saying hello world, from the GPU.\n");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1&gt;&gt;&gt;();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("LOOK: the host keeps on running once the kernel is launched.\n");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8794281">
            <a:off x="5312052" y="4313228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6582816" y="3400669"/>
            <a:ext cx="3828732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statement will print just after the kernel launches.</a:t>
            </a:r>
          </a:p>
        </p:txBody>
      </p:sp>
    </p:spTree>
    <p:extLst>
      <p:ext uri="{BB962C8B-B14F-4D97-AF65-F5344CB8AC3E}">
        <p14:creationId xmlns:p14="http://schemas.microsoft.com/office/powerpoint/2010/main" val="333673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81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1-C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adding synchronization of host and device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1052403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Some obnoxious loops to tie up the one thread ... 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kernel saying hello world, from the GPU.\n");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1&gt;&gt;&gt;();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("LOOK: the host keeps on running once the kernel is launched.\n");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8717783">
            <a:off x="4810204" y="3956839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5914358" y="3110719"/>
            <a:ext cx="5089974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statement blocks (in an MPI sense) on the host until the kernel finishes.</a:t>
            </a:r>
          </a:p>
        </p:txBody>
      </p:sp>
    </p:spTree>
    <p:extLst>
      <p:ext uri="{BB962C8B-B14F-4D97-AF65-F5344CB8AC3E}">
        <p14:creationId xmlns:p14="http://schemas.microsoft.com/office/powerpoint/2010/main" val="121328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312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1-D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now with enough threads for one warp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1024831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kernel thread %2d saying hello world, from the GPU.\n",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32&gt;&gt;&gt;();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("Program exits.\n");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11936812">
            <a:off x="4793058" y="4473078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5826070" y="4788016"/>
            <a:ext cx="5449428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kernel now takes on 32 threads.  Out of a possible </a:t>
            </a:r>
            <a:r>
              <a:rPr lang="en-US" sz="3200" dirty="0"/>
              <a:t>163,840</a:t>
            </a:r>
            <a:r>
              <a:rPr lang="en-US" sz="2400" dirty="0"/>
              <a:t> on that V100.</a:t>
            </a:r>
          </a:p>
        </p:txBody>
      </p:sp>
    </p:spTree>
    <p:extLst>
      <p:ext uri="{BB962C8B-B14F-4D97-AF65-F5344CB8AC3E}">
        <p14:creationId xmlns:p14="http://schemas.microsoft.com/office/powerpoint/2010/main" val="229151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542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1-E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world, now with only selected threads shouting but more than one block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539900"/>
            <a:ext cx="1107546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7) == 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block %2d, thread %2d saying hello world, from the GPU.\n",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("This is the C layer saying hello world, from the host.\n");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&lt;&lt;&lt;8, 32&gt;&gt;&gt;();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cudaDeviceSynchronize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("Program exits.\n");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012FD1B-CACA-4068-8D5A-CCF161CB1396}"/>
              </a:ext>
            </a:extLst>
          </p:cNvPr>
          <p:cNvSpPr/>
          <p:nvPr/>
        </p:nvSpPr>
        <p:spPr>
          <a:xfrm rot="9686282">
            <a:off x="5312053" y="1672684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6E965-E2E0-4775-9E3B-E198FE5DE7CF}"/>
              </a:ext>
            </a:extLst>
          </p:cNvPr>
          <p:cNvSpPr txBox="1"/>
          <p:nvPr/>
        </p:nvSpPr>
        <p:spPr>
          <a:xfrm>
            <a:off x="6668261" y="1344056"/>
            <a:ext cx="5177578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is a common bit arithmetic trick in CUDA, where everything is powers of 2.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CF5D5C0-EB02-435A-B97C-7EBCD2BD973C}"/>
              </a:ext>
            </a:extLst>
          </p:cNvPr>
          <p:cNvSpPr/>
          <p:nvPr/>
        </p:nvSpPr>
        <p:spPr>
          <a:xfrm rot="12692859">
            <a:off x="3509529" y="4929898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C5EB9C-EEA8-4792-A28D-CFA503283C84}"/>
              </a:ext>
            </a:extLst>
          </p:cNvPr>
          <p:cNvSpPr txBox="1"/>
          <p:nvPr/>
        </p:nvSpPr>
        <p:spPr>
          <a:xfrm>
            <a:off x="4744970" y="5427092"/>
            <a:ext cx="5042364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Eight thread blocks will fire off, each reporting from only 1 out of 8 threads.</a:t>
            </a:r>
          </a:p>
        </p:txBody>
      </p:sp>
    </p:spTree>
    <p:extLst>
      <p:ext uri="{BB962C8B-B14F-4D97-AF65-F5344CB8AC3E}">
        <p14:creationId xmlns:p14="http://schemas.microsoft.com/office/powerpoint/2010/main" val="328164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308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2-A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Moving data to and from the device, feeding the accelerator via kernel arguments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357026"/>
            <a:ext cx="95590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WorkbenchKernel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7)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CreateGpuInt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(32, 1);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32;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myInts.HostData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3) == 0)*(32 -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3) != 0)*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UploadGpuInt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WorkbenchKernel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32&gt;&gt;&gt;(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myInts.DevcData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DownloadGpuInt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Shutdown instructions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049BF3-B252-432D-A632-C68EA1F8484D}"/>
              </a:ext>
            </a:extLst>
          </p:cNvPr>
          <p:cNvSpPr/>
          <p:nvPr/>
        </p:nvSpPr>
        <p:spPr>
          <a:xfrm rot="9686282">
            <a:off x="4284142" y="3183205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CD90D-2D45-40D4-8718-59D4FECC4D99}"/>
              </a:ext>
            </a:extLst>
          </p:cNvPr>
          <p:cNvSpPr txBox="1"/>
          <p:nvPr/>
        </p:nvSpPr>
        <p:spPr>
          <a:xfrm>
            <a:off x="5425938" y="3008507"/>
            <a:ext cx="5162183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Allocate both host RAM and GPU DRAM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9F2A83C-CB85-4243-ABA3-737C4C3F055D}"/>
              </a:ext>
            </a:extLst>
          </p:cNvPr>
          <p:cNvSpPr/>
          <p:nvPr/>
        </p:nvSpPr>
        <p:spPr>
          <a:xfrm rot="9686282">
            <a:off x="5444675" y="3809240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0BBFF0-85D2-409D-87DE-6D4EED56294B}"/>
              </a:ext>
            </a:extLst>
          </p:cNvPr>
          <p:cNvSpPr txBox="1"/>
          <p:nvPr/>
        </p:nvSpPr>
        <p:spPr>
          <a:xfrm>
            <a:off x="6586471" y="3634542"/>
            <a:ext cx="2973739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Populate in host RAM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938F6C1-0099-494F-A56F-4763FE4DC5EA}"/>
              </a:ext>
            </a:extLst>
          </p:cNvPr>
          <p:cNvSpPr/>
          <p:nvPr/>
        </p:nvSpPr>
        <p:spPr>
          <a:xfrm rot="12703100">
            <a:off x="6117315" y="5962722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860440" y="5901179"/>
            <a:ext cx="4824961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Supply the kernel a pointer to the data uploaded to the GPU DRAM</a:t>
            </a:r>
          </a:p>
        </p:txBody>
      </p:sp>
    </p:spTree>
    <p:extLst>
      <p:ext uri="{BB962C8B-B14F-4D97-AF65-F5344CB8AC3E}">
        <p14:creationId xmlns:p14="http://schemas.microsoft.com/office/powerpoint/2010/main" val="13989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row: Right 39">
            <a:extLst>
              <a:ext uri="{FF2B5EF4-FFF2-40B4-BE49-F238E27FC236}">
                <a16:creationId xmlns:a16="http://schemas.microsoft.com/office/drawing/2014/main" id="{916F1C9E-83D1-4F30-A952-11CD21F05A8C}"/>
              </a:ext>
            </a:extLst>
          </p:cNvPr>
          <p:cNvSpPr/>
          <p:nvPr/>
        </p:nvSpPr>
        <p:spPr>
          <a:xfrm rot="12391563">
            <a:off x="4732695" y="3753605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87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2-B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Moving data to and from the device, feeding the accelerator via kernel arguments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357026"/>
            <a:ext cx="804258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GpuConstantsPackage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nparticle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int*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float*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 ... Other attributes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GpuConstantsPackage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cribSheet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__device__ __constant__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cribSheet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cribSheet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cnstage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... Set up the system on the host, copy to DRAM ... &gt;</a:t>
            </a:r>
          </a:p>
          <a:p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 ... Set pointers and other parameters in the</a:t>
            </a:r>
          </a:p>
          <a:p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cribSheet</a:t>
            </a:r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then copy that to a symbol in GPU</a:t>
            </a:r>
          </a:p>
          <a:p>
            <a:r>
              <a:rPr lang="en-US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constant memory ... 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&lt;&lt;&lt;1, 64&gt;&gt;&gt;();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049BF3-B252-432D-A632-C68EA1F8484D}"/>
              </a:ext>
            </a:extLst>
          </p:cNvPr>
          <p:cNvSpPr/>
          <p:nvPr/>
        </p:nvSpPr>
        <p:spPr>
          <a:xfrm rot="9686282">
            <a:off x="4120181" y="4005325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CD90D-2D45-40D4-8718-59D4FECC4D99}"/>
              </a:ext>
            </a:extLst>
          </p:cNvPr>
          <p:cNvSpPr txBox="1"/>
          <p:nvPr/>
        </p:nvSpPr>
        <p:spPr>
          <a:xfrm>
            <a:off x="5425938" y="3689470"/>
            <a:ext cx="5162183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There is a </a:t>
            </a:r>
            <a:r>
              <a:rPr lang="en-US" sz="2400" dirty="0" err="1"/>
              <a:t>cribSheet</a:t>
            </a:r>
            <a:r>
              <a:rPr lang="en-US" sz="2400" dirty="0"/>
              <a:t> on the host and a copy of it on the device.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938F6C1-0099-494F-A56F-4763FE4DC5EA}"/>
              </a:ext>
            </a:extLst>
          </p:cNvPr>
          <p:cNvSpPr/>
          <p:nvPr/>
        </p:nvSpPr>
        <p:spPr>
          <a:xfrm rot="11569041">
            <a:off x="5922614" y="5880200"/>
            <a:ext cx="156789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860440" y="5970545"/>
            <a:ext cx="4824961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Kernel no longer needs arguments</a:t>
            </a:r>
          </a:p>
        </p:txBody>
      </p:sp>
    </p:spTree>
    <p:extLst>
      <p:ext uri="{BB962C8B-B14F-4D97-AF65-F5344CB8AC3E}">
        <p14:creationId xmlns:p14="http://schemas.microsoft.com/office/powerpoint/2010/main" val="168042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1C42E7F-E851-4B38-9420-BADC1DA65EEF}"/>
              </a:ext>
            </a:extLst>
          </p:cNvPr>
          <p:cNvSpPr/>
          <p:nvPr/>
        </p:nvSpPr>
        <p:spPr>
          <a:xfrm>
            <a:off x="0" y="740919"/>
            <a:ext cx="797355" cy="6117081"/>
          </a:xfrm>
          <a:prstGeom prst="rect">
            <a:avLst/>
          </a:prstGeom>
          <a:gradFill flip="none" rotWithShape="1">
            <a:gsLst>
              <a:gs pos="53000">
                <a:srgbClr val="F8F8F8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1">
                  <a:lumMod val="85000"/>
                </a:schemeClr>
              </a:gs>
              <a:gs pos="87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73C27-546A-41D3-BF8E-9CD6F31716B9}"/>
              </a:ext>
            </a:extLst>
          </p:cNvPr>
          <p:cNvCxnSpPr>
            <a:cxnSpLocks/>
          </p:cNvCxnSpPr>
          <p:nvPr/>
        </p:nvCxnSpPr>
        <p:spPr>
          <a:xfrm flipV="1">
            <a:off x="169377" y="6003241"/>
            <a:ext cx="231648" cy="4414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C0E87D6-3853-43CF-BD22-AA9B8BE17AF0}"/>
              </a:ext>
            </a:extLst>
          </p:cNvPr>
          <p:cNvSpPr/>
          <p:nvPr/>
        </p:nvSpPr>
        <p:spPr>
          <a:xfrm>
            <a:off x="0" y="0"/>
            <a:ext cx="12192000" cy="7323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2E25AE-155A-4FD0-AE8A-33DAD5B7F27B}"/>
              </a:ext>
            </a:extLst>
          </p:cNvPr>
          <p:cNvCxnSpPr>
            <a:cxnSpLocks/>
          </p:cNvCxnSpPr>
          <p:nvPr/>
        </p:nvCxnSpPr>
        <p:spPr>
          <a:xfrm flipH="1">
            <a:off x="346161" y="4555544"/>
            <a:ext cx="192024" cy="585620"/>
          </a:xfrm>
          <a:prstGeom prst="line">
            <a:avLst/>
          </a:prstGeom>
          <a:ln w="50800">
            <a:solidFill>
              <a:srgbClr val="C030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B5755-A4CF-45CE-9D3B-3473956939B5}"/>
              </a:ext>
            </a:extLst>
          </p:cNvPr>
          <p:cNvCxnSpPr>
            <a:cxnSpLocks/>
          </p:cNvCxnSpPr>
          <p:nvPr/>
        </p:nvCxnSpPr>
        <p:spPr>
          <a:xfrm flipH="1" flipV="1">
            <a:off x="218145" y="4231666"/>
            <a:ext cx="320040" cy="3238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A825A3-411E-4AA6-AA41-DAD4964349A1}"/>
              </a:ext>
            </a:extLst>
          </p:cNvPr>
          <p:cNvCxnSpPr>
            <a:cxnSpLocks/>
          </p:cNvCxnSpPr>
          <p:nvPr/>
        </p:nvCxnSpPr>
        <p:spPr>
          <a:xfrm>
            <a:off x="337535" y="2738501"/>
            <a:ext cx="154930" cy="42865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897E4E-595E-4723-9A8E-297839228063}"/>
              </a:ext>
            </a:extLst>
          </p:cNvPr>
          <p:cNvCxnSpPr>
            <a:cxnSpLocks/>
          </p:cNvCxnSpPr>
          <p:nvPr/>
        </p:nvCxnSpPr>
        <p:spPr>
          <a:xfrm flipV="1">
            <a:off x="346161" y="1610156"/>
            <a:ext cx="137160" cy="112979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20E335-EFB1-4FED-809F-B2674E4F3BED}"/>
              </a:ext>
            </a:extLst>
          </p:cNvPr>
          <p:cNvCxnSpPr>
            <a:cxnSpLocks/>
          </p:cNvCxnSpPr>
          <p:nvPr/>
        </p:nvCxnSpPr>
        <p:spPr>
          <a:xfrm flipH="1">
            <a:off x="238262" y="331597"/>
            <a:ext cx="162763" cy="59065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160D49-4460-4FB0-A5F9-8D69EA7296FD}"/>
              </a:ext>
            </a:extLst>
          </p:cNvPr>
          <p:cNvCxnSpPr/>
          <p:nvPr/>
        </p:nvCxnSpPr>
        <p:spPr>
          <a:xfrm>
            <a:off x="218145" y="3647747"/>
            <a:ext cx="0" cy="58562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EDA155-4A98-47E4-8298-39D501DD93DD}"/>
              </a:ext>
            </a:extLst>
          </p:cNvPr>
          <p:cNvSpPr/>
          <p:nvPr/>
        </p:nvSpPr>
        <p:spPr>
          <a:xfrm>
            <a:off x="172425" y="4958284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09015A-B102-4639-8231-44878B6175EF}"/>
              </a:ext>
            </a:extLst>
          </p:cNvPr>
          <p:cNvSpPr/>
          <p:nvPr/>
        </p:nvSpPr>
        <p:spPr>
          <a:xfrm>
            <a:off x="401025" y="4418384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2422C9-557C-4A73-8027-1390FD580816}"/>
              </a:ext>
            </a:extLst>
          </p:cNvPr>
          <p:cNvSpPr/>
          <p:nvPr/>
        </p:nvSpPr>
        <p:spPr>
          <a:xfrm>
            <a:off x="35265" y="3464867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EAF6BE-9876-48ED-92C2-C14C93CF0A93}"/>
              </a:ext>
            </a:extLst>
          </p:cNvPr>
          <p:cNvSpPr/>
          <p:nvPr/>
        </p:nvSpPr>
        <p:spPr>
          <a:xfrm>
            <a:off x="80985" y="409620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403321-42C1-4DBA-97CF-2441E18221CB}"/>
              </a:ext>
            </a:extLst>
          </p:cNvPr>
          <p:cNvSpPr/>
          <p:nvPr/>
        </p:nvSpPr>
        <p:spPr>
          <a:xfrm>
            <a:off x="218145" y="5820361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1BC523-F50A-4DF5-9124-8B077DA66C15}"/>
              </a:ext>
            </a:extLst>
          </p:cNvPr>
          <p:cNvSpPr/>
          <p:nvPr/>
        </p:nvSpPr>
        <p:spPr>
          <a:xfrm>
            <a:off x="309585" y="298810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E4DEDA-EE15-4C41-85EB-3F0942FCB3C9}"/>
              </a:ext>
            </a:extLst>
          </p:cNvPr>
          <p:cNvSpPr/>
          <p:nvPr/>
        </p:nvSpPr>
        <p:spPr>
          <a:xfrm>
            <a:off x="35265" y="6316678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DCABC-86A7-46E1-9F8C-D2E3E355A219}"/>
              </a:ext>
            </a:extLst>
          </p:cNvPr>
          <p:cNvSpPr/>
          <p:nvPr/>
        </p:nvSpPr>
        <p:spPr>
          <a:xfrm>
            <a:off x="200375" y="260279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036295-9582-4E62-8485-D2055A7E88D2}"/>
              </a:ext>
            </a:extLst>
          </p:cNvPr>
          <p:cNvSpPr/>
          <p:nvPr/>
        </p:nvSpPr>
        <p:spPr>
          <a:xfrm>
            <a:off x="346161" y="1501220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BEE45-6977-41DD-A08B-CE6EA47B4858}"/>
              </a:ext>
            </a:extLst>
          </p:cNvPr>
          <p:cNvSpPr/>
          <p:nvPr/>
        </p:nvSpPr>
        <p:spPr>
          <a:xfrm>
            <a:off x="55382" y="740919"/>
            <a:ext cx="365760" cy="36576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E10C9-59E9-4A41-9542-252AE82B7444}"/>
              </a:ext>
            </a:extLst>
          </p:cNvPr>
          <p:cNvSpPr/>
          <p:nvPr/>
        </p:nvSpPr>
        <p:spPr>
          <a:xfrm>
            <a:off x="268559" y="194437"/>
            <a:ext cx="274320" cy="2743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C03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197DFE-8E31-4A21-8222-EA470AD28F57}"/>
              </a:ext>
            </a:extLst>
          </p:cNvPr>
          <p:cNvCxnSpPr>
            <a:cxnSpLocks/>
          </p:cNvCxnSpPr>
          <p:nvPr/>
        </p:nvCxnSpPr>
        <p:spPr>
          <a:xfrm>
            <a:off x="797357" y="194437"/>
            <a:ext cx="0" cy="6663563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3BF510-801A-4467-8898-79391576320D}"/>
              </a:ext>
            </a:extLst>
          </p:cNvPr>
          <p:cNvSpPr txBox="1"/>
          <p:nvPr/>
        </p:nvSpPr>
        <p:spPr>
          <a:xfrm>
            <a:off x="852737" y="-49319"/>
            <a:ext cx="3281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Program 2-C</a:t>
            </a:r>
          </a:p>
        </p:txBody>
      </p:sp>
      <p:sp>
        <p:nvSpPr>
          <p:cNvPr id="47" name="Rectangle 21">
            <a:extLst>
              <a:ext uri="{FF2B5EF4-FFF2-40B4-BE49-F238E27FC236}">
                <a16:creationId xmlns:a16="http://schemas.microsoft.com/office/drawing/2014/main" id="{61C06344-2603-4D46-8964-26B1AB8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19" y="787305"/>
            <a:ext cx="10872935" cy="49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Manipulating intricate data on the device, no kernel arguments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81EED-FA44-4768-920B-4B3BF36AC225}"/>
              </a:ext>
            </a:extLst>
          </p:cNvPr>
          <p:cNvSpPr txBox="1"/>
          <p:nvPr/>
        </p:nvSpPr>
        <p:spPr>
          <a:xfrm>
            <a:off x="1320800" y="1357026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__global__ 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ParticleSimulator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float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cSh.nparticle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dx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float r = sqrt(dx*dx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cSh.partQ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* erf(r) / 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cSh.Etot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049BF3-B252-432D-A632-C68EA1F8484D}"/>
              </a:ext>
            </a:extLst>
          </p:cNvPr>
          <p:cNvSpPr/>
          <p:nvPr/>
        </p:nvSpPr>
        <p:spPr>
          <a:xfrm rot="10800000">
            <a:off x="5223767" y="2060523"/>
            <a:ext cx="267160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CD90D-2D45-40D4-8718-59D4FECC4D99}"/>
              </a:ext>
            </a:extLst>
          </p:cNvPr>
          <p:cNvSpPr txBox="1"/>
          <p:nvPr/>
        </p:nvSpPr>
        <p:spPr>
          <a:xfrm>
            <a:off x="6905296" y="1887339"/>
            <a:ext cx="3822961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Each thread accumulates its own portion of the energy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D5E653-8DE9-4A6A-B114-4B139100ED6B}"/>
              </a:ext>
            </a:extLst>
          </p:cNvPr>
          <p:cNvSpPr/>
          <p:nvPr/>
        </p:nvSpPr>
        <p:spPr>
          <a:xfrm rot="10800000">
            <a:off x="4642455" y="4898847"/>
            <a:ext cx="2671604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992047-FBF6-4DA6-9B96-E177D3C1A522}"/>
              </a:ext>
            </a:extLst>
          </p:cNvPr>
          <p:cNvSpPr txBox="1"/>
          <p:nvPr/>
        </p:nvSpPr>
        <p:spPr>
          <a:xfrm>
            <a:off x="6501702" y="4725665"/>
            <a:ext cx="3008058" cy="830997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Only works to execute as a single block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EFE4CAB-AE3B-4BC3-94D3-8BCA92986C53}"/>
              </a:ext>
            </a:extLst>
          </p:cNvPr>
          <p:cNvSpPr/>
          <p:nvPr/>
        </p:nvSpPr>
        <p:spPr>
          <a:xfrm rot="12002170">
            <a:off x="5504768" y="5900118"/>
            <a:ext cx="1149570" cy="484632"/>
          </a:xfrm>
          <a:prstGeom prst="rightArrow">
            <a:avLst>
              <a:gd name="adj1" fmla="val 50000"/>
              <a:gd name="adj2" fmla="val 73171"/>
            </a:avLst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081A61D-A4CF-48A0-BB9D-CADE25B16D23}"/>
              </a:ext>
            </a:extLst>
          </p:cNvPr>
          <p:cNvSpPr txBox="1"/>
          <p:nvPr/>
        </p:nvSpPr>
        <p:spPr>
          <a:xfrm>
            <a:off x="6217470" y="6029324"/>
            <a:ext cx="300805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Atomic accumulation</a:t>
            </a:r>
          </a:p>
        </p:txBody>
      </p:sp>
    </p:spTree>
    <p:extLst>
      <p:ext uri="{BB962C8B-B14F-4D97-AF65-F5344CB8AC3E}">
        <p14:creationId xmlns:p14="http://schemas.microsoft.com/office/powerpoint/2010/main" val="60198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2396</Words>
  <Application>Microsoft Office PowerPoint</Application>
  <PresentationFormat>Widescreen</PresentationFormat>
  <Paragraphs>300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BrowalliaUPC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Cerutti</dc:creator>
  <cp:lastModifiedBy>David Cerutti</cp:lastModifiedBy>
  <cp:revision>30</cp:revision>
  <dcterms:created xsi:type="dcterms:W3CDTF">2019-07-30T18:45:38Z</dcterms:created>
  <dcterms:modified xsi:type="dcterms:W3CDTF">2019-08-01T05:57:29Z</dcterms:modified>
</cp:coreProperties>
</file>