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2" y="1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DBFC-14BB-411C-8BC6-A94535762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3C93A-79A2-47EE-BD18-58DF898A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8A282-F536-4DDF-9DC2-2A5DEEF7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BC6-98C9-4995-8964-BF784C18777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8DCBA-FAB1-40DC-815C-79E93AA1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A9A5-788E-47EF-AD0F-E8C1AA70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9E3-1B63-46F5-8D9B-9915C7F8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2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3233-108F-4645-8142-33E0819F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58564-CEC8-4FCD-A70C-158240826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6551A-C151-462E-959B-3EE9E425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BC6-98C9-4995-8964-BF784C18777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AC9F3-1680-4EF0-84C2-B4AC0F64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F47EC-6A54-440D-974A-670146B1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9E3-1B63-46F5-8D9B-9915C7F8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CEB22-EFC2-43D4-8F9E-A5837401D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70840-9D55-4C5A-976E-3785DE90A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A8E23-B3A2-4413-957F-052CBBDC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BC6-98C9-4995-8964-BF784C18777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E373B-D90B-4684-8BFA-2A01EDFE1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39F2D-2998-47C6-AE41-912DFD72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9E3-1B63-46F5-8D9B-9915C7F8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2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0C98E-91BE-4365-8275-B22D23C3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DB7C-DB6E-43CF-81FE-2D1921D3D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6095F-47D2-45C3-AC52-861FDA5C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BC6-98C9-4995-8964-BF784C18777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0318F-7AB7-4553-A87B-3400653E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5AE2C-2D4D-4E15-8950-15887812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9E3-1B63-46F5-8D9B-9915C7F8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DBB48-ED86-438E-A17E-8A737F833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05F16-9279-4B55-8DCC-63C828D95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D1FEE-22B1-4131-B9BF-DA0AE8F4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BC6-98C9-4995-8964-BF784C18777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E4DED-F61A-45EB-94D6-A1017642D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A2E71-4FEB-4DBB-A27B-0F297BCD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9E3-1B63-46F5-8D9B-9915C7F8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E2EA-4642-4999-8B55-BF47F88E3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6DBC6-D944-443A-AB39-3DE895BAB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CBEC4-3F6A-4662-8E2F-3A600F999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3F502-658D-4B77-915A-A1F0C29D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BC6-98C9-4995-8964-BF784C18777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D19D4-F7FB-4883-AB8A-4EEE9B28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D0B6F-BDCB-427C-BD75-46FEF6CE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9E3-1B63-46F5-8D9B-9915C7F8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1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B227-32D9-4CD6-AAC4-25F35EED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1D09D-DF95-4B00-B3FC-9A37756D6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28CF6-3979-4191-B31A-F0CC83209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5606A-77E2-478E-807B-15AF9B12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8DD8F-FE81-491D-9545-1F993E2A3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BBD05-DFF8-405B-8C3A-6CB1FC7C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BC6-98C9-4995-8964-BF784C18777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5274D-08B2-4DF8-A633-1D8DEEB5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23CE2C-42BA-40CB-9A3E-67EB5605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9E3-1B63-46F5-8D9B-9915C7F8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6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AEFD1-3B86-4C65-BB0E-79DFFED7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D0513A-54DD-4B1D-BC4B-3FB604ED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BC6-98C9-4995-8964-BF784C18777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DE6C4-43CC-416E-99D1-7F19D35E5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1E2C4-26DE-496C-9863-E3DD3774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9E3-1B63-46F5-8D9B-9915C7F8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5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09B2D-5941-4930-A574-F5DFF794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BC6-98C9-4995-8964-BF784C18777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D76F0-A57C-4085-B395-6A65D110B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CD49D-2161-47C8-9EEA-DC6F7F07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9E3-1B63-46F5-8D9B-9915C7F8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1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F147-B5CF-4069-9C9E-57AE98863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1DBC1-5309-4D14-A918-B97B73D06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89EFF-2A56-4595-BFE6-EDA6A210E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A6CD6-EA4F-4FD5-9268-AD22A709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BC6-98C9-4995-8964-BF784C18777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0D39D-0129-49DF-80AD-CBF71BEA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54652-B636-4C10-A6AB-2B0C0FBA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9E3-1B63-46F5-8D9B-9915C7F8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8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5ECE-A167-4044-A8C0-E2D227A9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98700C-9E5F-42A8-946F-FEA5A036F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B9EE0-5321-4027-BFA1-CAB3F4D6D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56900-9478-4A3E-87D8-6EA71ED7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BC6-98C9-4995-8964-BF784C18777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E1621-356B-4D29-BB6E-A00212F8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0F24B-1A5A-4D2F-87E6-87CD446D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9E3-1B63-46F5-8D9B-9915C7F8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8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985D8-2569-4FA7-A680-CDF1BB18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AA2DA-7DA4-432A-8F48-0356735D1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AD230-A5F5-4852-B54F-434F5658C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FEBC6-98C9-4995-8964-BF784C18777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D170E-4130-4429-B391-E66B87CA6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E7E68-EBE4-4466-84F6-4CCB98C95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EC9E3-1B63-46F5-8D9B-9915C7F8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7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797353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0"/>
            <a:ext cx="0" cy="68580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2A623EBA-56D1-49BA-998B-BACE98700D8E}"/>
              </a:ext>
            </a:extLst>
          </p:cNvPr>
          <p:cNvCxnSpPr>
            <a:cxnSpLocks/>
          </p:cNvCxnSpPr>
          <p:nvPr/>
        </p:nvCxnSpPr>
        <p:spPr>
          <a:xfrm flipH="1">
            <a:off x="620481" y="3589386"/>
            <a:ext cx="11174704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>
            <a:extLst>
              <a:ext uri="{FF2B5EF4-FFF2-40B4-BE49-F238E27FC236}">
                <a16:creationId xmlns:a16="http://schemas.microsoft.com/office/drawing/2014/main" id="{69B8348D-E168-4F27-82F6-D5228CB51C66}"/>
              </a:ext>
            </a:extLst>
          </p:cNvPr>
          <p:cNvSpPr txBox="1"/>
          <p:nvPr/>
        </p:nvSpPr>
        <p:spPr>
          <a:xfrm>
            <a:off x="1152416" y="2813208"/>
            <a:ext cx="10242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Designing CUDA Kernels for Science Applications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8E4721-1BFC-4A87-A2AB-04CA90E9D9A1}"/>
              </a:ext>
            </a:extLst>
          </p:cNvPr>
          <p:cNvSpPr txBox="1"/>
          <p:nvPr/>
        </p:nvSpPr>
        <p:spPr>
          <a:xfrm>
            <a:off x="7798280" y="3750926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David S. Cerutti, Rutgers University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A58BD9D-1C81-4427-888D-E002BB7F4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549" y="4745183"/>
            <a:ext cx="3233798" cy="21128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5374C56-8CF4-47A9-96AC-14CCCA2B3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6010275"/>
            <a:ext cx="69342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1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33312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 2-D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61C06344-2603-4D46-8964-26B1AB80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19" y="787305"/>
            <a:ext cx="10872935" cy="49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Changing the way the kernel is launched (different thread counts are producing slightly different outputs)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81EED-FA44-4768-920B-4B3BF36AC225}"/>
              </a:ext>
            </a:extLst>
          </p:cNvPr>
          <p:cNvSpPr txBox="1"/>
          <p:nvPr/>
        </p:nvSpPr>
        <p:spPr>
          <a:xfrm>
            <a:off x="1134890" y="1969699"/>
            <a:ext cx="1024831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1024;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128;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/= 2)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etot.HostData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0.0;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UploadGpuFloat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ParticleSimulator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DownloadGpuFloat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("Total energy (%4d threads) = %10.4f\n",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etot.HostData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AAD5E653-8DE9-4A6A-B114-4B139100ED6B}"/>
              </a:ext>
            </a:extLst>
          </p:cNvPr>
          <p:cNvSpPr/>
          <p:nvPr/>
        </p:nvSpPr>
        <p:spPr>
          <a:xfrm rot="9680555">
            <a:off x="5828029" y="2568782"/>
            <a:ext cx="267160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992047-FBF6-4DA6-9B96-E177D3C1A522}"/>
              </a:ext>
            </a:extLst>
          </p:cNvPr>
          <p:cNvSpPr txBox="1"/>
          <p:nvPr/>
        </p:nvSpPr>
        <p:spPr>
          <a:xfrm>
            <a:off x="6737452" y="2026267"/>
            <a:ext cx="5011202" cy="156966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Ideally, a kernel will be flexible with respect to launch parameters, to take advantage of strengths in different architectures with trivial optimizations.</a:t>
            </a:r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81FACCF1-684E-424C-8495-525FEA5C0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19" y="4643937"/>
            <a:ext cx="10872935" cy="49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Variation in the final result is not a bug, or a race condition: it is, rather, a consequence of non-associativity in floating point arithmetic.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B2C000-A204-4C6B-B16A-D0ACCBF89B15}"/>
              </a:ext>
            </a:extLst>
          </p:cNvPr>
          <p:cNvSpPr txBox="1"/>
          <p:nvPr/>
        </p:nvSpPr>
        <p:spPr>
          <a:xfrm>
            <a:off x="4071246" y="5706410"/>
            <a:ext cx="4049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+ B + C  =/=  B + C + A</a:t>
            </a:r>
          </a:p>
        </p:txBody>
      </p:sp>
    </p:spTree>
    <p:extLst>
      <p:ext uri="{BB962C8B-B14F-4D97-AF65-F5344CB8AC3E}">
        <p14:creationId xmlns:p14="http://schemas.microsoft.com/office/powerpoint/2010/main" val="330203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33087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 1-A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61C06344-2603-4D46-8964-26B1AB80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19" y="787305"/>
            <a:ext cx="10872935" cy="49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Hello world, on both the host and device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81EED-FA44-4768-920B-4B3BF36AC225}"/>
              </a:ext>
            </a:extLst>
          </p:cNvPr>
          <p:cNvSpPr txBox="1"/>
          <p:nvPr/>
        </p:nvSpPr>
        <p:spPr>
          <a:xfrm>
            <a:off x="1320800" y="1539900"/>
            <a:ext cx="969688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TheKernel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the kernel saying hello world, from the GPU.\n");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the C layer saying hello world, from the host.\n");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TheKernel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&lt;&lt;&lt;1, 1&gt;&gt;&gt;();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cudaDeviceSynchronize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012FD1B-CACA-4068-8D5A-CCF161CB1396}"/>
              </a:ext>
            </a:extLst>
          </p:cNvPr>
          <p:cNvSpPr/>
          <p:nvPr/>
        </p:nvSpPr>
        <p:spPr>
          <a:xfrm rot="12140484">
            <a:off x="4675436" y="5109097"/>
            <a:ext cx="156789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6E965-E2E0-4775-9E3B-E198FE5DE7CF}"/>
              </a:ext>
            </a:extLst>
          </p:cNvPr>
          <p:cNvSpPr txBox="1"/>
          <p:nvPr/>
        </p:nvSpPr>
        <p:spPr>
          <a:xfrm>
            <a:off x="5917141" y="5485681"/>
            <a:ext cx="3625514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 kernel arguments.  One block, and one thread.</a:t>
            </a:r>
          </a:p>
        </p:txBody>
      </p:sp>
    </p:spTree>
    <p:extLst>
      <p:ext uri="{BB962C8B-B14F-4D97-AF65-F5344CB8AC3E}">
        <p14:creationId xmlns:p14="http://schemas.microsoft.com/office/powerpoint/2010/main" val="272659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32879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 1-B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61C06344-2603-4D46-8964-26B1AB80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19" y="787305"/>
            <a:ext cx="10872935" cy="49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Hello world, without synchronization of host and device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81EED-FA44-4768-920B-4B3BF36AC225}"/>
              </a:ext>
            </a:extLst>
          </p:cNvPr>
          <p:cNvSpPr txBox="1"/>
          <p:nvPr/>
        </p:nvSpPr>
        <p:spPr>
          <a:xfrm>
            <a:off x="1320800" y="1539900"/>
            <a:ext cx="1052403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TheKernel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... Some obnoxious loops to tie up the one thread ... 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the kernel saying hello world, from the GPU.\n");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the C layer saying hello world, from the host.\n");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TheKernel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&lt;&lt;&lt;1, 1&gt;&gt;&gt;();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("LOOK: the host keeps on running once the kernel is launched.\n");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cudaDeviceSynchronize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012FD1B-CACA-4068-8D5A-CCF161CB1396}"/>
              </a:ext>
            </a:extLst>
          </p:cNvPr>
          <p:cNvSpPr/>
          <p:nvPr/>
        </p:nvSpPr>
        <p:spPr>
          <a:xfrm rot="8794281">
            <a:off x="5312052" y="4313228"/>
            <a:ext cx="156789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6E965-E2E0-4775-9E3B-E198FE5DE7CF}"/>
              </a:ext>
            </a:extLst>
          </p:cNvPr>
          <p:cNvSpPr txBox="1"/>
          <p:nvPr/>
        </p:nvSpPr>
        <p:spPr>
          <a:xfrm>
            <a:off x="6582816" y="3400669"/>
            <a:ext cx="3828732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statement will print just after the kernel launches.</a:t>
            </a:r>
          </a:p>
        </p:txBody>
      </p:sp>
    </p:spTree>
    <p:extLst>
      <p:ext uri="{BB962C8B-B14F-4D97-AF65-F5344CB8AC3E}">
        <p14:creationId xmlns:p14="http://schemas.microsoft.com/office/powerpoint/2010/main" val="333673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32815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 1-C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61C06344-2603-4D46-8964-26B1AB80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19" y="787305"/>
            <a:ext cx="10872935" cy="49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Hello world, adding synchronization of host and device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81EED-FA44-4768-920B-4B3BF36AC225}"/>
              </a:ext>
            </a:extLst>
          </p:cNvPr>
          <p:cNvSpPr txBox="1"/>
          <p:nvPr/>
        </p:nvSpPr>
        <p:spPr>
          <a:xfrm>
            <a:off x="1320800" y="1539900"/>
            <a:ext cx="1052403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TheKernel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... Some obnoxious loops to tie up the one thread ... 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the kernel saying hello world, from the GPU.\n");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the C layer saying hello world, from the host.\n");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TheKernel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&lt;&lt;&lt;1, 1&gt;&gt;&gt;();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cudaDeviceSynchronize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("LOOK: the host keeps on running once the kernel is launched.\n");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012FD1B-CACA-4068-8D5A-CCF161CB1396}"/>
              </a:ext>
            </a:extLst>
          </p:cNvPr>
          <p:cNvSpPr/>
          <p:nvPr/>
        </p:nvSpPr>
        <p:spPr>
          <a:xfrm rot="8717783">
            <a:off x="4810204" y="3956839"/>
            <a:ext cx="156789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6E965-E2E0-4775-9E3B-E198FE5DE7CF}"/>
              </a:ext>
            </a:extLst>
          </p:cNvPr>
          <p:cNvSpPr txBox="1"/>
          <p:nvPr/>
        </p:nvSpPr>
        <p:spPr>
          <a:xfrm>
            <a:off x="5914358" y="3110719"/>
            <a:ext cx="5089974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statement blocks (in an MPI sense) on the host until the kernel finishes.</a:t>
            </a:r>
          </a:p>
        </p:txBody>
      </p:sp>
    </p:spTree>
    <p:extLst>
      <p:ext uri="{BB962C8B-B14F-4D97-AF65-F5344CB8AC3E}">
        <p14:creationId xmlns:p14="http://schemas.microsoft.com/office/powerpoint/2010/main" val="121328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33312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 1-D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61C06344-2603-4D46-8964-26B1AB80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19" y="787305"/>
            <a:ext cx="10872935" cy="49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Hello world, now with enough threads for one warp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81EED-FA44-4768-920B-4B3BF36AC225}"/>
              </a:ext>
            </a:extLst>
          </p:cNvPr>
          <p:cNvSpPr txBox="1"/>
          <p:nvPr/>
        </p:nvSpPr>
        <p:spPr>
          <a:xfrm>
            <a:off x="1320800" y="1539900"/>
            <a:ext cx="1024831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TheKernel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kernel thread %2d saying hello world, from the GPU.\n",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the C layer saying hello world, from the host.\n");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TheKernel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&lt;&lt;&lt;1, 32&gt;&gt;&gt;();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cudaDeviceSynchronize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("Program exits.\n");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012FD1B-CACA-4068-8D5A-CCF161CB1396}"/>
              </a:ext>
            </a:extLst>
          </p:cNvPr>
          <p:cNvSpPr/>
          <p:nvPr/>
        </p:nvSpPr>
        <p:spPr>
          <a:xfrm rot="11936812">
            <a:off x="4793058" y="4473078"/>
            <a:ext cx="156789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6E965-E2E0-4775-9E3B-E198FE5DE7CF}"/>
              </a:ext>
            </a:extLst>
          </p:cNvPr>
          <p:cNvSpPr txBox="1"/>
          <p:nvPr/>
        </p:nvSpPr>
        <p:spPr>
          <a:xfrm>
            <a:off x="5826070" y="4788016"/>
            <a:ext cx="5449428" cy="95410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kernel now takes on 32 threads.  Out of a possible </a:t>
            </a:r>
            <a:r>
              <a:rPr lang="en-US" sz="3200" dirty="0"/>
              <a:t>163,840</a:t>
            </a:r>
            <a:r>
              <a:rPr lang="en-US" sz="2400" dirty="0"/>
              <a:t> on that V100.</a:t>
            </a:r>
          </a:p>
        </p:txBody>
      </p:sp>
    </p:spTree>
    <p:extLst>
      <p:ext uri="{BB962C8B-B14F-4D97-AF65-F5344CB8AC3E}">
        <p14:creationId xmlns:p14="http://schemas.microsoft.com/office/powerpoint/2010/main" val="229151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3254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 1-E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61C06344-2603-4D46-8964-26B1AB80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19" y="787305"/>
            <a:ext cx="10872935" cy="49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Hello world, now with only selected threads shouting but more than one block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81EED-FA44-4768-920B-4B3BF36AC225}"/>
              </a:ext>
            </a:extLst>
          </p:cNvPr>
          <p:cNvSpPr txBox="1"/>
          <p:nvPr/>
        </p:nvSpPr>
        <p:spPr>
          <a:xfrm>
            <a:off x="1320800" y="1539900"/>
            <a:ext cx="1107546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TheKernel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7) == 0)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block %2d, thread %2d saying hello world, from the GPU.\n",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the C layer saying hello world, from the host.\n");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TheKernel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&lt;&lt;&lt;8, 32&gt;&gt;&gt;();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cudaDeviceSynchronize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("Program exits.\n");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012FD1B-CACA-4068-8D5A-CCF161CB1396}"/>
              </a:ext>
            </a:extLst>
          </p:cNvPr>
          <p:cNvSpPr/>
          <p:nvPr/>
        </p:nvSpPr>
        <p:spPr>
          <a:xfrm rot="9686282">
            <a:off x="5312053" y="1672684"/>
            <a:ext cx="156789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6E965-E2E0-4775-9E3B-E198FE5DE7CF}"/>
              </a:ext>
            </a:extLst>
          </p:cNvPr>
          <p:cNvSpPr txBox="1"/>
          <p:nvPr/>
        </p:nvSpPr>
        <p:spPr>
          <a:xfrm>
            <a:off x="6668261" y="1344056"/>
            <a:ext cx="5177578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is a common bit arithmetic trick in CUDA, where everything is powers of 2.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CF5D5C0-EB02-435A-B97C-7EBCD2BD973C}"/>
              </a:ext>
            </a:extLst>
          </p:cNvPr>
          <p:cNvSpPr/>
          <p:nvPr/>
        </p:nvSpPr>
        <p:spPr>
          <a:xfrm rot="12692859">
            <a:off x="3509529" y="4929898"/>
            <a:ext cx="156789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C5EB9C-EEA8-4792-A28D-CFA503283C84}"/>
              </a:ext>
            </a:extLst>
          </p:cNvPr>
          <p:cNvSpPr txBox="1"/>
          <p:nvPr/>
        </p:nvSpPr>
        <p:spPr>
          <a:xfrm>
            <a:off x="4744970" y="5427092"/>
            <a:ext cx="5042364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Eight thread blocks will fire off, each reporting from only 1 out of 8 threads.</a:t>
            </a:r>
          </a:p>
        </p:txBody>
      </p:sp>
    </p:spTree>
    <p:extLst>
      <p:ext uri="{BB962C8B-B14F-4D97-AF65-F5344CB8AC3E}">
        <p14:creationId xmlns:p14="http://schemas.microsoft.com/office/powerpoint/2010/main" val="328164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33087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 2-A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61C06344-2603-4D46-8964-26B1AB80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19" y="787305"/>
            <a:ext cx="10872935" cy="49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Moving data to and from the device, feeding the accelerator via kernel arguments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81EED-FA44-4768-920B-4B3BF36AC225}"/>
              </a:ext>
            </a:extLst>
          </p:cNvPr>
          <p:cNvSpPr txBox="1"/>
          <p:nvPr/>
        </p:nvSpPr>
        <p:spPr>
          <a:xfrm>
            <a:off x="1320800" y="1357026"/>
            <a:ext cx="955902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WorkbenchKernel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7)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gpuInt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CreateGpuInt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(32, 1);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32;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myInts.HostData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((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3) == 0)*(32 -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((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3) != 0)*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UploadGpuInt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WorkbenchKernel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&lt;&lt;&lt;1, 32&gt;&gt;&gt;(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myInts.DevcData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DownloadGpuInt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 ... Shutdown instructions ... 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A049BF3-B252-432D-A632-C68EA1F8484D}"/>
              </a:ext>
            </a:extLst>
          </p:cNvPr>
          <p:cNvSpPr/>
          <p:nvPr/>
        </p:nvSpPr>
        <p:spPr>
          <a:xfrm rot="9686282">
            <a:off x="4284142" y="3183205"/>
            <a:ext cx="156789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FCD90D-2D45-40D4-8718-59D4FECC4D99}"/>
              </a:ext>
            </a:extLst>
          </p:cNvPr>
          <p:cNvSpPr txBox="1"/>
          <p:nvPr/>
        </p:nvSpPr>
        <p:spPr>
          <a:xfrm>
            <a:off x="5425938" y="3008507"/>
            <a:ext cx="5162183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Allocate both host RAM and GPU DRAM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09F2A83C-CB85-4243-ABA3-737C4C3F055D}"/>
              </a:ext>
            </a:extLst>
          </p:cNvPr>
          <p:cNvSpPr/>
          <p:nvPr/>
        </p:nvSpPr>
        <p:spPr>
          <a:xfrm rot="9686282">
            <a:off x="5444675" y="3809240"/>
            <a:ext cx="156789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0BBFF0-85D2-409D-87DE-6D4EED56294B}"/>
              </a:ext>
            </a:extLst>
          </p:cNvPr>
          <p:cNvSpPr txBox="1"/>
          <p:nvPr/>
        </p:nvSpPr>
        <p:spPr>
          <a:xfrm>
            <a:off x="6586471" y="3634542"/>
            <a:ext cx="2973739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Populate in host RAM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4938F6C1-0099-494F-A56F-4763FE4DC5EA}"/>
              </a:ext>
            </a:extLst>
          </p:cNvPr>
          <p:cNvSpPr/>
          <p:nvPr/>
        </p:nvSpPr>
        <p:spPr>
          <a:xfrm rot="12703100">
            <a:off x="6117315" y="5962722"/>
            <a:ext cx="156789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992047-FBF6-4DA6-9B96-E177D3C1A522}"/>
              </a:ext>
            </a:extLst>
          </p:cNvPr>
          <p:cNvSpPr txBox="1"/>
          <p:nvPr/>
        </p:nvSpPr>
        <p:spPr>
          <a:xfrm>
            <a:off x="6860440" y="5901179"/>
            <a:ext cx="4824961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Supply the kernel a pointer to the data uploaded to the GPU DRAM</a:t>
            </a:r>
          </a:p>
        </p:txBody>
      </p:sp>
    </p:spTree>
    <p:extLst>
      <p:ext uri="{BB962C8B-B14F-4D97-AF65-F5344CB8AC3E}">
        <p14:creationId xmlns:p14="http://schemas.microsoft.com/office/powerpoint/2010/main" val="139896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rrow: Right 39">
            <a:extLst>
              <a:ext uri="{FF2B5EF4-FFF2-40B4-BE49-F238E27FC236}">
                <a16:creationId xmlns:a16="http://schemas.microsoft.com/office/drawing/2014/main" id="{916F1C9E-83D1-4F30-A952-11CD21F05A8C}"/>
              </a:ext>
            </a:extLst>
          </p:cNvPr>
          <p:cNvSpPr/>
          <p:nvPr/>
        </p:nvSpPr>
        <p:spPr>
          <a:xfrm rot="12391563">
            <a:off x="4732695" y="3753605"/>
            <a:ext cx="156789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32879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 2-B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61C06344-2603-4D46-8964-26B1AB80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19" y="787305"/>
            <a:ext cx="10872935" cy="49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Moving data to and from the device, feeding the accelerator via kernel arguments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81EED-FA44-4768-920B-4B3BF36AC225}"/>
              </a:ext>
            </a:extLst>
          </p:cNvPr>
          <p:cNvSpPr txBox="1"/>
          <p:nvPr/>
        </p:nvSpPr>
        <p:spPr>
          <a:xfrm>
            <a:off x="1320800" y="1357026"/>
            <a:ext cx="804258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GpuConstantsPackage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nparticle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int*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float*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 ... Other attributes ... 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GpuConstantsPackage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cribSheet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__device__ __constant__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cribSheet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cribSheet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cnstage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 ... Set up the system on the host, copy to DRAM ... 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 ... Set pointers and other parameters in the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cribSheet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then copy that to a symbol in GPU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constant memory ... 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ParticleSimulator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&lt;&lt;&lt;1, 64&gt;&gt;&gt;();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A049BF3-B252-432D-A632-C68EA1F8484D}"/>
              </a:ext>
            </a:extLst>
          </p:cNvPr>
          <p:cNvSpPr/>
          <p:nvPr/>
        </p:nvSpPr>
        <p:spPr>
          <a:xfrm rot="9686282">
            <a:off x="4120181" y="4005325"/>
            <a:ext cx="156789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FCD90D-2D45-40D4-8718-59D4FECC4D99}"/>
              </a:ext>
            </a:extLst>
          </p:cNvPr>
          <p:cNvSpPr txBox="1"/>
          <p:nvPr/>
        </p:nvSpPr>
        <p:spPr>
          <a:xfrm>
            <a:off x="5425938" y="3689470"/>
            <a:ext cx="5162183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There is a </a:t>
            </a:r>
            <a:r>
              <a:rPr lang="en-US" sz="2400" dirty="0" err="1"/>
              <a:t>cribSheet</a:t>
            </a:r>
            <a:r>
              <a:rPr lang="en-US" sz="2400" dirty="0"/>
              <a:t> on the host and a copy of it on the device.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4938F6C1-0099-494F-A56F-4763FE4DC5EA}"/>
              </a:ext>
            </a:extLst>
          </p:cNvPr>
          <p:cNvSpPr/>
          <p:nvPr/>
        </p:nvSpPr>
        <p:spPr>
          <a:xfrm rot="11569041">
            <a:off x="5922614" y="5880200"/>
            <a:ext cx="156789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992047-FBF6-4DA6-9B96-E177D3C1A522}"/>
              </a:ext>
            </a:extLst>
          </p:cNvPr>
          <p:cNvSpPr txBox="1"/>
          <p:nvPr/>
        </p:nvSpPr>
        <p:spPr>
          <a:xfrm>
            <a:off x="6860440" y="5970545"/>
            <a:ext cx="4824961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Kernel no longer needs arguments</a:t>
            </a:r>
          </a:p>
        </p:txBody>
      </p:sp>
    </p:spTree>
    <p:extLst>
      <p:ext uri="{BB962C8B-B14F-4D97-AF65-F5344CB8AC3E}">
        <p14:creationId xmlns:p14="http://schemas.microsoft.com/office/powerpoint/2010/main" val="168042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32815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 2-C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61C06344-2603-4D46-8964-26B1AB80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19" y="787305"/>
            <a:ext cx="10872935" cy="49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Manipulating intricate data on the device, no kernel arguments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81EED-FA44-4768-920B-4B3BF36AC225}"/>
              </a:ext>
            </a:extLst>
          </p:cNvPr>
          <p:cNvSpPr txBox="1"/>
          <p:nvPr/>
        </p:nvSpPr>
        <p:spPr>
          <a:xfrm>
            <a:off x="1320800" y="1357026"/>
            <a:ext cx="790472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ParticleSimulator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float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0.0;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cSh.nparticle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float dx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cSh.partX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cSh.partX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float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cSh.partY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cSh.partY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float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cSh.partZ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cSh.partZ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float r = sqrt(dx*dx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cSh.partQ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cSh.partQ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* erf(r) / 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atomicAdd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cSh.Etot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A049BF3-B252-432D-A632-C68EA1F8484D}"/>
              </a:ext>
            </a:extLst>
          </p:cNvPr>
          <p:cNvSpPr/>
          <p:nvPr/>
        </p:nvSpPr>
        <p:spPr>
          <a:xfrm rot="10800000">
            <a:off x="5223767" y="2060523"/>
            <a:ext cx="267160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FCD90D-2D45-40D4-8718-59D4FECC4D99}"/>
              </a:ext>
            </a:extLst>
          </p:cNvPr>
          <p:cNvSpPr txBox="1"/>
          <p:nvPr/>
        </p:nvSpPr>
        <p:spPr>
          <a:xfrm>
            <a:off x="6905296" y="1887339"/>
            <a:ext cx="3822961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Each thread accumulates its own portion of the energy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AAD5E653-8DE9-4A6A-B114-4B139100ED6B}"/>
              </a:ext>
            </a:extLst>
          </p:cNvPr>
          <p:cNvSpPr/>
          <p:nvPr/>
        </p:nvSpPr>
        <p:spPr>
          <a:xfrm rot="10800000">
            <a:off x="4642455" y="4898847"/>
            <a:ext cx="267160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992047-FBF6-4DA6-9B96-E177D3C1A522}"/>
              </a:ext>
            </a:extLst>
          </p:cNvPr>
          <p:cNvSpPr txBox="1"/>
          <p:nvPr/>
        </p:nvSpPr>
        <p:spPr>
          <a:xfrm>
            <a:off x="6501702" y="4725665"/>
            <a:ext cx="3008058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Only works to execute as a single block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EFE4CAB-AE3B-4BC3-94D3-8BCA92986C53}"/>
              </a:ext>
            </a:extLst>
          </p:cNvPr>
          <p:cNvSpPr/>
          <p:nvPr/>
        </p:nvSpPr>
        <p:spPr>
          <a:xfrm rot="12002170">
            <a:off x="5504768" y="5900118"/>
            <a:ext cx="1149570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81A61D-A4CF-48A0-BB9D-CADE25B16D23}"/>
              </a:ext>
            </a:extLst>
          </p:cNvPr>
          <p:cNvSpPr txBox="1"/>
          <p:nvPr/>
        </p:nvSpPr>
        <p:spPr>
          <a:xfrm>
            <a:off x="6217470" y="6029324"/>
            <a:ext cx="300805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Atomic accumulation</a:t>
            </a:r>
          </a:p>
        </p:txBody>
      </p:sp>
    </p:spTree>
    <p:extLst>
      <p:ext uri="{BB962C8B-B14F-4D97-AF65-F5344CB8AC3E}">
        <p14:creationId xmlns:p14="http://schemas.microsoft.com/office/powerpoint/2010/main" val="60198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1227</Words>
  <Application>Microsoft Office PowerPoint</Application>
  <PresentationFormat>Widescreen</PresentationFormat>
  <Paragraphs>186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Cerutti</dc:creator>
  <cp:lastModifiedBy>David Cerutti</cp:lastModifiedBy>
  <cp:revision>16</cp:revision>
  <dcterms:created xsi:type="dcterms:W3CDTF">2019-07-30T18:45:38Z</dcterms:created>
  <dcterms:modified xsi:type="dcterms:W3CDTF">2019-07-31T07:00:39Z</dcterms:modified>
</cp:coreProperties>
</file>