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28B-EA86-4F83-A422-463C00E5D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B1CA3-684D-496B-80E5-9C48774A6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5C487-7970-4374-90BD-D54F3D69812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EC391021-5153-4895-B855-31D81361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25A1-D391-41E4-A1AD-7A768F7F8CC9}"/>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04714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77D0-AEAD-47F2-896A-3821B782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5F58C-433A-4FD0-B395-6A120D15B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9538A-763A-497C-A07F-0CE77F19E0D0}"/>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2153D750-1CA7-433A-A9EF-5CE9A772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5D6-5F82-4E5B-9C49-59B4C66B446C}"/>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043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B5D1-0AF7-490E-BDB5-2BD93A7B3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2A8ED-52FB-447D-81FF-B743649BF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DFD98-41B7-43EF-B8C1-B11885D1FB0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48FC78BA-A47C-4641-8DC4-ABE4FEB7B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6787-141A-4436-A607-AD050BC39F5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456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6BD7-FCEE-4B4B-8DED-EACC66A5C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0DDE3-72FF-4436-AAB7-B5448BE57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F7A3-4CE4-44DB-99F3-22150B945378}"/>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F0A1BB91-CFFB-49E0-A4BA-082C3185E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0F265-B469-45D6-BED0-6D6EE5B42F8A}"/>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63732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7E6C-EA32-45C8-8A82-CE6CB7AC2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C9F935-6ADF-4141-AC10-299811F1C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E2744-0C02-45F8-8246-443A60F81E45}"/>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674FCBBE-9E19-459F-9351-A7549E076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7A103-CAD2-4153-80C3-07DC48F23C21}"/>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92845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954E-FEAD-4032-BBC5-5A5D73A5F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D343E-932B-495A-9206-0860DCDAE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DF728-C9C1-43C6-9D02-6FEAECAB0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D60BB-DA4C-418A-B33E-D70314B65E17}"/>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A972A538-1628-4F3B-9539-23419B4A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0D3A-AF84-4737-828D-6244DD60639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02765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B0E6-3A13-46FA-938F-AEA61FA2F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EE8F7-AB12-4C97-B828-D67B5467A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4CA-5063-429C-877E-BEEDC38F1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12FB-A75B-4C5B-9F99-C9EABCC14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941773-B0FF-4438-B9C3-BDEB5D62D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26CBC-C058-453C-9909-EDB2DC5AE0CC}"/>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8" name="Footer Placeholder 7">
            <a:extLst>
              <a:ext uri="{FF2B5EF4-FFF2-40B4-BE49-F238E27FC236}">
                <a16:creationId xmlns:a16="http://schemas.microsoft.com/office/drawing/2014/main" id="{565B14CE-D133-4F69-A534-927655DE6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7C4CF-A0E5-43B6-BF60-387716D9A42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3369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A0C6-DFC7-495A-B523-2B804CDAF3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CE13A-6785-4C57-B1CF-93EE41F1D8D9}"/>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4" name="Footer Placeholder 3">
            <a:extLst>
              <a:ext uri="{FF2B5EF4-FFF2-40B4-BE49-F238E27FC236}">
                <a16:creationId xmlns:a16="http://schemas.microsoft.com/office/drawing/2014/main" id="{1B896095-A604-40DE-B83D-784049C74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07E18-01A5-49DD-985A-27AF315C3D16}"/>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266374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45AD-1D18-4BE7-9071-F33490A07FB0}"/>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3" name="Footer Placeholder 2">
            <a:extLst>
              <a:ext uri="{FF2B5EF4-FFF2-40B4-BE49-F238E27FC236}">
                <a16:creationId xmlns:a16="http://schemas.microsoft.com/office/drawing/2014/main" id="{53FD5433-6BD5-4A51-BB9A-EFA0ADDB7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DF92F3-6636-45DF-96CC-DC1E3ACFE8BF}"/>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410920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C90-D392-435A-A2A2-7A8FC4CF5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C0F0B-C98D-40ED-8781-B7472B7B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A465C-D472-4CE4-8601-C1E020473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1766C-D0C5-4E0C-92AD-1BC00DD908F5}"/>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10D41A91-4FB4-43CC-A851-12D13C0C8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6B66-8C22-4368-A8BA-B786C65F08D4}"/>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12624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8F84-40DA-42FA-A3D0-8CA86364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F2FFE-C49A-437B-AED8-CBA0AA15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FB56B7-E4EE-42B6-B79B-8791081A4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7937E-CA33-4B80-AAF0-7BE991945B91}"/>
              </a:ext>
            </a:extLst>
          </p:cNvPr>
          <p:cNvSpPr>
            <a:spLocks noGrp="1"/>
          </p:cNvSpPr>
          <p:nvPr>
            <p:ph type="dt" sz="half" idx="10"/>
          </p:nvPr>
        </p:nvSpPr>
        <p:spPr/>
        <p:txBody>
          <a:bodyPr/>
          <a:lstStyle/>
          <a:p>
            <a:fld id="{E8569FE7-7A39-4AAB-ADF0-457ABD3FB5E3}" type="datetimeFigureOut">
              <a:rPr lang="en-US" smtClean="0"/>
              <a:t>7/20/2020</a:t>
            </a:fld>
            <a:endParaRPr lang="en-US"/>
          </a:p>
        </p:txBody>
      </p:sp>
      <p:sp>
        <p:nvSpPr>
          <p:cNvPr id="6" name="Footer Placeholder 5">
            <a:extLst>
              <a:ext uri="{FF2B5EF4-FFF2-40B4-BE49-F238E27FC236}">
                <a16:creationId xmlns:a16="http://schemas.microsoft.com/office/drawing/2014/main" id="{1D550EB8-A123-4BD5-80FE-F623EFBA0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F3429-960E-477D-89E3-2A8CEB296685}"/>
              </a:ext>
            </a:extLst>
          </p:cNvPr>
          <p:cNvSpPr>
            <a:spLocks noGrp="1"/>
          </p:cNvSpPr>
          <p:nvPr>
            <p:ph type="sldNum" sz="quarter" idx="12"/>
          </p:nvPr>
        </p:nvSpPr>
        <p:spPr/>
        <p:txBody>
          <a:bodyPr/>
          <a:lstStyle/>
          <a:p>
            <a:fld id="{BE47CD19-C783-4FFD-AAA9-A79B438B1DD6}" type="slidenum">
              <a:rPr lang="en-US" smtClean="0"/>
              <a:t>‹#›</a:t>
            </a:fld>
            <a:endParaRPr lang="en-US"/>
          </a:p>
        </p:txBody>
      </p:sp>
    </p:spTree>
    <p:extLst>
      <p:ext uri="{BB962C8B-B14F-4D97-AF65-F5344CB8AC3E}">
        <p14:creationId xmlns:p14="http://schemas.microsoft.com/office/powerpoint/2010/main" val="3848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DB824-25C0-4C06-8731-2E3FC1AF6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60246-50D7-4C32-A885-4A68014EE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BEE4-8A34-458E-B072-3482AF621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69FE7-7A39-4AAB-ADF0-457ABD3FB5E3}" type="datetimeFigureOut">
              <a:rPr lang="en-US" smtClean="0"/>
              <a:t>7/20/2020</a:t>
            </a:fld>
            <a:endParaRPr lang="en-US"/>
          </a:p>
        </p:txBody>
      </p:sp>
      <p:sp>
        <p:nvSpPr>
          <p:cNvPr id="5" name="Footer Placeholder 4">
            <a:extLst>
              <a:ext uri="{FF2B5EF4-FFF2-40B4-BE49-F238E27FC236}">
                <a16:creationId xmlns:a16="http://schemas.microsoft.com/office/drawing/2014/main" id="{E5483080-9438-4E19-B431-3422ADBAF7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A567BE-6CA5-4ECB-9D89-49D9CA850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7CD19-C783-4FFD-AAA9-A79B438B1DD6}" type="slidenum">
              <a:rPr lang="en-US" smtClean="0"/>
              <a:t>‹#›</a:t>
            </a:fld>
            <a:endParaRPr lang="en-US"/>
          </a:p>
        </p:txBody>
      </p:sp>
    </p:spTree>
    <p:extLst>
      <p:ext uri="{BB962C8B-B14F-4D97-AF65-F5344CB8AC3E}">
        <p14:creationId xmlns:p14="http://schemas.microsoft.com/office/powerpoint/2010/main" val="216301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(July 13-17,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2C424-59CB-4BF4-9FF9-1320C44B337A}"/>
              </a:ext>
            </a:extLst>
          </p:cNvPr>
          <p:cNvSpPr>
            <a:spLocks noGrp="1"/>
          </p:cNvSpPr>
          <p:nvPr>
            <p:ph idx="1"/>
          </p:nvPr>
        </p:nvSpPr>
        <p:spPr>
          <a:xfrm>
            <a:off x="740228" y="1520982"/>
            <a:ext cx="10537372" cy="522384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Using only a single measure like PageRank can be easier to manipulate because spammers need only concentrate on one goal: how to cause more pages to point to their page.</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Static ranking measure consists of many features, which makes it is harder for malicious users to manipulate it (i.e., to raise their page’s static rank to an undeserved level through questionable techniques, also known as Web spamming).</a:t>
            </a:r>
          </a:p>
          <a:p>
            <a:pPr marL="342900" marR="0" lvl="0" indent="-342900">
              <a:lnSpc>
                <a:spcPct val="107000"/>
              </a:lnSpc>
              <a:spcBef>
                <a:spcPts val="0"/>
              </a:spcBef>
              <a:spcAft>
                <a:spcPts val="0"/>
              </a:spcAft>
              <a:buFont typeface="Symbol" panose="05050102010706020507" pitchFamily="18" charset="2"/>
              <a:buChar char=""/>
            </a:pPr>
            <a:r>
              <a:rPr lang="en-US" sz="2000" dirty="0" err="1">
                <a:effectLst/>
                <a:ea typeface="Calibri" panose="020F0502020204030204" pitchFamily="34" charset="0"/>
                <a:cs typeface="Calibri" panose="020F0502020204030204" pitchFamily="34" charset="0"/>
              </a:rPr>
              <a:t>RankNet</a:t>
            </a:r>
            <a:r>
              <a:rPr lang="en-US" sz="2000" dirty="0">
                <a:effectLst/>
                <a:ea typeface="Calibri" panose="020F0502020204030204" pitchFamily="34" charset="0"/>
                <a:cs typeface="Calibri" panose="020F0502020204030204" pitchFamily="34" charset="0"/>
              </a:rPr>
              <a:t> is a modification to the standard neural network back-prop algorithm where the cost function is based on the difference between a pair of network outputs.</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The paper describes a neural network based ranking function,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(feature-based ranking) that uses </a:t>
            </a:r>
            <a:r>
              <a:rPr lang="en-US" sz="2000" dirty="0" err="1">
                <a:effectLst/>
                <a:ea typeface="Calibri" panose="020F0502020204030204" pitchFamily="34" charset="0"/>
                <a:cs typeface="Calibri" panose="020F0502020204030204" pitchFamily="34" charset="0"/>
              </a:rPr>
              <a:t>RankNet</a:t>
            </a:r>
            <a:r>
              <a:rPr lang="en-US" sz="2000" dirty="0">
                <a:effectLst/>
                <a:ea typeface="Calibri" panose="020F0502020204030204" pitchFamily="34" charset="0"/>
                <a:cs typeface="Calibri" panose="020F0502020204030204" pitchFamily="34" charset="0"/>
              </a:rPr>
              <a:t> and the set of features (PageRank, Popularity, Anchor text and </a:t>
            </a:r>
            <a:r>
              <a:rPr lang="en-US" sz="2000" dirty="0" err="1">
                <a:effectLst/>
                <a:ea typeface="Calibri" panose="020F0502020204030204" pitchFamily="34" charset="0"/>
                <a:cs typeface="Calibri" panose="020F0502020204030204" pitchFamily="34" charset="0"/>
              </a:rPr>
              <a:t>inlinks</a:t>
            </a:r>
            <a:r>
              <a:rPr lang="en-US" sz="2000" dirty="0">
                <a:effectLst/>
                <a:ea typeface="Calibri" panose="020F0502020204030204" pitchFamily="34" charset="0"/>
                <a:cs typeface="Calibri" panose="020F0502020204030204" pitchFamily="34" charset="0"/>
              </a:rPr>
              <a:t>, Page and Domain) to learn a ranking function for Web pages.</a:t>
            </a:r>
          </a:p>
          <a:p>
            <a:pPr marL="342900" marR="0" lvl="0" indent="-342900">
              <a:lnSpc>
                <a:spcPct val="107000"/>
              </a:lnSpc>
              <a:spcBef>
                <a:spcPts val="0"/>
              </a:spcBef>
              <a:spcAft>
                <a:spcPts val="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The paper shows that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significantly outperforms PageRank for the purposes of static ranking. As PageRank is one of the feature of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the increase in accuracy of </a:t>
            </a:r>
            <a:r>
              <a:rPr lang="en-US" sz="2000" dirty="0" err="1">
                <a:effectLst/>
                <a:ea typeface="Calibri" panose="020F0502020204030204" pitchFamily="34" charset="0"/>
                <a:cs typeface="Calibri" panose="020F0502020204030204" pitchFamily="34" charset="0"/>
              </a:rPr>
              <a:t>fRank</a:t>
            </a:r>
            <a:r>
              <a:rPr lang="en-US" sz="2000" dirty="0">
                <a:effectLst/>
                <a:ea typeface="Calibri" panose="020F0502020204030204" pitchFamily="34" charset="0"/>
                <a:cs typeface="Calibri" panose="020F0502020204030204" pitchFamily="34" charset="0"/>
              </a:rPr>
              <a:t> shows that the other features also contain useful information regarding the overall quality of a page where the two most important feature sets are the page and popularity features.</a:t>
            </a:r>
          </a:p>
          <a:p>
            <a:endParaRPr lang="en-US" sz="1400" dirty="0"/>
          </a:p>
        </p:txBody>
      </p:sp>
      <p:sp>
        <p:nvSpPr>
          <p:cNvPr id="4" name="Title 1">
            <a:extLst>
              <a:ext uri="{FF2B5EF4-FFF2-40B4-BE49-F238E27FC236}">
                <a16:creationId xmlns:a16="http://schemas.microsoft.com/office/drawing/2014/main" id="{B05EFA40-5D75-4943-9E40-ECEDAAD5F7F5}"/>
              </a:ext>
            </a:extLst>
          </p:cNvPr>
          <p:cNvSpPr>
            <a:spLocks noGrp="1"/>
          </p:cNvSpPr>
          <p:nvPr>
            <p:ph type="title"/>
          </p:nvPr>
        </p:nvSpPr>
        <p:spPr>
          <a:xfrm>
            <a:off x="603566" y="374179"/>
            <a:ext cx="11588434" cy="1038162"/>
          </a:xfrm>
        </p:spPr>
        <p:txBody>
          <a:bodyPr>
            <a:noAutofit/>
          </a:bodyPr>
          <a:lstStyle/>
          <a:p>
            <a:r>
              <a:rPr lang="en-US" b="1" dirty="0"/>
              <a:t>Paper-Beyond PageRank: Machine Learning for Static Ranking</a:t>
            </a:r>
          </a:p>
        </p:txBody>
      </p:sp>
    </p:spTree>
    <p:extLst>
      <p:ext uri="{BB962C8B-B14F-4D97-AF65-F5344CB8AC3E}">
        <p14:creationId xmlns:p14="http://schemas.microsoft.com/office/powerpoint/2010/main" val="24235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D9D6-243C-4C7C-9CBC-9DF6B5B5FD91}"/>
              </a:ext>
            </a:extLst>
          </p:cNvPr>
          <p:cNvSpPr>
            <a:spLocks noGrp="1"/>
          </p:cNvSpPr>
          <p:nvPr>
            <p:ph type="title"/>
          </p:nvPr>
        </p:nvSpPr>
        <p:spPr>
          <a:xfrm>
            <a:off x="838200" y="365126"/>
            <a:ext cx="10515600" cy="739398"/>
          </a:xfrm>
        </p:spPr>
        <p:txBody>
          <a:bodyPr/>
          <a:lstStyle/>
          <a:p>
            <a:r>
              <a:rPr lang="en-US" b="1" dirty="0"/>
              <a:t>Stack Overflow Data Set</a:t>
            </a:r>
          </a:p>
        </p:txBody>
      </p:sp>
      <p:sp>
        <p:nvSpPr>
          <p:cNvPr id="3" name="Content Placeholder 2">
            <a:extLst>
              <a:ext uri="{FF2B5EF4-FFF2-40B4-BE49-F238E27FC236}">
                <a16:creationId xmlns:a16="http://schemas.microsoft.com/office/drawing/2014/main" id="{E175DD12-F998-46B2-8132-2D4787D25717}"/>
              </a:ext>
            </a:extLst>
          </p:cNvPr>
          <p:cNvSpPr>
            <a:spLocks noGrp="1"/>
          </p:cNvSpPr>
          <p:nvPr>
            <p:ph idx="1"/>
          </p:nvPr>
        </p:nvSpPr>
        <p:spPr>
          <a:xfrm>
            <a:off x="838200" y="1104524"/>
            <a:ext cx="10515600" cy="4351338"/>
          </a:xfrm>
        </p:spPr>
        <p:txBody>
          <a:bodyPr>
            <a:normAutofit fontScale="850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had some issue extracting “stackoverflow.com-Posts.7z” in the server. But so far, I know it contains the Posts.xml file with contents as shown in the example below:</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&lt;posts&gt;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&lt;row Id=“3"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AcceptedAnswerId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="7"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CreationDate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="2008-07-31T21:42:52.667" Score="83"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ViewCount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="7351" Body="&amp;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lt;p&amp;gt;I’m</a:t>
            </a:r>
            <a:r>
              <a:rPr lang="en-US" sz="1800" dirty="0">
                <a:effectLst/>
                <a:latin typeface="Calibri" panose="020F0502020204030204" pitchFamily="34" charset="0"/>
                <a:ea typeface="Calibri" panose="020F0502020204030204" pitchFamily="34" charset="0"/>
                <a:cs typeface="Times New Roman" panose="02020603050405020304" pitchFamily="18" charset="0"/>
              </a:rPr>
              <a:t> new to C#, and I want to use a track-bar to change a form’s opacity.&amp;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;&amp;#xA;&amp;#xA;&amp;lt;p&amp;gt;This is my code:&amp;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;&amp;#xA;&amp;#xA;&amp;lt;pre&amp;gt;&amp;lt;code&amp;gt;decimal trans = trackBar1.Value / 5000&amp;#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xA;this.Opacity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 trans&amp;#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xA</a:t>
            </a:r>
            <a:r>
              <a:rPr lang="en-US" sz="1800" dirty="0">
                <a:effectLst/>
                <a:latin typeface="Calibri" panose="020F0502020204030204" pitchFamily="34" charset="0"/>
                <a:ea typeface="Calibri" panose="020F0502020204030204" pitchFamily="34" charset="0"/>
                <a:cs typeface="Times New Roman" panose="02020603050405020304" pitchFamily="18" charset="0"/>
              </a:rPr>
              <a:t>;&amp;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code&amp;gt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;&amp;#xA;&amp;#xA;&amp;lt;p&amp;gt;When I try to build it, I get this error:&amp;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;&amp;#xA;&amp;#xA;&amp;lt;blockquote&amp;gt;&amp;#xA;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lt;p&amp;gt;Cannot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implicitly convert type ’decimal’ to ’double’&amp;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;&amp;#xA;&amp;lt;/blockquote&amp;gt;&amp;#xA;&amp;#xA;&amp;lt;p&amp;gt;I tried making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lt;code&amp;gt;trans&amp;lt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code&amp;gt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 a double, but then the control doesn’t work. This code worked fine for me in VB.NET. &amp;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;&amp;#xA;&amp;#xA;&amp;lt;p&amp;gt;What do I need to do differently?&amp;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p&amp;gt</a:t>
            </a:r>
            <a:r>
              <a:rPr lang="en-US" sz="1800" dirty="0">
                <a:effectLst/>
                <a:latin typeface="Calibri" panose="020F0502020204030204" pitchFamily="34" charset="0"/>
                <a:ea typeface="Calibri" panose="020F0502020204030204" pitchFamily="34" charset="0"/>
                <a:cs typeface="Times New Roman" panose="02020603050405020304" pitchFamily="18" charset="0"/>
              </a:rPr>
              <a:t>;&amp;#xA;"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LastEditorUserId</a:t>
            </a:r>
            <a:r>
              <a:rPr lang="en-US" sz="1800" dirty="0">
                <a:effectLst/>
                <a:latin typeface="Calibri" panose="020F0502020204030204" pitchFamily="34" charset="0"/>
                <a:ea typeface="Calibri" panose="020F0502020204030204" pitchFamily="34" charset="0"/>
                <a:cs typeface="Times New Roman" panose="02020603050405020304" pitchFamily="18" charset="0"/>
              </a:rPr>
              <a:t>="140328"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LastEditorDisplayName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="Rich 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LastEditDate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="2011-08-20T23:22:24.213"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LastActivityDate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="2011-08-31T19:42:18.077" Title="When setting a form’s opacity should I use a decimal or double?" Tags="&amp;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lt;c</a:t>
            </a:r>
            <a:r>
              <a:rPr lang="en-US" sz="1800" dirty="0">
                <a:effectLst/>
                <a:latin typeface="Calibri" panose="020F0502020204030204" pitchFamily="34" charset="0"/>
                <a:ea typeface="Calibri" panose="020F0502020204030204" pitchFamily="34" charset="0"/>
                <a:cs typeface="Times New Roman" panose="02020603050405020304" pitchFamily="18" charset="0"/>
              </a:rPr>
              <a:t>#&amp;gt;&amp;lt;winforms&amp;gt;"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AnswerCount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CommentCount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="19"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FavoriteCount</a:t>
            </a:r>
            <a:r>
              <a:rPr lang="en-US" sz="1800" dirty="0">
                <a:effectLst/>
                <a:latin typeface="Calibri" panose="020F0502020204030204" pitchFamily="34" charset="0"/>
                <a:ea typeface="Calibri" panose="020F0502020204030204" pitchFamily="34" charset="0"/>
                <a:cs typeface="Times New Roman" panose="02020603050405020304" pitchFamily="18" charset="0"/>
              </a:rPr>
              <a:t>="13" /&gt;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&lt;/posts&gt;</a:t>
            </a:r>
          </a:p>
          <a:p>
            <a:endParaRPr lang="en-US" dirty="0"/>
          </a:p>
        </p:txBody>
      </p:sp>
    </p:spTree>
    <p:extLst>
      <p:ext uri="{BB962C8B-B14F-4D97-AF65-F5344CB8AC3E}">
        <p14:creationId xmlns:p14="http://schemas.microsoft.com/office/powerpoint/2010/main" val="407089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8A1D-7FA8-4DC8-BB11-6E7A7BDA20F4}"/>
              </a:ext>
            </a:extLst>
          </p:cNvPr>
          <p:cNvSpPr>
            <a:spLocks noGrp="1"/>
          </p:cNvSpPr>
          <p:nvPr>
            <p:ph type="title"/>
          </p:nvPr>
        </p:nvSpPr>
        <p:spPr>
          <a:xfrm>
            <a:off x="720505" y="384032"/>
            <a:ext cx="10515600" cy="685077"/>
          </a:xfrm>
        </p:spPr>
        <p:txBody>
          <a:bodyPr>
            <a:normAutofit fontScale="90000"/>
          </a:bodyPr>
          <a:lstStyle/>
          <a:p>
            <a:r>
              <a:rPr lang="en-US" b="1" dirty="0"/>
              <a:t>Processing Posts.xml</a:t>
            </a:r>
          </a:p>
        </p:txBody>
      </p:sp>
      <p:sp>
        <p:nvSpPr>
          <p:cNvPr id="3" name="Content Placeholder 2">
            <a:extLst>
              <a:ext uri="{FF2B5EF4-FFF2-40B4-BE49-F238E27FC236}">
                <a16:creationId xmlns:a16="http://schemas.microsoft.com/office/drawing/2014/main" id="{FCDC2EE3-2EFB-4686-842F-38483013A1C9}"/>
              </a:ext>
            </a:extLst>
          </p:cNvPr>
          <p:cNvSpPr>
            <a:spLocks noGrp="1"/>
          </p:cNvSpPr>
          <p:nvPr>
            <p:ph idx="1"/>
          </p:nvPr>
        </p:nvSpPr>
        <p:spPr>
          <a:xfrm>
            <a:off x="838200" y="1050202"/>
            <a:ext cx="10515600" cy="5712737"/>
          </a:xfrm>
        </p:spPr>
        <p:txBody>
          <a:bodyPr>
            <a:normAutofit fontScale="77500" lnSpcReduction="20000"/>
          </a:bodyPr>
          <a:lstStyle/>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Here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 “1” = Question, “2” = Answer</a:t>
            </a:r>
          </a:p>
          <a:p>
            <a:pPr marL="0" marR="0">
              <a:lnSpc>
                <a:spcPct val="100000"/>
              </a:lnSpc>
              <a:spcBef>
                <a:spcPts val="0"/>
              </a:spcBef>
              <a:spcAft>
                <a:spcPts val="8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Questions: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&lt;row Id="4“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a:t>
            </a:r>
            <a:r>
              <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="8“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AcceptedAnswerId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="7“ Tags="&amp;</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lt;c</a:t>
            </a:r>
            <a:r>
              <a:rPr lang="en-US" sz="1700" dirty="0">
                <a:effectLst/>
                <a:latin typeface="Calibri" panose="020F0502020204030204" pitchFamily="34" charset="0"/>
                <a:ea typeface="Calibri" panose="020F0502020204030204" pitchFamily="34" charset="0"/>
                <a:cs typeface="Times New Roman" panose="02020603050405020304" pitchFamily="18" charset="0"/>
              </a:rPr>
              <a:t>#&amp;gt;&amp;lt;winforms&amp;gt;&amp;lt;forms&amp;gt;  &amp;</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lt;opacity&amp;gt</a:t>
            </a:r>
            <a:r>
              <a:rPr lang="en-US" sz="1700" dirty="0">
                <a:effectLst/>
                <a:latin typeface="Calibri" panose="020F0502020204030204" pitchFamily="34" charset="0"/>
                <a:ea typeface="Calibri" panose="020F0502020204030204" pitchFamily="34" charset="0"/>
                <a:cs typeface="Times New Roman" panose="02020603050405020304" pitchFamily="18" charset="0"/>
              </a:rPr>
              <a:t>;" .. /&gt;</a:t>
            </a:r>
          </a:p>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b="1" dirty="0">
                <a:effectLst/>
                <a:latin typeface="Calibri" panose="020F0502020204030204" pitchFamily="34" charset="0"/>
                <a:ea typeface="Calibri" panose="020F0502020204030204" pitchFamily="34" charset="0"/>
                <a:cs typeface="Times New Roman" panose="02020603050405020304" pitchFamily="18" charset="0"/>
              </a:rPr>
              <a:t>Answers: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&lt;row Id="12"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PostTypeId</a:t>
            </a:r>
            <a:r>
              <a:rPr lang="en-US" sz="1700" dirty="0">
                <a:effectLst/>
                <a:latin typeface="Calibri" panose="020F0502020204030204" pitchFamily="34" charset="0"/>
                <a:ea typeface="Calibri" panose="020F0502020204030204" pitchFamily="34" charset="0"/>
                <a:cs typeface="Times New Roman" panose="02020603050405020304" pitchFamily="18" charset="0"/>
              </a:rPr>
              <a:t>="</a:t>
            </a:r>
            <a:r>
              <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OwnerUserId</a:t>
            </a:r>
            <a:r>
              <a:rPr lang="en-US" sz="1700" dirty="0">
                <a:effectLst/>
                <a:latin typeface="Calibri" panose="020F0502020204030204" pitchFamily="34" charset="0"/>
                <a:ea typeface="Calibri" panose="020F0502020204030204" pitchFamily="34" charset="0"/>
                <a:cs typeface="Times New Roman" panose="02020603050405020304" pitchFamily="18" charset="0"/>
              </a:rPr>
              <a:t>="1" ... /&gt;</a:t>
            </a:r>
          </a:p>
          <a:p>
            <a:pPr marL="0" marR="0">
              <a:lnSpc>
                <a:spcPct val="100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Relevant fields:</a:t>
            </a:r>
          </a:p>
          <a:p>
            <a:pPr lvl="1">
              <a:lnSpc>
                <a:spcPct val="100000"/>
              </a:lnSpc>
            </a:pPr>
            <a:r>
              <a:rPr lang="en-US" sz="1700" dirty="0">
                <a:effectLst/>
                <a:latin typeface="Calibri" panose="020F0502020204030204" pitchFamily="34" charset="0"/>
                <a:ea typeface="Calibri" panose="020F0502020204030204" pitchFamily="34" charset="0"/>
                <a:cs typeface="Times New Roman" panose="02020603050405020304" pitchFamily="18" charset="0"/>
              </a:rPr>
              <a:t>Question:					 Answer:</a:t>
            </a:r>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lvl="8">
              <a:lnSpc>
                <a:spcPct val="100000"/>
              </a:lnSpc>
            </a:pPr>
            <a:endParaRPr lang="en-US" sz="1700" dirty="0"/>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Extract relevant fields: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questions (question id, question owner id, answer id): “Question”</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answers (answer id, answer owner id): “Answer”</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List of java posts (question id): “Java”</a:t>
            </a:r>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Get related questions: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Join “Question” and “Java” (question id, question owner id, answer id): “Java_posts”</a:t>
            </a:r>
          </a:p>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Build graph:</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Join “Answer” and “Java_posts” (question id, question owner id, answer id, answer owner id): “Graph”</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Here, node: user, edge: question owner pointing to the accepted answer owner</a:t>
            </a:r>
          </a:p>
          <a:p>
            <a:pPr marL="0" marR="0">
              <a:lnSpc>
                <a:spcPct val="107000"/>
              </a:lnSpc>
              <a:spcBef>
                <a:spcPts val="0"/>
              </a:spcBef>
              <a:spcAft>
                <a:spcPts val="800"/>
              </a:spcAf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1258888" lvl="8" indent="-290513">
              <a:lnSpc>
                <a:spcPct val="100000"/>
              </a:lnSpc>
              <a:buNone/>
            </a:pPr>
            <a:endParaRPr lang="en-US" dirty="0"/>
          </a:p>
        </p:txBody>
      </p:sp>
      <p:graphicFrame>
        <p:nvGraphicFramePr>
          <p:cNvPr id="7" name="Table 6">
            <a:extLst>
              <a:ext uri="{FF2B5EF4-FFF2-40B4-BE49-F238E27FC236}">
                <a16:creationId xmlns:a16="http://schemas.microsoft.com/office/drawing/2014/main" id="{4FB0ECD3-3C7D-49EC-AF04-F370E2D82021}"/>
              </a:ext>
            </a:extLst>
          </p:cNvPr>
          <p:cNvGraphicFramePr>
            <a:graphicFrameLocks noGrp="1"/>
          </p:cNvGraphicFramePr>
          <p:nvPr>
            <p:extLst>
              <p:ext uri="{D42A27DB-BD31-4B8C-83A1-F6EECF244321}">
                <p14:modId xmlns:p14="http://schemas.microsoft.com/office/powerpoint/2010/main" val="3577893499"/>
              </p:ext>
            </p:extLst>
          </p:nvPr>
        </p:nvGraphicFramePr>
        <p:xfrm>
          <a:off x="1252970" y="2914650"/>
          <a:ext cx="3597275" cy="1028700"/>
        </p:xfrm>
        <a:graphic>
          <a:graphicData uri="http://schemas.openxmlformats.org/drawingml/2006/table">
            <a:tbl>
              <a:tblPr firstRow="1" firstCol="1" bandRow="1">
                <a:tableStyleId>{5C22544A-7EE6-4342-B048-85BDC9FD1C3A}</a:tableStyleId>
              </a:tblPr>
              <a:tblGrid>
                <a:gridCol w="1492250">
                  <a:extLst>
                    <a:ext uri="{9D8B030D-6E8A-4147-A177-3AD203B41FA5}">
                      <a16:colId xmlns:a16="http://schemas.microsoft.com/office/drawing/2014/main" val="2640229339"/>
                    </a:ext>
                  </a:extLst>
                </a:gridCol>
                <a:gridCol w="2105025">
                  <a:extLst>
                    <a:ext uri="{9D8B030D-6E8A-4147-A177-3AD203B41FA5}">
                      <a16:colId xmlns:a16="http://schemas.microsoft.com/office/drawing/2014/main" val="4115257783"/>
                    </a:ext>
                  </a:extLst>
                </a:gridCol>
              </a:tblGrid>
              <a:tr h="158750">
                <a:tc>
                  <a:txBody>
                    <a:bodyPr/>
                    <a:lstStyle/>
                    <a:p>
                      <a:pPr marL="0" marR="0">
                        <a:lnSpc>
                          <a:spcPct val="107000"/>
                        </a:lnSpc>
                        <a:spcBef>
                          <a:spcPts val="0"/>
                        </a:spcBef>
                        <a:spcAft>
                          <a:spcPts val="0"/>
                        </a:spcAft>
                      </a:pPr>
                      <a:r>
                        <a:rPr lang="en-US" sz="1100">
                          <a:solidFill>
                            <a:schemeClr val="tx1"/>
                          </a:solidFill>
                          <a:effectLst/>
                        </a:rPr>
                        <a:t>Field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Value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5243241"/>
                  </a:ext>
                </a:extLst>
              </a:tr>
              <a:tr h="158750">
                <a:tc>
                  <a:txBody>
                    <a:bodyPr/>
                    <a:lstStyle/>
                    <a:p>
                      <a:pPr marL="0" marR="0">
                        <a:lnSpc>
                          <a:spcPct val="107000"/>
                        </a:lnSpc>
                        <a:spcBef>
                          <a:spcPts val="0"/>
                        </a:spcBef>
                        <a:spcAft>
                          <a:spcPts val="0"/>
                        </a:spcAft>
                      </a:pPr>
                      <a:r>
                        <a:rPr lang="en-US" sz="1100">
                          <a:solidFill>
                            <a:schemeClr val="tx1"/>
                          </a:solidFill>
                          <a:effectLst/>
                        </a:rPr>
                        <a:t>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4</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1369783"/>
                  </a:ext>
                </a:extLst>
              </a:tr>
              <a:tr h="158750">
                <a:tc>
                  <a:txBody>
                    <a:bodyPr/>
                    <a:lstStyle/>
                    <a:p>
                      <a:pPr marL="0" marR="0">
                        <a:lnSpc>
                          <a:spcPct val="107000"/>
                        </a:lnSpc>
                        <a:spcBef>
                          <a:spcPts val="0"/>
                        </a:spcBef>
                        <a:spcAft>
                          <a:spcPts val="0"/>
                        </a:spcAft>
                      </a:pPr>
                      <a:r>
                        <a:rPr lang="en-US" sz="1100">
                          <a:solidFill>
                            <a:schemeClr val="tx1"/>
                          </a:solidFill>
                          <a:effectLst/>
                        </a:rPr>
                        <a:t>PostTypeId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9459966"/>
                  </a:ext>
                </a:extLst>
              </a:tr>
              <a:tr h="158750">
                <a:tc>
                  <a:txBody>
                    <a:bodyPr/>
                    <a:lstStyle/>
                    <a:p>
                      <a:pPr marL="0" marR="0">
                        <a:lnSpc>
                          <a:spcPct val="107000"/>
                        </a:lnSpc>
                        <a:spcBef>
                          <a:spcPts val="0"/>
                        </a:spcBef>
                        <a:spcAft>
                          <a:spcPts val="0"/>
                        </a:spcAft>
                      </a:pPr>
                      <a:r>
                        <a:rPr lang="en-US" sz="1100">
                          <a:solidFill>
                            <a:schemeClr val="tx1"/>
                          </a:solidFill>
                          <a:effectLst/>
                        </a:rPr>
                        <a:t>OwnerUserId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8</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107763"/>
                  </a:ext>
                </a:extLst>
              </a:tr>
              <a:tr h="158750">
                <a:tc>
                  <a:txBody>
                    <a:bodyPr/>
                    <a:lstStyle/>
                    <a:p>
                      <a:pPr marL="0" marR="0">
                        <a:lnSpc>
                          <a:spcPct val="107000"/>
                        </a:lnSpc>
                        <a:spcBef>
                          <a:spcPts val="0"/>
                        </a:spcBef>
                        <a:spcAft>
                          <a:spcPts val="0"/>
                        </a:spcAft>
                      </a:pPr>
                      <a:r>
                        <a:rPr lang="en-US" sz="1100">
                          <a:solidFill>
                            <a:schemeClr val="tx1"/>
                          </a:solidFill>
                          <a:effectLst/>
                        </a:rPr>
                        <a:t>Accepted AnswerId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7</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6879737"/>
                  </a:ext>
                </a:extLst>
              </a:tr>
              <a:tr h="158750">
                <a:tc>
                  <a:txBody>
                    <a:bodyPr/>
                    <a:lstStyle/>
                    <a:p>
                      <a:pPr marL="0" marR="0">
                        <a:lnSpc>
                          <a:spcPct val="107000"/>
                        </a:lnSpc>
                        <a:spcBef>
                          <a:spcPts val="0"/>
                        </a:spcBef>
                        <a:spcAft>
                          <a:spcPts val="0"/>
                        </a:spcAft>
                      </a:pPr>
                      <a:r>
                        <a:rPr lang="en-US" sz="1100">
                          <a:solidFill>
                            <a:schemeClr val="tx1"/>
                          </a:solidFill>
                          <a:effectLst/>
                        </a:rPr>
                        <a:t>Tags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C#, </a:t>
                      </a:r>
                      <a:r>
                        <a:rPr lang="en-US" sz="1100" dirty="0" err="1">
                          <a:solidFill>
                            <a:schemeClr val="tx1"/>
                          </a:solidFill>
                          <a:effectLst/>
                        </a:rPr>
                        <a:t>winforms</a:t>
                      </a:r>
                      <a:r>
                        <a:rPr lang="en-US" sz="1100" dirty="0">
                          <a:solidFill>
                            <a:schemeClr val="tx1"/>
                          </a:solidFill>
                          <a:effectLst/>
                        </a:rPr>
                        <a:t>, forms, opacity</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7417324"/>
                  </a:ext>
                </a:extLst>
              </a:tr>
            </a:tbl>
          </a:graphicData>
        </a:graphic>
      </p:graphicFrame>
      <p:graphicFrame>
        <p:nvGraphicFramePr>
          <p:cNvPr id="8" name="Table 7">
            <a:extLst>
              <a:ext uri="{FF2B5EF4-FFF2-40B4-BE49-F238E27FC236}">
                <a16:creationId xmlns:a16="http://schemas.microsoft.com/office/drawing/2014/main" id="{BD00B22F-5452-44BB-BAA1-51DC239A7CE0}"/>
              </a:ext>
            </a:extLst>
          </p:cNvPr>
          <p:cNvGraphicFramePr>
            <a:graphicFrameLocks noGrp="1"/>
          </p:cNvGraphicFramePr>
          <p:nvPr>
            <p:extLst>
              <p:ext uri="{D42A27DB-BD31-4B8C-83A1-F6EECF244321}">
                <p14:modId xmlns:p14="http://schemas.microsoft.com/office/powerpoint/2010/main" val="3712618912"/>
              </p:ext>
            </p:extLst>
          </p:nvPr>
        </p:nvGraphicFramePr>
        <p:xfrm>
          <a:off x="6312439" y="2887324"/>
          <a:ext cx="2532798" cy="685800"/>
        </p:xfrm>
        <a:graphic>
          <a:graphicData uri="http://schemas.openxmlformats.org/drawingml/2006/table">
            <a:tbl>
              <a:tblPr firstRow="1" firstCol="1" bandRow="1">
                <a:tableStyleId>{5C22544A-7EE6-4342-B048-85BDC9FD1C3A}</a:tableStyleId>
              </a:tblPr>
              <a:tblGrid>
                <a:gridCol w="1050675">
                  <a:extLst>
                    <a:ext uri="{9D8B030D-6E8A-4147-A177-3AD203B41FA5}">
                      <a16:colId xmlns:a16="http://schemas.microsoft.com/office/drawing/2014/main" val="2709389605"/>
                    </a:ext>
                  </a:extLst>
                </a:gridCol>
                <a:gridCol w="1482123">
                  <a:extLst>
                    <a:ext uri="{9D8B030D-6E8A-4147-A177-3AD203B41FA5}">
                      <a16:colId xmlns:a16="http://schemas.microsoft.com/office/drawing/2014/main" val="1447558585"/>
                    </a:ext>
                  </a:extLst>
                </a:gridCol>
              </a:tblGrid>
              <a:tr h="158750">
                <a:tc>
                  <a:txBody>
                    <a:bodyPr/>
                    <a:lstStyle/>
                    <a:p>
                      <a:pPr marL="0" marR="0">
                        <a:lnSpc>
                          <a:spcPct val="107000"/>
                        </a:lnSpc>
                        <a:spcBef>
                          <a:spcPts val="0"/>
                        </a:spcBef>
                        <a:spcAft>
                          <a:spcPts val="0"/>
                        </a:spcAft>
                      </a:pPr>
                      <a:r>
                        <a:rPr lang="en-US" sz="1100">
                          <a:solidFill>
                            <a:schemeClr val="tx1"/>
                          </a:solidFill>
                          <a:effectLst/>
                        </a:rPr>
                        <a:t>Field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Value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180722"/>
                  </a:ext>
                </a:extLst>
              </a:tr>
              <a:tr h="158750">
                <a:tc>
                  <a:txBody>
                    <a:bodyPr/>
                    <a:lstStyle/>
                    <a:p>
                      <a:pPr marL="0" marR="0">
                        <a:lnSpc>
                          <a:spcPct val="107000"/>
                        </a:lnSpc>
                        <a:spcBef>
                          <a:spcPts val="0"/>
                        </a:spcBef>
                        <a:spcAft>
                          <a:spcPts val="0"/>
                        </a:spcAft>
                      </a:pPr>
                      <a:r>
                        <a:rPr lang="en-US" sz="1100">
                          <a:solidFill>
                            <a:schemeClr val="tx1"/>
                          </a:solidFill>
                          <a:effectLst/>
                        </a:rPr>
                        <a:t>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12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2512467"/>
                  </a:ext>
                </a:extLst>
              </a:tr>
              <a:tr h="158750">
                <a:tc>
                  <a:txBody>
                    <a:bodyPr/>
                    <a:lstStyle/>
                    <a:p>
                      <a:pPr marL="0" marR="0">
                        <a:lnSpc>
                          <a:spcPct val="107000"/>
                        </a:lnSpc>
                        <a:spcBef>
                          <a:spcPts val="0"/>
                        </a:spcBef>
                        <a:spcAft>
                          <a:spcPts val="0"/>
                        </a:spcAft>
                      </a:pPr>
                      <a:r>
                        <a:rPr lang="en-US" sz="1100">
                          <a:solidFill>
                            <a:schemeClr val="tx1"/>
                          </a:solidFill>
                          <a:effectLst/>
                        </a:rPr>
                        <a:t>PostTypeId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a:solidFill>
                            <a:schemeClr val="tx1"/>
                          </a:solidFill>
                          <a:effectLst/>
                        </a:rPr>
                        <a:t>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780602"/>
                  </a:ext>
                </a:extLst>
              </a:tr>
              <a:tr h="158750">
                <a:tc>
                  <a:txBody>
                    <a:bodyPr/>
                    <a:lstStyle/>
                    <a:p>
                      <a:pPr marL="0" marR="0">
                        <a:lnSpc>
                          <a:spcPct val="107000"/>
                        </a:lnSpc>
                        <a:spcBef>
                          <a:spcPts val="0"/>
                        </a:spcBef>
                        <a:spcAft>
                          <a:spcPts val="0"/>
                        </a:spcAft>
                      </a:pPr>
                      <a:r>
                        <a:rPr lang="en-US" sz="1100" dirty="0" err="1">
                          <a:solidFill>
                            <a:schemeClr val="tx1"/>
                          </a:solidFill>
                          <a:effectLst/>
                        </a:rPr>
                        <a:t>OwnerUserId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dirty="0">
                          <a:solidFill>
                            <a:schemeClr val="tx1"/>
                          </a:solidFill>
                          <a:effectLst/>
                        </a:rPr>
                        <a:t>1</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26381"/>
                  </a:ext>
                </a:extLst>
              </a:tr>
            </a:tbl>
          </a:graphicData>
        </a:graphic>
      </p:graphicFrame>
    </p:spTree>
    <p:extLst>
      <p:ext uri="{BB962C8B-B14F-4D97-AF65-F5344CB8AC3E}">
        <p14:creationId xmlns:p14="http://schemas.microsoft.com/office/powerpoint/2010/main" val="340235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E77CC3C2-969B-48E7-8518-336442EA6F3F}"/>
                  </a:ext>
                </a:extLst>
              </p:cNvPr>
              <p:cNvSpPr txBox="1">
                <a:spLocks/>
              </p:cNvSpPr>
              <p:nvPr/>
            </p:nvSpPr>
            <p:spPr>
              <a:xfrm>
                <a:off x="776444" y="539938"/>
                <a:ext cx="11588434" cy="1038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Using embeddings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b="1" dirty="0"/>
                  <a:t> of nodes for link prediction</a:t>
                </a:r>
              </a:p>
            </p:txBody>
          </p:sp>
        </mc:Choice>
        <mc:Fallback>
          <p:sp>
            <p:nvSpPr>
              <p:cNvPr id="4" name="Title 1">
                <a:extLst>
                  <a:ext uri="{FF2B5EF4-FFF2-40B4-BE49-F238E27FC236}">
                    <a16:creationId xmlns:a16="http://schemas.microsoft.com/office/drawing/2014/main" id="{E77CC3C2-969B-48E7-8518-336442EA6F3F}"/>
                  </a:ext>
                </a:extLst>
              </p:cNvPr>
              <p:cNvSpPr txBox="1">
                <a:spLocks noRot="1" noChangeAspect="1" noMove="1" noResize="1" noEditPoints="1" noAdjustHandles="1" noChangeArrowheads="1" noChangeShapeType="1" noTextEdit="1"/>
              </p:cNvSpPr>
              <p:nvPr/>
            </p:nvSpPr>
            <p:spPr>
              <a:xfrm>
                <a:off x="776444" y="539938"/>
                <a:ext cx="11588434" cy="1038162"/>
              </a:xfrm>
              <a:prstGeom prst="rect">
                <a:avLst/>
              </a:prstGeom>
              <a:blipFill>
                <a:blip r:embed="rId2"/>
                <a:stretch>
                  <a:fillRect l="-2104" t="-2353"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C2D85AD-2B6C-4E2C-9DDF-2DD3FA18B86B}"/>
                  </a:ext>
                </a:extLst>
              </p:cNvPr>
              <p:cNvSpPr txBox="1"/>
              <p:nvPr/>
            </p:nvSpPr>
            <p:spPr>
              <a:xfrm>
                <a:off x="910628" y="1578100"/>
                <a:ext cx="10972800" cy="2521524"/>
              </a:xfrm>
              <a:prstGeom prst="rect">
                <a:avLst/>
              </a:prstGeom>
              <a:noFill/>
            </p:spPr>
            <p:txBody>
              <a:bodyPr wrap="square">
                <a:spAutoFit/>
              </a:bodyPr>
              <a:lstStyle/>
              <a:p>
                <a:pPr marL="285750" indent="-285750">
                  <a:buFont typeface="Arial" panose="020B0604020202020204" pitchFamily="34" charset="0"/>
                  <a:buChar char="•"/>
                </a:pPr>
                <a:r>
                  <a:rPr lang="en-US" dirty="0"/>
                  <a:t>Let the pair of nodes be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oMath>
                </a14:m>
                <a:r>
                  <a:rPr lang="en-US" dirty="0"/>
                  <a:t>, and we need to predict edge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oMath>
                </a14:m>
                <a:r>
                  <a:rPr lang="en-US" dirty="0"/>
                  <a:t> based on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r>
                  <a:rPr lang="en-US" dirty="0"/>
                  <a:t>. From node embedding (example: using node2vec), we get a pair of coordinates for each </a:t>
                </a:r>
                <a:r>
                  <a:rPr lang="en-US" dirty="0" err="1"/>
                  <a:t>i</a:t>
                </a:r>
                <a:r>
                  <a:rPr lang="en-US" dirty="0"/>
                  <a:t> and j as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r>
                  <a:rPr lang="en-US" dirty="0"/>
                  <a:t> and we can concatenate, sum/average, product or take a difference between the embeddings as:</a:t>
                </a:r>
              </a:p>
              <a:p>
                <a:r>
                  <a:rPr lang="en-US" dirty="0"/>
                  <a:t>	Concatenate: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Hadamard: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Sum/Average: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	Distance: f</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e>
                        </m:d>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The resulting values can be used as a feature vector input to the binary classifier (SVM) for edge prediction.</a:t>
                </a:r>
              </a:p>
            </p:txBody>
          </p:sp>
        </mc:Choice>
        <mc:Fallback>
          <p:sp>
            <p:nvSpPr>
              <p:cNvPr id="6" name="TextBox 5">
                <a:extLst>
                  <a:ext uri="{FF2B5EF4-FFF2-40B4-BE49-F238E27FC236}">
                    <a16:creationId xmlns:a16="http://schemas.microsoft.com/office/drawing/2014/main" id="{9C2D85AD-2B6C-4E2C-9DDF-2DD3FA18B86B}"/>
                  </a:ext>
                </a:extLst>
              </p:cNvPr>
              <p:cNvSpPr txBox="1">
                <a:spLocks noRot="1" noChangeAspect="1" noMove="1" noResize="1" noEditPoints="1" noAdjustHandles="1" noChangeArrowheads="1" noChangeShapeType="1" noTextEdit="1"/>
              </p:cNvSpPr>
              <p:nvPr/>
            </p:nvSpPr>
            <p:spPr>
              <a:xfrm>
                <a:off x="910628" y="1578100"/>
                <a:ext cx="10972800" cy="2521524"/>
              </a:xfrm>
              <a:prstGeom prst="rect">
                <a:avLst/>
              </a:prstGeom>
              <a:blipFill>
                <a:blip r:embed="rId3"/>
                <a:stretch>
                  <a:fillRect l="-333" t="-1208" b="-1932"/>
                </a:stretch>
              </a:blipFill>
            </p:spPr>
            <p:txBody>
              <a:bodyPr/>
              <a:lstStyle/>
              <a:p>
                <a:r>
                  <a:rPr lang="en-US">
                    <a:noFill/>
                  </a:rPr>
                  <a:t> </a:t>
                </a:r>
              </a:p>
            </p:txBody>
          </p:sp>
        </mc:Fallback>
      </mc:AlternateContent>
    </p:spTree>
    <p:extLst>
      <p:ext uri="{BB962C8B-B14F-4D97-AF65-F5344CB8AC3E}">
        <p14:creationId xmlns:p14="http://schemas.microsoft.com/office/powerpoint/2010/main" val="358258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1036</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Symbol</vt:lpstr>
      <vt:lpstr>Office Theme</vt:lpstr>
      <vt:lpstr>Independent Study Weekly Report (July 13-17, 2020)</vt:lpstr>
      <vt:lpstr>Paper-Beyond PageRank: Machine Learning for Static Ranking</vt:lpstr>
      <vt:lpstr>Stack Overflow Data Set</vt:lpstr>
      <vt:lpstr>Processing Posts.xml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Study Weekly Report (June 27 – 31, 2020)</dc:title>
  <dc:creator>Ahuti Shrestha</dc:creator>
  <cp:lastModifiedBy>Ahuti Shrestha</cp:lastModifiedBy>
  <cp:revision>32</cp:revision>
  <dcterms:created xsi:type="dcterms:W3CDTF">2020-07-05T22:31:09Z</dcterms:created>
  <dcterms:modified xsi:type="dcterms:W3CDTF">2020-07-20T13:54:07Z</dcterms:modified>
</cp:coreProperties>
</file>