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7/6/2020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7/6/2020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ditya-grover/node2ve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(June 29 – July 3,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325925" y="1231272"/>
            <a:ext cx="11660863" cy="5513559"/>
          </a:xfrm>
        </p:spPr>
        <p:txBody>
          <a:bodyPr>
            <a:noAutofit/>
          </a:bodyPr>
          <a:lstStyle/>
          <a:p>
            <a:pPr marR="0">
              <a:lnSpc>
                <a:spcPct val="107000"/>
              </a:lnSpc>
              <a:spcBef>
                <a:spcPts val="0"/>
              </a:spcBef>
              <a:spcAft>
                <a:spcPts val="0"/>
              </a:spcAft>
            </a:pPr>
            <a:r>
              <a:rPr lang="en-US" sz="1400" b="1" dirty="0">
                <a:effectLst/>
                <a:latin typeface="Calibri" panose="020F0502020204030204" pitchFamily="34" charset="0"/>
                <a:ea typeface="Times New Roman" panose="02020603050405020304" pitchFamily="18" charset="0"/>
                <a:cs typeface="Calibri" panose="020F0502020204030204" pitchFamily="34" charset="0"/>
              </a:rPr>
              <a:t>Generalized encoder-decoder architectures: </a:t>
            </a:r>
            <a:r>
              <a:rPr lang="en-US" sz="1400" dirty="0">
                <a:effectLst/>
                <a:latin typeface="Calibri" panose="020F0502020204030204" pitchFamily="34" charset="0"/>
                <a:ea typeface="Times New Roman" panose="02020603050405020304" pitchFamily="18" charset="0"/>
                <a:cs typeface="Calibri" panose="020F0502020204030204" pitchFamily="34" charset="0"/>
              </a:rPr>
              <a:t>They differ from the direct encoding methods as  they use a more complex encoders, which depend more generally on the structure and attributes of the graph. Examples: </a:t>
            </a:r>
          </a:p>
          <a:p>
            <a:pPr marL="457200" lvl="1">
              <a:lnSpc>
                <a:spcPct val="107000"/>
              </a:lnSpc>
              <a:spcBef>
                <a:spcPts val="0"/>
              </a:spcBef>
            </a:pPr>
            <a:r>
              <a:rPr lang="en-US" sz="1400" dirty="0">
                <a:effectLst/>
                <a:latin typeface="Calibri" panose="020F0502020204030204" pitchFamily="34" charset="0"/>
                <a:ea typeface="Times New Roman" panose="02020603050405020304" pitchFamily="18" charset="0"/>
                <a:cs typeface="Calibri" panose="020F0502020204030204" pitchFamily="34" charset="0"/>
              </a:rPr>
              <a:t>Neighborhood autoencoder methods such as Deep Neural Graph Representations (DNGR) and Structural Deep Network Embeddings (SDNE)  which directly incorporate graph structure into the encoder algorithm;</a:t>
            </a:r>
          </a:p>
          <a:p>
            <a:pPr marL="457200" lvl="1">
              <a:lnSpc>
                <a:spcPct val="107000"/>
              </a:lnSpc>
              <a:spcBef>
                <a:spcPts val="0"/>
              </a:spcBef>
            </a:pPr>
            <a:r>
              <a:rPr lang="en-US" sz="1400" dirty="0">
                <a:effectLst/>
                <a:latin typeface="Calibri" panose="020F0502020204030204" pitchFamily="34" charset="0"/>
                <a:ea typeface="Times New Roman" panose="02020603050405020304" pitchFamily="18" charset="0"/>
                <a:cs typeface="Calibri" panose="020F0502020204030204" pitchFamily="34" charset="0"/>
              </a:rPr>
              <a:t>Neighborhood aggregation and convolutional encoders that generate they generate embeddings for a node by aggregating information from its local neighborhood.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latin typeface="Calibri" panose="020F0502020204030204" pitchFamily="34" charset="0"/>
                <a:cs typeface="Calibri" panose="020F0502020204030204" pitchFamily="34" charset="0"/>
              </a:rPr>
              <a:t>Extensions to multi-modal graphs: </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In order to deal with different node and edge types,  (</a:t>
            </a:r>
            <a:r>
              <a:rPr lang="en-US" sz="1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400" dirty="0">
                <a:effectLst/>
                <a:latin typeface="Calibri" panose="020F0502020204030204" pitchFamily="34" charset="0"/>
                <a:ea typeface="Times New Roman" panose="02020603050405020304" pitchFamily="18" charset="0"/>
                <a:cs typeface="Calibri" panose="020F0502020204030204" pitchFamily="34" charset="0"/>
              </a:rPr>
              <a:t>) use different encoders for nodes of different types and (ii) extend pairwise decoders with type-specific parameters.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In some cases graphs have multiple “layers” that contain copies of the same nodes  In such cases it can be beneficial to share information across layers, so that a node’s embedding in one layer can be informed by its embedding in other layers.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27013" marR="0" indent="-227013">
              <a:lnSpc>
                <a:spcPct val="107000"/>
              </a:lnSpc>
              <a:spcBef>
                <a:spcPts val="0"/>
              </a:spcBef>
              <a:spcAft>
                <a:spcPts val="0"/>
              </a:spcAft>
            </a:pPr>
            <a:r>
              <a:rPr lang="en-US" sz="1400" b="1" dirty="0">
                <a:latin typeface="Calibri" panose="020F0502020204030204" pitchFamily="34" charset="0"/>
                <a:cs typeface="Calibri" panose="020F0502020204030204" pitchFamily="34" charset="0"/>
              </a:rPr>
              <a:t>Embedding structural roles: </a:t>
            </a:r>
            <a:r>
              <a:rPr lang="en-US" sz="1400" dirty="0">
                <a:latin typeface="Calibri" panose="020F0502020204030204" pitchFamily="34" charset="0"/>
                <a:cs typeface="Calibri" panose="020F0502020204030204" pitchFamily="34" charset="0"/>
              </a:rPr>
              <a:t>In many cases, it is important to learn representations that correspond to the structural roles of the nodes, independent of their global graph positions (e.g., in communication or transportation networks). This is addressed by node2vec approach as biasing the random walks allows their model to better capture structural roles. Similarly, </a:t>
            </a:r>
            <a:r>
              <a:rPr lang="en-US" sz="1400" dirty="0" err="1">
                <a:latin typeface="Calibri" panose="020F0502020204030204" pitchFamily="34" charset="0"/>
                <a:cs typeface="Calibri" panose="020F0502020204030204" pitchFamily="34" charset="0"/>
              </a:rPr>
              <a:t>GraphWave</a:t>
            </a:r>
            <a:r>
              <a:rPr lang="en-US" sz="1400" dirty="0">
                <a:latin typeface="Calibri" panose="020F0502020204030204" pitchFamily="34" charset="0"/>
                <a:cs typeface="Calibri" panose="020F0502020204030204" pitchFamily="34" charset="0"/>
              </a:rPr>
              <a:t> that relies on spectral graph wavelets and heat kernels can also be used to capture structural roles.</a:t>
            </a:r>
          </a:p>
          <a:p>
            <a:pPr marL="0" marR="0" indent="0">
              <a:lnSpc>
                <a:spcPct val="107000"/>
              </a:lnSpc>
              <a:spcBef>
                <a:spcPts val="0"/>
              </a:spcBef>
              <a:spcAft>
                <a:spcPts val="0"/>
              </a:spcAft>
              <a:buNone/>
            </a:pPr>
            <a:r>
              <a:rPr lang="en-US" sz="1400" dirty="0">
                <a:effectLst/>
                <a:latin typeface="NimbusRomNo9L-Regu"/>
                <a:ea typeface="Calibri" panose="020F0502020204030204" pitchFamily="34" charset="0"/>
                <a:cs typeface="NimbusRomNo9L-Regu"/>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effectLst/>
                <a:latin typeface="NimbusRomNo9L-Regu"/>
                <a:ea typeface="Calibri" panose="020F0502020204030204" pitchFamily="34" charset="0"/>
                <a:cs typeface="NimbusRomNo9L-Regu"/>
              </a:rPr>
              <a:t>Embedding subgraphs: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Sets of node embeddings and convolutional approaches: The basic intuition behind these approaches is that they equate subgraphs with sets of node embeddings. They use the convolutional neighborhood aggregation idea to generate embeddings for nodes and then use additional modules to aggregate sets of node embeddings corresponding to subgraphs.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Graph neural networks: Here, instead of aggregating information from neighbors, the intuition behind GNNs is that subgraphs can be viewed as specifying a “compute graph”, i.e., a recipe for accumulating and passing information between nodes.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325926" y="193110"/>
            <a:ext cx="11588434" cy="1038162"/>
          </a:xfrm>
        </p:spPr>
        <p:txBody>
          <a:bodyPr>
            <a:noAutofit/>
          </a:bodyPr>
          <a:lstStyle/>
          <a:p>
            <a:r>
              <a:rPr lang="en-US" sz="2800" b="1" dirty="0"/>
              <a:t>Paper (Contd.): Representation Learning on Graphs: Methods and Applications</a:t>
            </a:r>
            <a:br>
              <a:rPr lang="en-US" sz="3600" b="1" dirty="0"/>
            </a:br>
            <a:r>
              <a:rPr lang="en-US" sz="3600" b="1" dirty="0"/>
              <a:t>	</a:t>
            </a:r>
            <a:r>
              <a:rPr lang="en-US" sz="1600" b="1" dirty="0"/>
              <a:t>- William L. Hamilton, Rex Ying, Jure </a:t>
            </a:r>
            <a:r>
              <a:rPr lang="en-US" sz="1600" b="1" dirty="0" err="1"/>
              <a:t>Leskovec</a:t>
            </a:r>
            <a:r>
              <a:rPr lang="en-US" sz="1600" b="1" dirty="0"/>
              <a:t>, Department of Computer Science, Stanford University, Stanford, CA</a:t>
            </a:r>
            <a:endParaRPr lang="en-US" sz="1600" dirty="0">
              <a:latin typeface="+mn-lt"/>
            </a:endParaRP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6E06-0ACA-44EE-8BE0-0BA1952F1FC8}"/>
              </a:ext>
            </a:extLst>
          </p:cNvPr>
          <p:cNvSpPr>
            <a:spLocks noGrp="1"/>
          </p:cNvSpPr>
          <p:nvPr>
            <p:ph type="title"/>
          </p:nvPr>
        </p:nvSpPr>
        <p:spPr>
          <a:xfrm>
            <a:off x="838200" y="365125"/>
            <a:ext cx="10515600" cy="929521"/>
          </a:xfrm>
        </p:spPr>
        <p:txBody>
          <a:bodyPr/>
          <a:lstStyle/>
          <a:p>
            <a:r>
              <a:rPr lang="en-US" dirty="0"/>
              <a:t>Node2vec node embedding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26098C-1953-4BB0-B757-46AAA92B640E}"/>
                  </a:ext>
                </a:extLst>
              </p:cNvPr>
              <p:cNvSpPr>
                <a:spLocks noGrp="1"/>
              </p:cNvSpPr>
              <p:nvPr>
                <p:ph idx="1"/>
              </p:nvPr>
            </p:nvSpPr>
            <p:spPr>
              <a:xfrm>
                <a:off x="838200" y="1294646"/>
                <a:ext cx="10515600" cy="4882317"/>
              </a:xfrm>
            </p:spPr>
            <p:txBody>
              <a:bodyPr>
                <a:normAutofit/>
              </a:bodyPr>
              <a:lstStyle/>
              <a:p>
                <a:r>
                  <a:rPr lang="en-US" sz="1600" b="1" dirty="0"/>
                  <a:t>Overview: </a:t>
                </a:r>
              </a:p>
              <a:p>
                <a:pPr lvl="1"/>
                <a:r>
                  <a:rPr lang="en-US" sz="1600" dirty="0"/>
                  <a:t>It is an algorithmic framework for representational learning on graphs that embeds nodes with similar network neighborhoods close in the feature space </a:t>
                </a:r>
              </a:p>
              <a:p>
                <a:pPr lvl="1"/>
                <a:r>
                  <a:rPr lang="en-US" sz="1600" dirty="0"/>
                  <a:t>Its idea is to use flexible, biased random walks that can trade off between local and global views of the network [1].</a:t>
                </a:r>
              </a:p>
              <a:p>
                <a:pPr marL="457200" lvl="1" indent="0">
                  <a:buNone/>
                </a:pPr>
                <a:r>
                  <a:rPr lang="en-US" sz="1600" dirty="0"/>
                  <a:t>	i.e., develop biased 2nd order random walk </a:t>
                </a:r>
                <a14:m>
                  <m:oMath xmlns:m="http://schemas.openxmlformats.org/officeDocument/2006/math">
                    <m:r>
                      <a:rPr lang="en-US" sz="1600">
                        <a:latin typeface="Cambria Math" panose="02040503050406030204" pitchFamily="18" charset="0"/>
                      </a:rPr>
                      <m:t>𝑅</m:t>
                    </m:r>
                  </m:oMath>
                </a14:m>
                <a:r>
                  <a:rPr lang="en-US" sz="1600" dirty="0"/>
                  <a:t> to generate network neighborhood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𝑁</m:t>
                        </m:r>
                      </m:e>
                      <m:sub>
                        <m:r>
                          <a:rPr lang="en-US" sz="1600">
                            <a:latin typeface="Cambria Math" panose="02040503050406030204" pitchFamily="18" charset="0"/>
                          </a:rPr>
                          <m:t>𝑅</m:t>
                        </m:r>
                      </m:sub>
                    </m:sSub>
                    <m:r>
                      <a:rPr lang="en-US" sz="1600">
                        <a:latin typeface="Cambria Math" panose="02040503050406030204" pitchFamily="18" charset="0"/>
                      </a:rPr>
                      <m:t>(</m:t>
                    </m:r>
                    <m:r>
                      <a:rPr lang="en-US" sz="1600">
                        <a:latin typeface="Cambria Math" panose="02040503050406030204" pitchFamily="18" charset="0"/>
                      </a:rPr>
                      <m:t>𝑢</m:t>
                    </m:r>
                    <m:r>
                      <a:rPr lang="en-US" sz="1600">
                        <a:latin typeface="Cambria Math" panose="02040503050406030204" pitchFamily="18" charset="0"/>
                      </a:rPr>
                      <m:t>)</m:t>
                    </m:r>
                  </m:oMath>
                </a14:m>
                <a:r>
                  <a:rPr lang="en-US" sz="1600" dirty="0"/>
                  <a:t> of node </a:t>
                </a:r>
                <a14:m>
                  <m:oMath xmlns:m="http://schemas.openxmlformats.org/officeDocument/2006/math">
                    <m:r>
                      <a:rPr lang="en-US" sz="1600">
                        <a:latin typeface="Cambria Math" panose="02040503050406030204" pitchFamily="18" charset="0"/>
                      </a:rPr>
                      <m:t>𝑢</m:t>
                    </m:r>
                  </m:oMath>
                </a14:m>
                <a:r>
                  <a:rPr lang="en-US" sz="1600" dirty="0"/>
                  <a:t>.</a:t>
                </a:r>
              </a:p>
              <a:p>
                <a:pPr lvl="1"/>
                <a:r>
                  <a:rPr lang="en-US" sz="1600" dirty="0"/>
                  <a:t>It uses two classic strategies to define a neighborhood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𝑁</m:t>
                        </m:r>
                      </m:e>
                      <m:sub>
                        <m:r>
                          <a:rPr lang="en-US" sz="1600">
                            <a:latin typeface="Cambria Math" panose="02040503050406030204" pitchFamily="18" charset="0"/>
                          </a:rPr>
                          <m:t>𝑅</m:t>
                        </m:r>
                      </m:sub>
                    </m:sSub>
                    <m:r>
                      <a:rPr lang="en-US" sz="1600">
                        <a:latin typeface="Cambria Math" panose="02040503050406030204" pitchFamily="18" charset="0"/>
                      </a:rPr>
                      <m:t>(</m:t>
                    </m:r>
                    <m:r>
                      <a:rPr lang="en-US" sz="1600">
                        <a:latin typeface="Cambria Math" panose="02040503050406030204" pitchFamily="18" charset="0"/>
                      </a:rPr>
                      <m:t>𝑢</m:t>
                    </m:r>
                    <m:r>
                      <a:rPr lang="en-US" sz="1600">
                        <a:latin typeface="Cambria Math" panose="02040503050406030204" pitchFamily="18" charset="0"/>
                      </a:rPr>
                      <m:t>)</m:t>
                    </m:r>
                  </m:oMath>
                </a14:m>
                <a:r>
                  <a:rPr lang="en-US" sz="1600" dirty="0"/>
                  <a:t> of a given node </a:t>
                </a:r>
                <a14:m>
                  <m:oMath xmlns:m="http://schemas.openxmlformats.org/officeDocument/2006/math">
                    <m:r>
                      <a:rPr lang="en-US" sz="1600">
                        <a:latin typeface="Cambria Math" panose="02040503050406030204" pitchFamily="18" charset="0"/>
                      </a:rPr>
                      <m:t>𝑢</m:t>
                    </m:r>
                    <m:r>
                      <a:rPr lang="en-US" sz="1600">
                        <a:latin typeface="Cambria Math" panose="02040503050406030204" pitchFamily="18" charset="0"/>
                      </a:rPr>
                      <m:t> </m:t>
                    </m:r>
                  </m:oMath>
                </a14:m>
                <a:r>
                  <a:rPr lang="en-US" sz="1600" dirty="0"/>
                  <a:t>: </a:t>
                </a:r>
              </a:p>
              <a:p>
                <a:pPr lvl="2"/>
                <a:r>
                  <a:rPr lang="en-US" sz="1600" dirty="0"/>
                  <a:t>BFS: local microscopic view</a:t>
                </a:r>
              </a:p>
              <a:p>
                <a:pPr lvl="2"/>
                <a:r>
                  <a:rPr lang="en-US" sz="1600" dirty="0"/>
                  <a:t>DFS: Global macroscopic view</a:t>
                </a:r>
              </a:p>
              <a:p>
                <a:pPr lvl="1"/>
                <a:r>
                  <a:rPr lang="en-US" sz="1600" dirty="0"/>
                  <a:t>It uses two parameters: </a:t>
                </a:r>
              </a:p>
              <a:p>
                <a:pPr lvl="2"/>
                <a:r>
                  <a:rPr lang="en-US" sz="1600" dirty="0"/>
                  <a:t>Return parameter p: Return back to the previous node</a:t>
                </a:r>
              </a:p>
              <a:p>
                <a:pPr lvl="2"/>
                <a:r>
                  <a:rPr lang="en-US" sz="1600" dirty="0"/>
                  <a:t>In-out parameter q: Moving outwards (DFS) vs. inwards (</a:t>
                </a:r>
                <a:r>
                  <a:rPr lang="en-US" sz="1600"/>
                  <a:t>BFS)</a:t>
                </a:r>
                <a:endParaRPr lang="en-US" sz="1600" dirty="0"/>
              </a:p>
              <a:p>
                <a:r>
                  <a:rPr lang="en-US" sz="1600" b="1" dirty="0"/>
                  <a:t>Basic reference implementation of node2vec as described in [1].</a:t>
                </a:r>
              </a:p>
              <a:p>
                <a:pPr lvl="1"/>
                <a:r>
                  <a:rPr lang="en-US" sz="1600" dirty="0"/>
                  <a:t>Ran node2vec algorithm on  Zachary's karate club network as given in </a:t>
                </a:r>
                <a:r>
                  <a:rPr lang="en-US" sz="1600" dirty="0">
                    <a:hlinkClick r:id="rId2">
                      <a:extLst>
                        <a:ext uri="{A12FA001-AC4F-418D-AE19-62706E023703}">
                          <ahyp:hlinkClr xmlns:ahyp="http://schemas.microsoft.com/office/drawing/2018/hyperlinkcolor" val="tx"/>
                        </a:ext>
                      </a:extLst>
                    </a:hlinkClick>
                  </a:rPr>
                  <a:t>https://github.com/aditya-grover/node2vec</a:t>
                </a:r>
                <a:endParaRPr lang="en-US" sz="1600" dirty="0"/>
              </a:p>
            </p:txBody>
          </p:sp>
        </mc:Choice>
        <mc:Fallback>
          <p:sp>
            <p:nvSpPr>
              <p:cNvPr id="3" name="Content Placeholder 2">
                <a:extLst>
                  <a:ext uri="{FF2B5EF4-FFF2-40B4-BE49-F238E27FC236}">
                    <a16:creationId xmlns:a16="http://schemas.microsoft.com/office/drawing/2014/main" id="{1A26098C-1953-4BB0-B757-46AAA92B640E}"/>
                  </a:ext>
                </a:extLst>
              </p:cNvPr>
              <p:cNvSpPr>
                <a:spLocks noGrp="1" noRot="1" noChangeAspect="1" noMove="1" noResize="1" noEditPoints="1" noAdjustHandles="1" noChangeArrowheads="1" noChangeShapeType="1" noTextEdit="1"/>
              </p:cNvSpPr>
              <p:nvPr>
                <p:ph idx="1"/>
              </p:nvPr>
            </p:nvSpPr>
            <p:spPr>
              <a:xfrm>
                <a:off x="838200" y="1294646"/>
                <a:ext cx="10515600" cy="4882317"/>
              </a:xfrm>
              <a:blipFill>
                <a:blip r:embed="rId3"/>
                <a:stretch>
                  <a:fillRect l="-232" t="-87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6B508B6-7063-4A3C-9E5F-EB9E03937F70}"/>
              </a:ext>
            </a:extLst>
          </p:cNvPr>
          <p:cNvSpPr txBox="1"/>
          <p:nvPr/>
        </p:nvSpPr>
        <p:spPr>
          <a:xfrm>
            <a:off x="838200" y="6178503"/>
            <a:ext cx="10080279" cy="461665"/>
          </a:xfrm>
          <a:prstGeom prst="rect">
            <a:avLst/>
          </a:prstGeom>
          <a:noFill/>
        </p:spPr>
        <p:txBody>
          <a:bodyPr wrap="square">
            <a:spAutoFit/>
          </a:bodyPr>
          <a:lstStyle/>
          <a:p>
            <a:r>
              <a:rPr lang="en-US" sz="1200" dirty="0"/>
              <a:t>[1]: node2vec: Scalable Feature Learning for Networks. A. Grover, J. </a:t>
            </a:r>
            <a:r>
              <a:rPr lang="en-US" sz="1200" dirty="0" err="1"/>
              <a:t>Leskovec</a:t>
            </a:r>
            <a:r>
              <a:rPr lang="en-US" sz="1200" dirty="0"/>
              <a:t>. ACM SIGKDD International Conference on Knowledge Discovery and Data Mining (KDD), 2016.</a:t>
            </a:r>
          </a:p>
        </p:txBody>
      </p:sp>
    </p:spTree>
    <p:extLst>
      <p:ext uri="{BB962C8B-B14F-4D97-AF65-F5344CB8AC3E}">
        <p14:creationId xmlns:p14="http://schemas.microsoft.com/office/powerpoint/2010/main" val="214662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607</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NimbusRomNo9L-Regu</vt:lpstr>
      <vt:lpstr>Symbol</vt:lpstr>
      <vt:lpstr>Office Theme</vt:lpstr>
      <vt:lpstr>Independent Study Weekly Report (June 29 – July 3, 2020)</vt:lpstr>
      <vt:lpstr>Paper (Contd.): Representation Learning on Graphs: Methods and Applications  - William L. Hamilton, Rex Ying, Jure Leskovec, Department of Computer Science, Stanford University, Stanford, CA</vt:lpstr>
      <vt:lpstr>Node2vec node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13</cp:revision>
  <dcterms:created xsi:type="dcterms:W3CDTF">2020-07-05T22:31:09Z</dcterms:created>
  <dcterms:modified xsi:type="dcterms:W3CDTF">2020-07-06T14:01:57Z</dcterms:modified>
</cp:coreProperties>
</file>