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1"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9" d="100"/>
          <a:sy n="59" d="100"/>
        </p:scale>
        <p:origin x="89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F928B-EA86-4F83-A422-463C00E5D1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9B1CA3-684D-496B-80E5-9C48774A6F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A5C487-7970-4374-90BD-D54F3D698127}"/>
              </a:ext>
            </a:extLst>
          </p:cNvPr>
          <p:cNvSpPr>
            <a:spLocks noGrp="1"/>
          </p:cNvSpPr>
          <p:nvPr>
            <p:ph type="dt" sz="half" idx="10"/>
          </p:nvPr>
        </p:nvSpPr>
        <p:spPr/>
        <p:txBody>
          <a:bodyPr/>
          <a:lstStyle/>
          <a:p>
            <a:fld id="{E8569FE7-7A39-4AAB-ADF0-457ABD3FB5E3}" type="datetimeFigureOut">
              <a:rPr lang="en-US" smtClean="0"/>
              <a:t>7/13/2020</a:t>
            </a:fld>
            <a:endParaRPr lang="en-US"/>
          </a:p>
        </p:txBody>
      </p:sp>
      <p:sp>
        <p:nvSpPr>
          <p:cNvPr id="5" name="Footer Placeholder 4">
            <a:extLst>
              <a:ext uri="{FF2B5EF4-FFF2-40B4-BE49-F238E27FC236}">
                <a16:creationId xmlns:a16="http://schemas.microsoft.com/office/drawing/2014/main" id="{EC391021-5153-4895-B855-31D8136138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B825A1-D391-41E4-A1AD-7A768F7F8CC9}"/>
              </a:ext>
            </a:extLst>
          </p:cNvPr>
          <p:cNvSpPr>
            <a:spLocks noGrp="1"/>
          </p:cNvSpPr>
          <p:nvPr>
            <p:ph type="sldNum" sz="quarter" idx="12"/>
          </p:nvPr>
        </p:nvSpPr>
        <p:spPr/>
        <p:txBody>
          <a:bodyPr/>
          <a:lstStyle/>
          <a:p>
            <a:fld id="{BE47CD19-C783-4FFD-AAA9-A79B438B1DD6}" type="slidenum">
              <a:rPr lang="en-US" smtClean="0"/>
              <a:t>‹#›</a:t>
            </a:fld>
            <a:endParaRPr lang="en-US"/>
          </a:p>
        </p:txBody>
      </p:sp>
    </p:spTree>
    <p:extLst>
      <p:ext uri="{BB962C8B-B14F-4D97-AF65-F5344CB8AC3E}">
        <p14:creationId xmlns:p14="http://schemas.microsoft.com/office/powerpoint/2010/main" val="4047143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377D0-AEAD-47F2-896A-3821B782CA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E5F58C-433A-4FD0-B395-6A120D15BD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19538A-763A-497C-A07F-0CE77F19E0D0}"/>
              </a:ext>
            </a:extLst>
          </p:cNvPr>
          <p:cNvSpPr>
            <a:spLocks noGrp="1"/>
          </p:cNvSpPr>
          <p:nvPr>
            <p:ph type="dt" sz="half" idx="10"/>
          </p:nvPr>
        </p:nvSpPr>
        <p:spPr/>
        <p:txBody>
          <a:bodyPr/>
          <a:lstStyle/>
          <a:p>
            <a:fld id="{E8569FE7-7A39-4AAB-ADF0-457ABD3FB5E3}" type="datetimeFigureOut">
              <a:rPr lang="en-US" smtClean="0"/>
              <a:t>7/13/2020</a:t>
            </a:fld>
            <a:endParaRPr lang="en-US"/>
          </a:p>
        </p:txBody>
      </p:sp>
      <p:sp>
        <p:nvSpPr>
          <p:cNvPr id="5" name="Footer Placeholder 4">
            <a:extLst>
              <a:ext uri="{FF2B5EF4-FFF2-40B4-BE49-F238E27FC236}">
                <a16:creationId xmlns:a16="http://schemas.microsoft.com/office/drawing/2014/main" id="{2153D750-1CA7-433A-A9EF-5CE9A772E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6E75D6-5F82-4E5B-9C49-59B4C66B446C}"/>
              </a:ext>
            </a:extLst>
          </p:cNvPr>
          <p:cNvSpPr>
            <a:spLocks noGrp="1"/>
          </p:cNvSpPr>
          <p:nvPr>
            <p:ph type="sldNum" sz="quarter" idx="12"/>
          </p:nvPr>
        </p:nvSpPr>
        <p:spPr/>
        <p:txBody>
          <a:bodyPr/>
          <a:lstStyle/>
          <a:p>
            <a:fld id="{BE47CD19-C783-4FFD-AAA9-A79B438B1DD6}" type="slidenum">
              <a:rPr lang="en-US" smtClean="0"/>
              <a:t>‹#›</a:t>
            </a:fld>
            <a:endParaRPr lang="en-US"/>
          </a:p>
        </p:txBody>
      </p:sp>
    </p:spTree>
    <p:extLst>
      <p:ext uri="{BB962C8B-B14F-4D97-AF65-F5344CB8AC3E}">
        <p14:creationId xmlns:p14="http://schemas.microsoft.com/office/powerpoint/2010/main" val="3804313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5FB5D1-0AF7-490E-BDB5-2BD93A7B3A9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C2A8ED-52FB-447D-81FF-B743649BF1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7DFD98-41B7-43EF-B8C1-B11885D1FB07}"/>
              </a:ext>
            </a:extLst>
          </p:cNvPr>
          <p:cNvSpPr>
            <a:spLocks noGrp="1"/>
          </p:cNvSpPr>
          <p:nvPr>
            <p:ph type="dt" sz="half" idx="10"/>
          </p:nvPr>
        </p:nvSpPr>
        <p:spPr/>
        <p:txBody>
          <a:bodyPr/>
          <a:lstStyle/>
          <a:p>
            <a:fld id="{E8569FE7-7A39-4AAB-ADF0-457ABD3FB5E3}" type="datetimeFigureOut">
              <a:rPr lang="en-US" smtClean="0"/>
              <a:t>7/13/2020</a:t>
            </a:fld>
            <a:endParaRPr lang="en-US"/>
          </a:p>
        </p:txBody>
      </p:sp>
      <p:sp>
        <p:nvSpPr>
          <p:cNvPr id="5" name="Footer Placeholder 4">
            <a:extLst>
              <a:ext uri="{FF2B5EF4-FFF2-40B4-BE49-F238E27FC236}">
                <a16:creationId xmlns:a16="http://schemas.microsoft.com/office/drawing/2014/main" id="{48FC78BA-A47C-4641-8DC4-ABE4FEB7B9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6F6787-141A-4436-A607-AD050BC39F5F}"/>
              </a:ext>
            </a:extLst>
          </p:cNvPr>
          <p:cNvSpPr>
            <a:spLocks noGrp="1"/>
          </p:cNvSpPr>
          <p:nvPr>
            <p:ph type="sldNum" sz="quarter" idx="12"/>
          </p:nvPr>
        </p:nvSpPr>
        <p:spPr/>
        <p:txBody>
          <a:bodyPr/>
          <a:lstStyle/>
          <a:p>
            <a:fld id="{BE47CD19-C783-4FFD-AAA9-A79B438B1DD6}" type="slidenum">
              <a:rPr lang="en-US" smtClean="0"/>
              <a:t>‹#›</a:t>
            </a:fld>
            <a:endParaRPr lang="en-US"/>
          </a:p>
        </p:txBody>
      </p:sp>
    </p:spTree>
    <p:extLst>
      <p:ext uri="{BB962C8B-B14F-4D97-AF65-F5344CB8AC3E}">
        <p14:creationId xmlns:p14="http://schemas.microsoft.com/office/powerpoint/2010/main" val="2645606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56BD7-FCEE-4B4B-8DED-EACC66A5CF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E0DDE3-72FF-4436-AAB7-B5448BE576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0CF7A3-4CE4-44DB-99F3-22150B945378}"/>
              </a:ext>
            </a:extLst>
          </p:cNvPr>
          <p:cNvSpPr>
            <a:spLocks noGrp="1"/>
          </p:cNvSpPr>
          <p:nvPr>
            <p:ph type="dt" sz="half" idx="10"/>
          </p:nvPr>
        </p:nvSpPr>
        <p:spPr/>
        <p:txBody>
          <a:bodyPr/>
          <a:lstStyle/>
          <a:p>
            <a:fld id="{E8569FE7-7A39-4AAB-ADF0-457ABD3FB5E3}" type="datetimeFigureOut">
              <a:rPr lang="en-US" smtClean="0"/>
              <a:t>7/13/2020</a:t>
            </a:fld>
            <a:endParaRPr lang="en-US"/>
          </a:p>
        </p:txBody>
      </p:sp>
      <p:sp>
        <p:nvSpPr>
          <p:cNvPr id="5" name="Footer Placeholder 4">
            <a:extLst>
              <a:ext uri="{FF2B5EF4-FFF2-40B4-BE49-F238E27FC236}">
                <a16:creationId xmlns:a16="http://schemas.microsoft.com/office/drawing/2014/main" id="{F0A1BB91-CFFB-49E0-A4BA-082C3185E3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50F265-B469-45D6-BED0-6D6EE5B42F8A}"/>
              </a:ext>
            </a:extLst>
          </p:cNvPr>
          <p:cNvSpPr>
            <a:spLocks noGrp="1"/>
          </p:cNvSpPr>
          <p:nvPr>
            <p:ph type="sldNum" sz="quarter" idx="12"/>
          </p:nvPr>
        </p:nvSpPr>
        <p:spPr/>
        <p:txBody>
          <a:bodyPr/>
          <a:lstStyle/>
          <a:p>
            <a:fld id="{BE47CD19-C783-4FFD-AAA9-A79B438B1DD6}" type="slidenum">
              <a:rPr lang="en-US" smtClean="0"/>
              <a:t>‹#›</a:t>
            </a:fld>
            <a:endParaRPr lang="en-US"/>
          </a:p>
        </p:txBody>
      </p:sp>
    </p:spTree>
    <p:extLst>
      <p:ext uri="{BB962C8B-B14F-4D97-AF65-F5344CB8AC3E}">
        <p14:creationId xmlns:p14="http://schemas.microsoft.com/office/powerpoint/2010/main" val="1637324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77E6C-EA32-45C8-8A82-CE6CB7AC2F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BC9F935-6ADF-4141-AC10-299811F1C8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5E2744-0C02-45F8-8246-443A60F81E45}"/>
              </a:ext>
            </a:extLst>
          </p:cNvPr>
          <p:cNvSpPr>
            <a:spLocks noGrp="1"/>
          </p:cNvSpPr>
          <p:nvPr>
            <p:ph type="dt" sz="half" idx="10"/>
          </p:nvPr>
        </p:nvSpPr>
        <p:spPr/>
        <p:txBody>
          <a:bodyPr/>
          <a:lstStyle/>
          <a:p>
            <a:fld id="{E8569FE7-7A39-4AAB-ADF0-457ABD3FB5E3}" type="datetimeFigureOut">
              <a:rPr lang="en-US" smtClean="0"/>
              <a:t>7/13/2020</a:t>
            </a:fld>
            <a:endParaRPr lang="en-US"/>
          </a:p>
        </p:txBody>
      </p:sp>
      <p:sp>
        <p:nvSpPr>
          <p:cNvPr id="5" name="Footer Placeholder 4">
            <a:extLst>
              <a:ext uri="{FF2B5EF4-FFF2-40B4-BE49-F238E27FC236}">
                <a16:creationId xmlns:a16="http://schemas.microsoft.com/office/drawing/2014/main" id="{674FCBBE-9E19-459F-9351-A7549E0765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07A103-CAD2-4153-80C3-07DC48F23C21}"/>
              </a:ext>
            </a:extLst>
          </p:cNvPr>
          <p:cNvSpPr>
            <a:spLocks noGrp="1"/>
          </p:cNvSpPr>
          <p:nvPr>
            <p:ph type="sldNum" sz="quarter" idx="12"/>
          </p:nvPr>
        </p:nvSpPr>
        <p:spPr/>
        <p:txBody>
          <a:bodyPr/>
          <a:lstStyle/>
          <a:p>
            <a:fld id="{BE47CD19-C783-4FFD-AAA9-A79B438B1DD6}" type="slidenum">
              <a:rPr lang="en-US" smtClean="0"/>
              <a:t>‹#›</a:t>
            </a:fld>
            <a:endParaRPr lang="en-US"/>
          </a:p>
        </p:txBody>
      </p:sp>
    </p:spTree>
    <p:extLst>
      <p:ext uri="{BB962C8B-B14F-4D97-AF65-F5344CB8AC3E}">
        <p14:creationId xmlns:p14="http://schemas.microsoft.com/office/powerpoint/2010/main" val="2928452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3954E-FEAD-4032-BBC5-5A5D73A5FA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ED343E-932B-495A-9206-0860DCDAEC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CDF728-C9C1-43C6-9D02-6FEAECAB0A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96D60BB-DA4C-418A-B33E-D70314B65E17}"/>
              </a:ext>
            </a:extLst>
          </p:cNvPr>
          <p:cNvSpPr>
            <a:spLocks noGrp="1"/>
          </p:cNvSpPr>
          <p:nvPr>
            <p:ph type="dt" sz="half" idx="10"/>
          </p:nvPr>
        </p:nvSpPr>
        <p:spPr/>
        <p:txBody>
          <a:bodyPr/>
          <a:lstStyle/>
          <a:p>
            <a:fld id="{E8569FE7-7A39-4AAB-ADF0-457ABD3FB5E3}" type="datetimeFigureOut">
              <a:rPr lang="en-US" smtClean="0"/>
              <a:t>7/13/2020</a:t>
            </a:fld>
            <a:endParaRPr lang="en-US"/>
          </a:p>
        </p:txBody>
      </p:sp>
      <p:sp>
        <p:nvSpPr>
          <p:cNvPr id="6" name="Footer Placeholder 5">
            <a:extLst>
              <a:ext uri="{FF2B5EF4-FFF2-40B4-BE49-F238E27FC236}">
                <a16:creationId xmlns:a16="http://schemas.microsoft.com/office/drawing/2014/main" id="{A972A538-1628-4F3B-9539-23419B4A61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0A0D3A-AF84-4737-828D-6244DD606396}"/>
              </a:ext>
            </a:extLst>
          </p:cNvPr>
          <p:cNvSpPr>
            <a:spLocks noGrp="1"/>
          </p:cNvSpPr>
          <p:nvPr>
            <p:ph type="sldNum" sz="quarter" idx="12"/>
          </p:nvPr>
        </p:nvSpPr>
        <p:spPr/>
        <p:txBody>
          <a:bodyPr/>
          <a:lstStyle/>
          <a:p>
            <a:fld id="{BE47CD19-C783-4FFD-AAA9-A79B438B1DD6}" type="slidenum">
              <a:rPr lang="en-US" smtClean="0"/>
              <a:t>‹#›</a:t>
            </a:fld>
            <a:endParaRPr lang="en-US"/>
          </a:p>
        </p:txBody>
      </p:sp>
    </p:spTree>
    <p:extLst>
      <p:ext uri="{BB962C8B-B14F-4D97-AF65-F5344CB8AC3E}">
        <p14:creationId xmlns:p14="http://schemas.microsoft.com/office/powerpoint/2010/main" val="2027654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8B0E6-3A13-46FA-938F-AEA61FA2FD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5CEE8F7-AB12-4C97-B828-D67B5467A9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17D4CA-5063-429C-877E-BEEDC38F1A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2D12FB-A75B-4C5B-9F99-C9EABCC146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941773-B0FF-4438-B9C3-BDEB5D62D3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4026CBC-C058-453C-9909-EDB2DC5AE0CC}"/>
              </a:ext>
            </a:extLst>
          </p:cNvPr>
          <p:cNvSpPr>
            <a:spLocks noGrp="1"/>
          </p:cNvSpPr>
          <p:nvPr>
            <p:ph type="dt" sz="half" idx="10"/>
          </p:nvPr>
        </p:nvSpPr>
        <p:spPr/>
        <p:txBody>
          <a:bodyPr/>
          <a:lstStyle/>
          <a:p>
            <a:fld id="{E8569FE7-7A39-4AAB-ADF0-457ABD3FB5E3}" type="datetimeFigureOut">
              <a:rPr lang="en-US" smtClean="0"/>
              <a:t>7/13/2020</a:t>
            </a:fld>
            <a:endParaRPr lang="en-US"/>
          </a:p>
        </p:txBody>
      </p:sp>
      <p:sp>
        <p:nvSpPr>
          <p:cNvPr id="8" name="Footer Placeholder 7">
            <a:extLst>
              <a:ext uri="{FF2B5EF4-FFF2-40B4-BE49-F238E27FC236}">
                <a16:creationId xmlns:a16="http://schemas.microsoft.com/office/drawing/2014/main" id="{565B14CE-D133-4F69-A534-927655DE69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4B7C4CF-A0E5-43B6-BF60-387716D9A42F}"/>
              </a:ext>
            </a:extLst>
          </p:cNvPr>
          <p:cNvSpPr>
            <a:spLocks noGrp="1"/>
          </p:cNvSpPr>
          <p:nvPr>
            <p:ph type="sldNum" sz="quarter" idx="12"/>
          </p:nvPr>
        </p:nvSpPr>
        <p:spPr/>
        <p:txBody>
          <a:bodyPr/>
          <a:lstStyle/>
          <a:p>
            <a:fld id="{BE47CD19-C783-4FFD-AAA9-A79B438B1DD6}" type="slidenum">
              <a:rPr lang="en-US" smtClean="0"/>
              <a:t>‹#›</a:t>
            </a:fld>
            <a:endParaRPr lang="en-US"/>
          </a:p>
        </p:txBody>
      </p:sp>
    </p:spTree>
    <p:extLst>
      <p:ext uri="{BB962C8B-B14F-4D97-AF65-F5344CB8AC3E}">
        <p14:creationId xmlns:p14="http://schemas.microsoft.com/office/powerpoint/2010/main" val="1336974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AA0C6-DFC7-495A-B523-2B804CDAF3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6CE13A-6785-4C57-B1CF-93EE41F1D8D9}"/>
              </a:ext>
            </a:extLst>
          </p:cNvPr>
          <p:cNvSpPr>
            <a:spLocks noGrp="1"/>
          </p:cNvSpPr>
          <p:nvPr>
            <p:ph type="dt" sz="half" idx="10"/>
          </p:nvPr>
        </p:nvSpPr>
        <p:spPr/>
        <p:txBody>
          <a:bodyPr/>
          <a:lstStyle/>
          <a:p>
            <a:fld id="{E8569FE7-7A39-4AAB-ADF0-457ABD3FB5E3}" type="datetimeFigureOut">
              <a:rPr lang="en-US" smtClean="0"/>
              <a:t>7/13/2020</a:t>
            </a:fld>
            <a:endParaRPr lang="en-US"/>
          </a:p>
        </p:txBody>
      </p:sp>
      <p:sp>
        <p:nvSpPr>
          <p:cNvPr id="4" name="Footer Placeholder 3">
            <a:extLst>
              <a:ext uri="{FF2B5EF4-FFF2-40B4-BE49-F238E27FC236}">
                <a16:creationId xmlns:a16="http://schemas.microsoft.com/office/drawing/2014/main" id="{1B896095-A604-40DE-B83D-784049C743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A07E18-01A5-49DD-985A-27AF315C3D16}"/>
              </a:ext>
            </a:extLst>
          </p:cNvPr>
          <p:cNvSpPr>
            <a:spLocks noGrp="1"/>
          </p:cNvSpPr>
          <p:nvPr>
            <p:ph type="sldNum" sz="quarter" idx="12"/>
          </p:nvPr>
        </p:nvSpPr>
        <p:spPr/>
        <p:txBody>
          <a:bodyPr/>
          <a:lstStyle/>
          <a:p>
            <a:fld id="{BE47CD19-C783-4FFD-AAA9-A79B438B1DD6}" type="slidenum">
              <a:rPr lang="en-US" smtClean="0"/>
              <a:t>‹#›</a:t>
            </a:fld>
            <a:endParaRPr lang="en-US"/>
          </a:p>
        </p:txBody>
      </p:sp>
    </p:spTree>
    <p:extLst>
      <p:ext uri="{BB962C8B-B14F-4D97-AF65-F5344CB8AC3E}">
        <p14:creationId xmlns:p14="http://schemas.microsoft.com/office/powerpoint/2010/main" val="2663742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0145AD-1D18-4BE7-9071-F33490A07FB0}"/>
              </a:ext>
            </a:extLst>
          </p:cNvPr>
          <p:cNvSpPr>
            <a:spLocks noGrp="1"/>
          </p:cNvSpPr>
          <p:nvPr>
            <p:ph type="dt" sz="half" idx="10"/>
          </p:nvPr>
        </p:nvSpPr>
        <p:spPr/>
        <p:txBody>
          <a:bodyPr/>
          <a:lstStyle/>
          <a:p>
            <a:fld id="{E8569FE7-7A39-4AAB-ADF0-457ABD3FB5E3}" type="datetimeFigureOut">
              <a:rPr lang="en-US" smtClean="0"/>
              <a:t>7/13/2020</a:t>
            </a:fld>
            <a:endParaRPr lang="en-US"/>
          </a:p>
        </p:txBody>
      </p:sp>
      <p:sp>
        <p:nvSpPr>
          <p:cNvPr id="3" name="Footer Placeholder 2">
            <a:extLst>
              <a:ext uri="{FF2B5EF4-FFF2-40B4-BE49-F238E27FC236}">
                <a16:creationId xmlns:a16="http://schemas.microsoft.com/office/drawing/2014/main" id="{53FD5433-6BD5-4A51-BB9A-EFA0ADDB7A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EDF92F3-6636-45DF-96CC-DC1E3ACFE8BF}"/>
              </a:ext>
            </a:extLst>
          </p:cNvPr>
          <p:cNvSpPr>
            <a:spLocks noGrp="1"/>
          </p:cNvSpPr>
          <p:nvPr>
            <p:ph type="sldNum" sz="quarter" idx="12"/>
          </p:nvPr>
        </p:nvSpPr>
        <p:spPr/>
        <p:txBody>
          <a:bodyPr/>
          <a:lstStyle/>
          <a:p>
            <a:fld id="{BE47CD19-C783-4FFD-AAA9-A79B438B1DD6}" type="slidenum">
              <a:rPr lang="en-US" smtClean="0"/>
              <a:t>‹#›</a:t>
            </a:fld>
            <a:endParaRPr lang="en-US"/>
          </a:p>
        </p:txBody>
      </p:sp>
    </p:spTree>
    <p:extLst>
      <p:ext uri="{BB962C8B-B14F-4D97-AF65-F5344CB8AC3E}">
        <p14:creationId xmlns:p14="http://schemas.microsoft.com/office/powerpoint/2010/main" val="4109201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61C90-D392-435A-A2A2-7A8FC4CF58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1C0F0B-C98D-40ED-8781-B7472B7B7D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6EA465C-D472-4CE4-8601-C1E0204732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C1766C-D0C5-4E0C-92AD-1BC00DD908F5}"/>
              </a:ext>
            </a:extLst>
          </p:cNvPr>
          <p:cNvSpPr>
            <a:spLocks noGrp="1"/>
          </p:cNvSpPr>
          <p:nvPr>
            <p:ph type="dt" sz="half" idx="10"/>
          </p:nvPr>
        </p:nvSpPr>
        <p:spPr/>
        <p:txBody>
          <a:bodyPr/>
          <a:lstStyle/>
          <a:p>
            <a:fld id="{E8569FE7-7A39-4AAB-ADF0-457ABD3FB5E3}" type="datetimeFigureOut">
              <a:rPr lang="en-US" smtClean="0"/>
              <a:t>7/13/2020</a:t>
            </a:fld>
            <a:endParaRPr lang="en-US"/>
          </a:p>
        </p:txBody>
      </p:sp>
      <p:sp>
        <p:nvSpPr>
          <p:cNvPr id="6" name="Footer Placeholder 5">
            <a:extLst>
              <a:ext uri="{FF2B5EF4-FFF2-40B4-BE49-F238E27FC236}">
                <a16:creationId xmlns:a16="http://schemas.microsoft.com/office/drawing/2014/main" id="{10D41A91-4FB4-43CC-A851-12D13C0C80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506B66-8C22-4368-A8BA-B786C65F08D4}"/>
              </a:ext>
            </a:extLst>
          </p:cNvPr>
          <p:cNvSpPr>
            <a:spLocks noGrp="1"/>
          </p:cNvSpPr>
          <p:nvPr>
            <p:ph type="sldNum" sz="quarter" idx="12"/>
          </p:nvPr>
        </p:nvSpPr>
        <p:spPr/>
        <p:txBody>
          <a:bodyPr/>
          <a:lstStyle/>
          <a:p>
            <a:fld id="{BE47CD19-C783-4FFD-AAA9-A79B438B1DD6}" type="slidenum">
              <a:rPr lang="en-US" smtClean="0"/>
              <a:t>‹#›</a:t>
            </a:fld>
            <a:endParaRPr lang="en-US"/>
          </a:p>
        </p:txBody>
      </p:sp>
    </p:spTree>
    <p:extLst>
      <p:ext uri="{BB962C8B-B14F-4D97-AF65-F5344CB8AC3E}">
        <p14:creationId xmlns:p14="http://schemas.microsoft.com/office/powerpoint/2010/main" val="1262457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E8F84-40DA-42FA-A3D0-8CA86364DA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9BF2FFE-C49A-437B-AED8-CBA0AA1566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FB56B7-E4EE-42B6-B79B-8791081A4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37937E-CA33-4B80-AAF0-7BE991945B91}"/>
              </a:ext>
            </a:extLst>
          </p:cNvPr>
          <p:cNvSpPr>
            <a:spLocks noGrp="1"/>
          </p:cNvSpPr>
          <p:nvPr>
            <p:ph type="dt" sz="half" idx="10"/>
          </p:nvPr>
        </p:nvSpPr>
        <p:spPr/>
        <p:txBody>
          <a:bodyPr/>
          <a:lstStyle/>
          <a:p>
            <a:fld id="{E8569FE7-7A39-4AAB-ADF0-457ABD3FB5E3}" type="datetimeFigureOut">
              <a:rPr lang="en-US" smtClean="0"/>
              <a:t>7/13/2020</a:t>
            </a:fld>
            <a:endParaRPr lang="en-US"/>
          </a:p>
        </p:txBody>
      </p:sp>
      <p:sp>
        <p:nvSpPr>
          <p:cNvPr id="6" name="Footer Placeholder 5">
            <a:extLst>
              <a:ext uri="{FF2B5EF4-FFF2-40B4-BE49-F238E27FC236}">
                <a16:creationId xmlns:a16="http://schemas.microsoft.com/office/drawing/2014/main" id="{1D550EB8-A123-4BD5-80FE-F623EFBA02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6F3429-960E-477D-89E3-2A8CEB296685}"/>
              </a:ext>
            </a:extLst>
          </p:cNvPr>
          <p:cNvSpPr>
            <a:spLocks noGrp="1"/>
          </p:cNvSpPr>
          <p:nvPr>
            <p:ph type="sldNum" sz="quarter" idx="12"/>
          </p:nvPr>
        </p:nvSpPr>
        <p:spPr/>
        <p:txBody>
          <a:bodyPr/>
          <a:lstStyle/>
          <a:p>
            <a:fld id="{BE47CD19-C783-4FFD-AAA9-A79B438B1DD6}" type="slidenum">
              <a:rPr lang="en-US" smtClean="0"/>
              <a:t>‹#›</a:t>
            </a:fld>
            <a:endParaRPr lang="en-US"/>
          </a:p>
        </p:txBody>
      </p:sp>
    </p:spTree>
    <p:extLst>
      <p:ext uri="{BB962C8B-B14F-4D97-AF65-F5344CB8AC3E}">
        <p14:creationId xmlns:p14="http://schemas.microsoft.com/office/powerpoint/2010/main" val="3848266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2DB824-25C0-4C06-8731-2E3FC1AF67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C760246-50D7-4C32-A885-4A68014EE0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66BEE4-8A34-458E-B072-3482AF621A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569FE7-7A39-4AAB-ADF0-457ABD3FB5E3}" type="datetimeFigureOut">
              <a:rPr lang="en-US" smtClean="0"/>
              <a:t>7/13/2020</a:t>
            </a:fld>
            <a:endParaRPr lang="en-US"/>
          </a:p>
        </p:txBody>
      </p:sp>
      <p:sp>
        <p:nvSpPr>
          <p:cNvPr id="5" name="Footer Placeholder 4">
            <a:extLst>
              <a:ext uri="{FF2B5EF4-FFF2-40B4-BE49-F238E27FC236}">
                <a16:creationId xmlns:a16="http://schemas.microsoft.com/office/drawing/2014/main" id="{E5483080-9438-4E19-B431-3422ADBAF7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7A567BE-6CA5-4ECB-9D89-49D9CA8504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47CD19-C783-4FFD-AAA9-A79B438B1DD6}" type="slidenum">
              <a:rPr lang="en-US" smtClean="0"/>
              <a:t>‹#›</a:t>
            </a:fld>
            <a:endParaRPr lang="en-US"/>
          </a:p>
        </p:txBody>
      </p:sp>
    </p:spTree>
    <p:extLst>
      <p:ext uri="{BB962C8B-B14F-4D97-AF65-F5344CB8AC3E}">
        <p14:creationId xmlns:p14="http://schemas.microsoft.com/office/powerpoint/2010/main" val="21630168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909BC-9621-4EE9-AFC1-63F9869D10E6}"/>
              </a:ext>
            </a:extLst>
          </p:cNvPr>
          <p:cNvSpPr>
            <a:spLocks noGrp="1"/>
          </p:cNvSpPr>
          <p:nvPr>
            <p:ph type="ctrTitle"/>
          </p:nvPr>
        </p:nvSpPr>
        <p:spPr>
          <a:xfrm>
            <a:off x="1524000" y="1122362"/>
            <a:ext cx="9144000" cy="2687637"/>
          </a:xfrm>
        </p:spPr>
        <p:txBody>
          <a:bodyPr>
            <a:normAutofit/>
          </a:bodyPr>
          <a:lstStyle/>
          <a:p>
            <a:r>
              <a:rPr lang="en-US" b="1" dirty="0"/>
              <a:t>Independent Study</a:t>
            </a:r>
            <a:br>
              <a:rPr lang="en-US" b="1" dirty="0"/>
            </a:br>
            <a:r>
              <a:rPr lang="en-US" sz="4000" b="1" dirty="0"/>
              <a:t>Weekly Report (July 6-10, 2020)</a:t>
            </a:r>
            <a:endParaRPr lang="en-US" b="1" dirty="0"/>
          </a:p>
        </p:txBody>
      </p:sp>
      <p:sp>
        <p:nvSpPr>
          <p:cNvPr id="3" name="Subtitle 2">
            <a:extLst>
              <a:ext uri="{FF2B5EF4-FFF2-40B4-BE49-F238E27FC236}">
                <a16:creationId xmlns:a16="http://schemas.microsoft.com/office/drawing/2014/main" id="{B78A477B-3CB2-4A2A-889C-25E5F099ACA0}"/>
              </a:ext>
            </a:extLst>
          </p:cNvPr>
          <p:cNvSpPr>
            <a:spLocks noGrp="1"/>
          </p:cNvSpPr>
          <p:nvPr>
            <p:ph type="subTitle" idx="1"/>
          </p:nvPr>
        </p:nvSpPr>
        <p:spPr>
          <a:xfrm>
            <a:off x="1524000" y="3950381"/>
            <a:ext cx="9144000" cy="697819"/>
          </a:xfrm>
        </p:spPr>
        <p:txBody>
          <a:bodyPr/>
          <a:lstStyle/>
          <a:p>
            <a:r>
              <a:rPr lang="en-US" b="1" dirty="0"/>
              <a:t>Ahuti Shrestha</a:t>
            </a:r>
          </a:p>
        </p:txBody>
      </p:sp>
    </p:spTree>
    <p:extLst>
      <p:ext uri="{BB962C8B-B14F-4D97-AF65-F5344CB8AC3E}">
        <p14:creationId xmlns:p14="http://schemas.microsoft.com/office/powerpoint/2010/main" val="1690602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EB2C424-59CB-4BF4-9FF9-1320C44B337A}"/>
                  </a:ext>
                </a:extLst>
              </p:cNvPr>
              <p:cNvSpPr>
                <a:spLocks noGrp="1"/>
              </p:cNvSpPr>
              <p:nvPr>
                <p:ph idx="1"/>
              </p:nvPr>
            </p:nvSpPr>
            <p:spPr>
              <a:xfrm>
                <a:off x="740228" y="1231272"/>
                <a:ext cx="10537372" cy="5513559"/>
              </a:xfrm>
            </p:spPr>
            <p:txBody>
              <a:bodyPr>
                <a:noAutofit/>
              </a:bodyPr>
              <a:lstStyle/>
              <a:p>
                <a:pPr marL="342900" marR="0" lvl="0" indent="-342900">
                  <a:lnSpc>
                    <a:spcPct val="107000"/>
                  </a:lnSpc>
                  <a:spcBef>
                    <a:spcPts val="0"/>
                  </a:spcBef>
                  <a:spcAft>
                    <a:spcPts val="0"/>
                  </a:spcAft>
                  <a:buFont typeface="Symbol" panose="05050102010706020507" pitchFamily="18" charset="2"/>
                  <a:buChar char=""/>
                </a:pPr>
                <a:r>
                  <a:rPr lang="en-US" sz="2000" dirty="0">
                    <a:effectLst/>
                    <a:ea typeface="Calibri" panose="020F0502020204030204" pitchFamily="34" charset="0"/>
                    <a:cs typeface="Calibri" panose="020F0502020204030204" pitchFamily="34" charset="0"/>
                  </a:rPr>
                  <a:t>node2vec algorithm provides a semi-supervised method to learn rich feature representations for nodes in a network.</a:t>
                </a:r>
                <a:endParaRPr lang="en-US" sz="20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000" dirty="0">
                    <a:effectLst/>
                    <a:ea typeface="Calibri" panose="020F0502020204030204" pitchFamily="34" charset="0"/>
                    <a:cs typeface="Calibri" panose="020F0502020204030204" pitchFamily="34" charset="0"/>
                  </a:rPr>
                  <a:t>In link prediction, we need to predict whether a link exists between two nodes in a network. So, the prediction tasks involve pairs of nodes instead of individual nodes.</a:t>
                </a:r>
                <a:endParaRPr lang="en-US" sz="20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000" dirty="0">
                    <a:effectLst/>
                    <a:ea typeface="Calibri" panose="020F0502020204030204" pitchFamily="34" charset="0"/>
                    <a:cs typeface="Calibri" panose="020F0502020204030204" pitchFamily="34" charset="0"/>
                  </a:rPr>
                  <a:t>Random walks in node2vec algorithm are based on the connectivity structure between nodes in the underlying network that can be extended to pairs of nodes using a bootstrapping approach over the feature representations of the individual nodes.</a:t>
                </a:r>
                <a:endParaRPr lang="en-US" sz="20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000" dirty="0">
                    <a:effectLst/>
                    <a:ea typeface="Calibri" panose="020F0502020204030204" pitchFamily="34" charset="0"/>
                    <a:cs typeface="Calibri" panose="020F0502020204030204" pitchFamily="34" charset="0"/>
                  </a:rPr>
                  <a:t>Given two nodes </a:t>
                </a:r>
                <a14:m>
                  <m:oMath xmlns:m="http://schemas.openxmlformats.org/officeDocument/2006/math">
                    <m:r>
                      <a:rPr lang="en-US" sz="2000" i="1">
                        <a:effectLst/>
                        <a:latin typeface="Cambria Math" panose="02040503050406030204" pitchFamily="18" charset="0"/>
                        <a:ea typeface="Calibri" panose="020F0502020204030204" pitchFamily="34" charset="0"/>
                        <a:cs typeface="Calibri" panose="020F0502020204030204" pitchFamily="34" charset="0"/>
                      </a:rPr>
                      <m:t>𝑢</m:t>
                    </m:r>
                  </m:oMath>
                </a14:m>
                <a:r>
                  <a:rPr lang="en-US" sz="2000" dirty="0">
                    <a:effectLst/>
                    <a:ea typeface="Calibri" panose="020F0502020204030204" pitchFamily="34" charset="0"/>
                    <a:cs typeface="Calibri" panose="020F0502020204030204" pitchFamily="34" charset="0"/>
                  </a:rPr>
                  <a:t> and </a:t>
                </a:r>
                <a14:m>
                  <m:oMath xmlns:m="http://schemas.openxmlformats.org/officeDocument/2006/math">
                    <m:r>
                      <a:rPr lang="en-US" sz="2000" i="1">
                        <a:effectLst/>
                        <a:latin typeface="Cambria Math" panose="02040503050406030204" pitchFamily="18" charset="0"/>
                        <a:ea typeface="Calibri" panose="020F0502020204030204" pitchFamily="34" charset="0"/>
                        <a:cs typeface="Calibri" panose="020F0502020204030204" pitchFamily="34" charset="0"/>
                      </a:rPr>
                      <m:t>𝑣</m:t>
                    </m:r>
                  </m:oMath>
                </a14:m>
                <a:r>
                  <a:rPr lang="en-US" sz="2000" dirty="0">
                    <a:effectLst/>
                    <a:ea typeface="Calibri" panose="020F0502020204030204" pitchFamily="34" charset="0"/>
                    <a:cs typeface="Calibri" panose="020F0502020204030204" pitchFamily="34" charset="0"/>
                  </a:rPr>
                  <a:t>, we define a binary operator </a:t>
                </a:r>
                <a14:m>
                  <m:oMath xmlns:m="http://schemas.openxmlformats.org/officeDocument/2006/math">
                    <m:r>
                      <a:rPr lang="en-US" sz="2000" i="1">
                        <a:effectLst/>
                        <a:latin typeface="Cambria Math" panose="02040503050406030204" pitchFamily="18" charset="0"/>
                        <a:ea typeface="Calibri" panose="020F0502020204030204" pitchFamily="34" charset="0"/>
                        <a:cs typeface="Calibri" panose="020F0502020204030204" pitchFamily="34" charset="0"/>
                      </a:rPr>
                      <m:t>∘</m:t>
                    </m:r>
                  </m:oMath>
                </a14:m>
                <a:r>
                  <a:rPr lang="en-US" sz="2000" dirty="0">
                    <a:effectLst/>
                    <a:ea typeface="Calibri" panose="020F0502020204030204" pitchFamily="34" charset="0"/>
                    <a:cs typeface="Calibri" panose="020F0502020204030204" pitchFamily="34" charset="0"/>
                  </a:rPr>
                  <a:t> over the corresponding feature vectors </a:t>
                </a:r>
                <a14:m>
                  <m:oMath xmlns:m="http://schemas.openxmlformats.org/officeDocument/2006/math">
                    <m:r>
                      <a:rPr lang="en-US" sz="2000" i="1">
                        <a:effectLst/>
                        <a:latin typeface="Cambria Math" panose="02040503050406030204" pitchFamily="18" charset="0"/>
                        <a:ea typeface="Calibri" panose="020F0502020204030204" pitchFamily="34" charset="0"/>
                        <a:cs typeface="Calibri" panose="020F0502020204030204" pitchFamily="34" charset="0"/>
                      </a:rPr>
                      <m:t>𝑓</m:t>
                    </m:r>
                    <m:r>
                      <a:rPr lang="en-US" sz="2000" i="1">
                        <a:effectLst/>
                        <a:latin typeface="Cambria Math" panose="02040503050406030204" pitchFamily="18" charset="0"/>
                        <a:ea typeface="Calibri" panose="020F0502020204030204" pitchFamily="34" charset="0"/>
                        <a:cs typeface="Calibri" panose="020F0502020204030204" pitchFamily="34" charset="0"/>
                      </a:rPr>
                      <m:t>(</m:t>
                    </m:r>
                    <m:r>
                      <a:rPr lang="en-US" sz="2000" i="1">
                        <a:effectLst/>
                        <a:latin typeface="Cambria Math" panose="02040503050406030204" pitchFamily="18" charset="0"/>
                        <a:ea typeface="Calibri" panose="020F0502020204030204" pitchFamily="34" charset="0"/>
                        <a:cs typeface="Calibri" panose="020F0502020204030204" pitchFamily="34" charset="0"/>
                      </a:rPr>
                      <m:t>𝑢</m:t>
                    </m:r>
                    <m:r>
                      <a:rPr lang="en-US" sz="2000" i="1">
                        <a:effectLst/>
                        <a:latin typeface="Cambria Math" panose="02040503050406030204" pitchFamily="18" charset="0"/>
                        <a:ea typeface="Calibri" panose="020F0502020204030204" pitchFamily="34" charset="0"/>
                        <a:cs typeface="Calibri" panose="020F0502020204030204" pitchFamily="34" charset="0"/>
                      </a:rPr>
                      <m:t>)</m:t>
                    </m:r>
                  </m:oMath>
                </a14:m>
                <a:r>
                  <a:rPr lang="en-US" sz="2000" dirty="0">
                    <a:effectLst/>
                    <a:ea typeface="Calibri" panose="020F0502020204030204" pitchFamily="34" charset="0"/>
                    <a:cs typeface="Calibri" panose="020F0502020204030204" pitchFamily="34" charset="0"/>
                  </a:rPr>
                  <a:t> and </a:t>
                </a:r>
                <a14:m>
                  <m:oMath xmlns:m="http://schemas.openxmlformats.org/officeDocument/2006/math">
                    <m:r>
                      <a:rPr lang="en-US" sz="2000" i="1">
                        <a:effectLst/>
                        <a:latin typeface="Cambria Math" panose="02040503050406030204" pitchFamily="18" charset="0"/>
                        <a:ea typeface="Calibri" panose="020F0502020204030204" pitchFamily="34" charset="0"/>
                        <a:cs typeface="Calibri" panose="020F0502020204030204" pitchFamily="34" charset="0"/>
                      </a:rPr>
                      <m:t>𝑓</m:t>
                    </m:r>
                    <m:r>
                      <a:rPr lang="en-US" sz="2000" i="1">
                        <a:effectLst/>
                        <a:latin typeface="Cambria Math" panose="02040503050406030204" pitchFamily="18" charset="0"/>
                        <a:ea typeface="Calibri" panose="020F0502020204030204" pitchFamily="34" charset="0"/>
                        <a:cs typeface="Calibri" panose="020F0502020204030204" pitchFamily="34" charset="0"/>
                      </a:rPr>
                      <m:t>(</m:t>
                    </m:r>
                    <m:r>
                      <a:rPr lang="en-US" sz="2000" i="1">
                        <a:effectLst/>
                        <a:latin typeface="Cambria Math" panose="02040503050406030204" pitchFamily="18" charset="0"/>
                        <a:ea typeface="Calibri" panose="020F0502020204030204" pitchFamily="34" charset="0"/>
                        <a:cs typeface="Calibri" panose="020F0502020204030204" pitchFamily="34" charset="0"/>
                      </a:rPr>
                      <m:t>𝑣</m:t>
                    </m:r>
                    <m:r>
                      <a:rPr lang="en-US" sz="2000" i="1">
                        <a:effectLst/>
                        <a:latin typeface="Cambria Math" panose="02040503050406030204" pitchFamily="18" charset="0"/>
                        <a:ea typeface="Calibri" panose="020F0502020204030204" pitchFamily="34" charset="0"/>
                        <a:cs typeface="Calibri" panose="020F0502020204030204" pitchFamily="34" charset="0"/>
                      </a:rPr>
                      <m:t>)</m:t>
                    </m:r>
                  </m:oMath>
                </a14:m>
                <a:r>
                  <a:rPr lang="en-US" sz="2000" dirty="0">
                    <a:effectLst/>
                    <a:ea typeface="Calibri" panose="020F0502020204030204" pitchFamily="34" charset="0"/>
                    <a:cs typeface="Calibri" panose="020F0502020204030204" pitchFamily="34" charset="0"/>
                  </a:rPr>
                  <a:t> in order to generate a representation </a:t>
                </a:r>
                <a14:m>
                  <m:oMath xmlns:m="http://schemas.openxmlformats.org/officeDocument/2006/math">
                    <m:r>
                      <a:rPr lang="en-US" sz="2000" i="1">
                        <a:effectLst/>
                        <a:latin typeface="Cambria Math" panose="02040503050406030204" pitchFamily="18" charset="0"/>
                        <a:ea typeface="Calibri" panose="020F0502020204030204" pitchFamily="34" charset="0"/>
                        <a:cs typeface="Calibri" panose="020F0502020204030204" pitchFamily="34" charset="0"/>
                      </a:rPr>
                      <m:t>𝑔</m:t>
                    </m:r>
                    <m:r>
                      <a:rPr lang="en-US" sz="2000" i="1">
                        <a:effectLst/>
                        <a:latin typeface="Cambria Math" panose="02040503050406030204" pitchFamily="18" charset="0"/>
                        <a:ea typeface="Calibri" panose="020F0502020204030204" pitchFamily="34" charset="0"/>
                        <a:cs typeface="Calibri" panose="020F0502020204030204" pitchFamily="34" charset="0"/>
                      </a:rPr>
                      <m:t>(</m:t>
                    </m:r>
                    <m:r>
                      <a:rPr lang="en-US" sz="2000" i="1">
                        <a:effectLst/>
                        <a:latin typeface="Cambria Math" panose="02040503050406030204" pitchFamily="18" charset="0"/>
                        <a:ea typeface="Calibri" panose="020F0502020204030204" pitchFamily="34" charset="0"/>
                        <a:cs typeface="Calibri" panose="020F0502020204030204" pitchFamily="34" charset="0"/>
                      </a:rPr>
                      <m:t>𝑢</m:t>
                    </m:r>
                    <m:r>
                      <a:rPr lang="en-US" sz="2000" i="1">
                        <a:effectLst/>
                        <a:latin typeface="Cambria Math" panose="02040503050406030204" pitchFamily="18" charset="0"/>
                        <a:ea typeface="Calibri" panose="020F0502020204030204" pitchFamily="34" charset="0"/>
                        <a:cs typeface="Calibri" panose="020F0502020204030204" pitchFamily="34" charset="0"/>
                      </a:rPr>
                      <m:t>, </m:t>
                    </m:r>
                    <m:r>
                      <a:rPr lang="en-US" sz="2000" i="1">
                        <a:effectLst/>
                        <a:latin typeface="Cambria Math" panose="02040503050406030204" pitchFamily="18" charset="0"/>
                        <a:ea typeface="Calibri" panose="020F0502020204030204" pitchFamily="34" charset="0"/>
                        <a:cs typeface="Calibri" panose="020F0502020204030204" pitchFamily="34" charset="0"/>
                      </a:rPr>
                      <m:t>𝑣</m:t>
                    </m:r>
                    <m:r>
                      <a:rPr lang="en-US" sz="2000" i="1">
                        <a:effectLst/>
                        <a:latin typeface="Cambria Math" panose="02040503050406030204" pitchFamily="18" charset="0"/>
                        <a:ea typeface="Calibri" panose="020F0502020204030204" pitchFamily="34" charset="0"/>
                        <a:cs typeface="Calibri" panose="020F0502020204030204" pitchFamily="34" charset="0"/>
                      </a:rPr>
                      <m:t>)</m:t>
                    </m:r>
                  </m:oMath>
                </a14:m>
                <a:r>
                  <a:rPr lang="en-US" sz="2000" dirty="0">
                    <a:effectLst/>
                    <a:ea typeface="Calibri" panose="020F0502020204030204" pitchFamily="34" charset="0"/>
                    <a:cs typeface="Calibri" panose="020F0502020204030204" pitchFamily="34" charset="0"/>
                  </a:rPr>
                  <a:t> such that </a:t>
                </a:r>
                <a14:m>
                  <m:oMath xmlns:m="http://schemas.openxmlformats.org/officeDocument/2006/math">
                    <m:r>
                      <a:rPr lang="en-US" sz="2000" i="1">
                        <a:effectLst/>
                        <a:latin typeface="Cambria Math" panose="02040503050406030204" pitchFamily="18" charset="0"/>
                        <a:ea typeface="Calibri" panose="020F0502020204030204" pitchFamily="34" charset="0"/>
                        <a:cs typeface="Calibri" panose="020F0502020204030204" pitchFamily="34" charset="0"/>
                      </a:rPr>
                      <m:t>𝑔</m:t>
                    </m:r>
                    <m:r>
                      <a:rPr lang="en-US" sz="2000" i="1">
                        <a:effectLst/>
                        <a:latin typeface="Cambria Math" panose="02040503050406030204" pitchFamily="18" charset="0"/>
                        <a:ea typeface="Calibri" panose="020F0502020204030204" pitchFamily="34" charset="0"/>
                        <a:cs typeface="Calibri" panose="020F0502020204030204" pitchFamily="34" charset="0"/>
                      </a:rPr>
                      <m:t> : </m:t>
                    </m:r>
                    <m:r>
                      <a:rPr lang="en-US" sz="2000" i="1">
                        <a:effectLst/>
                        <a:latin typeface="Cambria Math" panose="02040503050406030204" pitchFamily="18" charset="0"/>
                        <a:ea typeface="Calibri" panose="020F0502020204030204" pitchFamily="34" charset="0"/>
                        <a:cs typeface="Calibri" panose="020F0502020204030204" pitchFamily="34" charset="0"/>
                      </a:rPr>
                      <m:t>𝑉</m:t>
                    </m:r>
                    <m:r>
                      <a:rPr lang="en-US" sz="2000" i="1">
                        <a:effectLst/>
                        <a:latin typeface="Cambria Math" panose="02040503050406030204" pitchFamily="18" charset="0"/>
                        <a:ea typeface="Calibri" panose="020F0502020204030204" pitchFamily="34" charset="0"/>
                        <a:cs typeface="Calibri" panose="020F0502020204030204" pitchFamily="34" charset="0"/>
                      </a:rPr>
                      <m:t> × </m:t>
                    </m:r>
                    <m:r>
                      <a:rPr lang="en-US" sz="2000" i="1">
                        <a:effectLst/>
                        <a:latin typeface="Cambria Math" panose="02040503050406030204" pitchFamily="18" charset="0"/>
                        <a:ea typeface="Calibri" panose="020F0502020204030204" pitchFamily="34" charset="0"/>
                        <a:cs typeface="Calibri" panose="020F0502020204030204" pitchFamily="34" charset="0"/>
                      </a:rPr>
                      <m:t>𝑉</m:t>
                    </m:r>
                    <m:r>
                      <a:rPr lang="en-US" sz="2000" i="1">
                        <a:effectLst/>
                        <a:latin typeface="Cambria Math" panose="02040503050406030204" pitchFamily="18" charset="0"/>
                        <a:ea typeface="Calibri" panose="020F0502020204030204" pitchFamily="34" charset="0"/>
                        <a:cs typeface="Calibri" panose="020F0502020204030204" pitchFamily="34" charset="0"/>
                      </a:rPr>
                      <m:t> → </m:t>
                    </m:r>
                    <m:sSup>
                      <m:sSupPr>
                        <m:ctrlPr>
                          <a:rPr lang="en-US" sz="2000" i="1">
                            <a:effectLst/>
                            <a:latin typeface="Cambria Math" panose="02040503050406030204" pitchFamily="18" charset="0"/>
                            <a:ea typeface="Calibri" panose="020F0502020204030204" pitchFamily="34" charset="0"/>
                            <a:cs typeface="Calibri" panose="020F0502020204030204" pitchFamily="34" charset="0"/>
                          </a:rPr>
                        </m:ctrlPr>
                      </m:sSupPr>
                      <m:e>
                        <m:r>
                          <a:rPr lang="en-US" sz="2000" i="1">
                            <a:effectLst/>
                            <a:latin typeface="Cambria Math" panose="02040503050406030204" pitchFamily="18" charset="0"/>
                            <a:ea typeface="Calibri" panose="020F0502020204030204" pitchFamily="34" charset="0"/>
                            <a:cs typeface="Calibri" panose="020F0502020204030204" pitchFamily="34" charset="0"/>
                          </a:rPr>
                          <m:t>𝑅</m:t>
                        </m:r>
                      </m:e>
                      <m:sup>
                        <m:r>
                          <a:rPr lang="en-US" sz="2000" i="1">
                            <a:effectLst/>
                            <a:latin typeface="Cambria Math" panose="02040503050406030204" pitchFamily="18" charset="0"/>
                            <a:ea typeface="Calibri" panose="020F0502020204030204" pitchFamily="34" charset="0"/>
                            <a:cs typeface="Calibri" panose="020F0502020204030204" pitchFamily="34" charset="0"/>
                          </a:rPr>
                          <m:t>𝑑</m:t>
                        </m:r>
                        <m:r>
                          <a:rPr lang="en-US" sz="2000" i="1">
                            <a:effectLst/>
                            <a:latin typeface="Cambria Math" panose="02040503050406030204" pitchFamily="18" charset="0"/>
                            <a:ea typeface="Calibri" panose="020F0502020204030204" pitchFamily="34" charset="0"/>
                            <a:cs typeface="Calibri" panose="020F0502020204030204" pitchFamily="34" charset="0"/>
                          </a:rPr>
                          <m:t>′</m:t>
                        </m:r>
                      </m:sup>
                    </m:sSup>
                  </m:oMath>
                </a14:m>
                <a:r>
                  <a:rPr lang="en-US" sz="2000" dirty="0">
                    <a:effectLst/>
                    <a:ea typeface="Calibri" panose="020F0502020204030204" pitchFamily="34" charset="0"/>
                    <a:cs typeface="Calibri" panose="020F0502020204030204" pitchFamily="34" charset="0"/>
                  </a:rPr>
                  <a:t> where </a:t>
                </a:r>
                <a14:m>
                  <m:oMath xmlns:m="http://schemas.openxmlformats.org/officeDocument/2006/math">
                    <m:r>
                      <a:rPr lang="en-US" sz="2000" i="1">
                        <a:effectLst/>
                        <a:latin typeface="Cambria Math" panose="02040503050406030204" pitchFamily="18" charset="0"/>
                        <a:ea typeface="Calibri" panose="020F0502020204030204" pitchFamily="34" charset="0"/>
                        <a:cs typeface="Calibri" panose="020F0502020204030204" pitchFamily="34" charset="0"/>
                      </a:rPr>
                      <m:t>𝑑</m:t>
                    </m:r>
                    <m:r>
                      <a:rPr lang="en-US" sz="2000" i="1">
                        <a:effectLst/>
                        <a:latin typeface="Cambria Math" panose="02040503050406030204" pitchFamily="18" charset="0"/>
                        <a:ea typeface="Calibri" panose="020F0502020204030204" pitchFamily="34" charset="0"/>
                        <a:cs typeface="Calibri" panose="020F0502020204030204" pitchFamily="34" charset="0"/>
                      </a:rPr>
                      <m:t>′</m:t>
                    </m:r>
                  </m:oMath>
                </a14:m>
                <a:r>
                  <a:rPr lang="en-US" sz="2000" dirty="0">
                    <a:effectLst/>
                    <a:ea typeface="Calibri" panose="020F0502020204030204" pitchFamily="34" charset="0"/>
                    <a:cs typeface="Calibri" panose="020F0502020204030204" pitchFamily="34" charset="0"/>
                  </a:rPr>
                  <a:t> is the representation size for the pair </a:t>
                </a:r>
                <a14:m>
                  <m:oMath xmlns:m="http://schemas.openxmlformats.org/officeDocument/2006/math">
                    <m:r>
                      <a:rPr lang="en-US" sz="2000" i="1">
                        <a:effectLst/>
                        <a:latin typeface="Cambria Math" panose="02040503050406030204" pitchFamily="18" charset="0"/>
                        <a:ea typeface="Calibri" panose="020F0502020204030204" pitchFamily="34" charset="0"/>
                        <a:cs typeface="Calibri" panose="020F0502020204030204" pitchFamily="34" charset="0"/>
                      </a:rPr>
                      <m:t>(</m:t>
                    </m:r>
                    <m:r>
                      <a:rPr lang="en-US" sz="2000" i="1">
                        <a:effectLst/>
                        <a:latin typeface="Cambria Math" panose="02040503050406030204" pitchFamily="18" charset="0"/>
                        <a:ea typeface="Calibri" panose="020F0502020204030204" pitchFamily="34" charset="0"/>
                        <a:cs typeface="Calibri" panose="020F0502020204030204" pitchFamily="34" charset="0"/>
                      </a:rPr>
                      <m:t>𝑢</m:t>
                    </m:r>
                    <m:r>
                      <a:rPr lang="en-US" sz="2000" i="1">
                        <a:effectLst/>
                        <a:latin typeface="Cambria Math" panose="02040503050406030204" pitchFamily="18" charset="0"/>
                        <a:ea typeface="Calibri" panose="020F0502020204030204" pitchFamily="34" charset="0"/>
                        <a:cs typeface="Calibri" panose="020F0502020204030204" pitchFamily="34" charset="0"/>
                      </a:rPr>
                      <m:t>, </m:t>
                    </m:r>
                    <m:r>
                      <a:rPr lang="en-US" sz="2000" i="1">
                        <a:effectLst/>
                        <a:latin typeface="Cambria Math" panose="02040503050406030204" pitchFamily="18" charset="0"/>
                        <a:ea typeface="Calibri" panose="020F0502020204030204" pitchFamily="34" charset="0"/>
                        <a:cs typeface="Calibri" panose="020F0502020204030204" pitchFamily="34" charset="0"/>
                      </a:rPr>
                      <m:t>𝑣</m:t>
                    </m:r>
                    <m:r>
                      <a:rPr lang="en-US" sz="2000" i="1">
                        <a:effectLst/>
                        <a:latin typeface="Cambria Math" panose="02040503050406030204" pitchFamily="18" charset="0"/>
                        <a:ea typeface="Calibri" panose="020F0502020204030204" pitchFamily="34" charset="0"/>
                        <a:cs typeface="Calibri" panose="020F0502020204030204" pitchFamily="34" charset="0"/>
                      </a:rPr>
                      <m:t>)</m:t>
                    </m:r>
                  </m:oMath>
                </a14:m>
                <a:r>
                  <a:rPr lang="en-US" sz="2000" dirty="0">
                    <a:effectLst/>
                    <a:ea typeface="Calibri" panose="020F0502020204030204" pitchFamily="34" charset="0"/>
                    <a:cs typeface="Calibri" panose="020F0502020204030204" pitchFamily="34" charset="0"/>
                  </a:rPr>
                  <a:t>.</a:t>
                </a:r>
                <a:endParaRPr lang="en-US" sz="20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000" dirty="0">
                    <a:effectLst/>
                    <a:ea typeface="Calibri" panose="020F0502020204030204" pitchFamily="34" charset="0"/>
                    <a:cs typeface="Calibri" panose="020F0502020204030204" pitchFamily="34" charset="0"/>
                  </a:rPr>
                  <a:t>Operators are defined for any pair of nodes, even if an edge does not exist between the pair since doing so makes the representations useful for link prediction where our test set contains both true and false edges (i.e., do not exist).</a:t>
                </a:r>
                <a:endParaRPr lang="en-US" sz="20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000" dirty="0">
                    <a:effectLst/>
                    <a:ea typeface="Calibri" panose="020F0502020204030204" pitchFamily="34" charset="0"/>
                    <a:cs typeface="Calibri" panose="020F0502020204030204" pitchFamily="34" charset="0"/>
                  </a:rPr>
                  <a:t>4 different operators can be considered as given in [1]: </a:t>
                </a:r>
                <a:endParaRPr lang="en-US" sz="2000" dirty="0">
                  <a:effectLs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2000" dirty="0">
                    <a:effectLst/>
                    <a:ea typeface="Calibri" panose="020F0502020204030204" pitchFamily="34" charset="0"/>
                    <a:cs typeface="Calibri" panose="020F0502020204030204" pitchFamily="34" charset="0"/>
                  </a:rPr>
                  <a:t>(</a:t>
                </a:r>
                <a:r>
                  <a:rPr lang="en-US" sz="2000" dirty="0" err="1">
                    <a:effectLst/>
                    <a:ea typeface="Calibri" panose="020F0502020204030204" pitchFamily="34" charset="0"/>
                    <a:cs typeface="Calibri" panose="020F0502020204030204" pitchFamily="34" charset="0"/>
                  </a:rPr>
                  <a:t>i</a:t>
                </a:r>
                <a:r>
                  <a:rPr lang="en-US" sz="2000" dirty="0">
                    <a:effectLst/>
                    <a:ea typeface="Calibri" panose="020F0502020204030204" pitchFamily="34" charset="0"/>
                    <a:cs typeface="Calibri" panose="020F0502020204030204" pitchFamily="34" charset="0"/>
                  </a:rPr>
                  <a:t>) Average, (ii) Hadamard, (iii) Weighted-L1, (iv) Weighted-L2</a:t>
                </a:r>
                <a:endParaRPr lang="en-US" sz="2000" dirty="0">
                  <a:effectLst/>
                  <a:ea typeface="Calibri" panose="020F0502020204030204" pitchFamily="34" charset="0"/>
                  <a:cs typeface="Times New Roman" panose="02020603050405020304" pitchFamily="18" charset="0"/>
                </a:endParaRPr>
              </a:p>
              <a:p>
                <a:endParaRPr lang="en-US" sz="1400" dirty="0"/>
              </a:p>
            </p:txBody>
          </p:sp>
        </mc:Choice>
        <mc:Fallback xmlns="">
          <p:sp>
            <p:nvSpPr>
              <p:cNvPr id="3" name="Content Placeholder 2">
                <a:extLst>
                  <a:ext uri="{FF2B5EF4-FFF2-40B4-BE49-F238E27FC236}">
                    <a16:creationId xmlns:a16="http://schemas.microsoft.com/office/drawing/2014/main" id="{1EB2C424-59CB-4BF4-9FF9-1320C44B337A}"/>
                  </a:ext>
                </a:extLst>
              </p:cNvPr>
              <p:cNvSpPr>
                <a:spLocks noGrp="1" noRot="1" noChangeAspect="1" noMove="1" noResize="1" noEditPoints="1" noAdjustHandles="1" noChangeArrowheads="1" noChangeShapeType="1" noTextEdit="1"/>
              </p:cNvSpPr>
              <p:nvPr>
                <p:ph idx="1"/>
              </p:nvPr>
            </p:nvSpPr>
            <p:spPr>
              <a:xfrm>
                <a:off x="740228" y="1231272"/>
                <a:ext cx="10537372" cy="5513559"/>
              </a:xfrm>
              <a:blipFill>
                <a:blip r:embed="rId2"/>
                <a:stretch>
                  <a:fillRect l="-636" t="-885" r="-1041"/>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B05EFA40-5D75-4943-9E40-ECEDAAD5F7F5}"/>
              </a:ext>
            </a:extLst>
          </p:cNvPr>
          <p:cNvSpPr>
            <a:spLocks noGrp="1"/>
          </p:cNvSpPr>
          <p:nvPr>
            <p:ph type="title"/>
          </p:nvPr>
        </p:nvSpPr>
        <p:spPr>
          <a:xfrm>
            <a:off x="325926" y="193110"/>
            <a:ext cx="11588434" cy="1038162"/>
          </a:xfrm>
        </p:spPr>
        <p:txBody>
          <a:bodyPr>
            <a:noAutofit/>
          </a:bodyPr>
          <a:lstStyle/>
          <a:p>
            <a:r>
              <a:rPr lang="en-US" b="1" dirty="0"/>
              <a:t>Node embedding and link prediction</a:t>
            </a:r>
          </a:p>
        </p:txBody>
      </p:sp>
      <p:sp>
        <p:nvSpPr>
          <p:cNvPr id="5" name="TextBox 4">
            <a:extLst>
              <a:ext uri="{FF2B5EF4-FFF2-40B4-BE49-F238E27FC236}">
                <a16:creationId xmlns:a16="http://schemas.microsoft.com/office/drawing/2014/main" id="{DC8637CD-D936-4B8E-881E-AB57BF02017A}"/>
              </a:ext>
            </a:extLst>
          </p:cNvPr>
          <p:cNvSpPr txBox="1"/>
          <p:nvPr/>
        </p:nvSpPr>
        <p:spPr>
          <a:xfrm>
            <a:off x="740228" y="6434057"/>
            <a:ext cx="10080279" cy="461665"/>
          </a:xfrm>
          <a:prstGeom prst="rect">
            <a:avLst/>
          </a:prstGeom>
          <a:noFill/>
        </p:spPr>
        <p:txBody>
          <a:bodyPr wrap="square">
            <a:spAutoFit/>
          </a:bodyPr>
          <a:lstStyle/>
          <a:p>
            <a:r>
              <a:rPr lang="en-US" sz="1200" dirty="0"/>
              <a:t>[1]: node2vec: Scalable Feature Learning for Networks. A. Grover, J. </a:t>
            </a:r>
            <a:r>
              <a:rPr lang="en-US" sz="1200" dirty="0" err="1"/>
              <a:t>Leskovec</a:t>
            </a:r>
            <a:r>
              <a:rPr lang="en-US" sz="1200" dirty="0"/>
              <a:t>. ACM SIGKDD International Conference on Knowledge Discovery and Data Mining (KDD), 2016.</a:t>
            </a:r>
          </a:p>
        </p:txBody>
      </p:sp>
    </p:spTree>
    <p:extLst>
      <p:ext uri="{BB962C8B-B14F-4D97-AF65-F5344CB8AC3E}">
        <p14:creationId xmlns:p14="http://schemas.microsoft.com/office/powerpoint/2010/main" val="2423557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7C37F-6CAE-43A9-8FCE-2A047DB46A36}"/>
              </a:ext>
            </a:extLst>
          </p:cNvPr>
          <p:cNvSpPr>
            <a:spLocks noGrp="1"/>
          </p:cNvSpPr>
          <p:nvPr>
            <p:ph type="title"/>
          </p:nvPr>
        </p:nvSpPr>
        <p:spPr/>
        <p:txBody>
          <a:bodyPr/>
          <a:lstStyle/>
          <a:p>
            <a:r>
              <a:rPr lang="en-US" b="1" dirty="0"/>
              <a:t>Other works</a:t>
            </a:r>
          </a:p>
        </p:txBody>
      </p:sp>
      <p:sp>
        <p:nvSpPr>
          <p:cNvPr id="3" name="Content Placeholder 2">
            <a:extLst>
              <a:ext uri="{FF2B5EF4-FFF2-40B4-BE49-F238E27FC236}">
                <a16:creationId xmlns:a16="http://schemas.microsoft.com/office/drawing/2014/main" id="{65838256-5636-49F8-9977-85486D6F399B}"/>
              </a:ext>
            </a:extLst>
          </p:cNvPr>
          <p:cNvSpPr>
            <a:spLocks noGrp="1"/>
          </p:cNvSpPr>
          <p:nvPr>
            <p:ph idx="1"/>
          </p:nvPr>
        </p:nvSpPr>
        <p:spPr/>
        <p:txBody>
          <a:bodyPr/>
          <a:lstStyle/>
          <a:p>
            <a:r>
              <a:rPr lang="en-US" dirty="0"/>
              <a:t>Downloaded Stack Overflow original data (zipped) but unable to extract the data due to huge size (≈82 GB</a:t>
            </a:r>
            <a:r>
              <a:rPr lang="en-US"/>
              <a:t>) .</a:t>
            </a:r>
            <a:endParaRPr lang="en-US" dirty="0"/>
          </a:p>
          <a:p>
            <a:r>
              <a:rPr lang="en-US" dirty="0"/>
              <a:t>Tried graph visualization with </a:t>
            </a:r>
            <a:r>
              <a:rPr lang="en-US" dirty="0" err="1"/>
              <a:t>Networkx</a:t>
            </a:r>
            <a:r>
              <a:rPr lang="en-US" dirty="0"/>
              <a:t>.</a:t>
            </a:r>
          </a:p>
        </p:txBody>
      </p:sp>
    </p:spTree>
    <p:extLst>
      <p:ext uri="{BB962C8B-B14F-4D97-AF65-F5344CB8AC3E}">
        <p14:creationId xmlns:p14="http://schemas.microsoft.com/office/powerpoint/2010/main" val="35825877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367</TotalTime>
  <Words>314</Words>
  <Application>Microsoft Office PowerPoint</Application>
  <PresentationFormat>Widescreen</PresentationFormat>
  <Paragraphs>14</Paragraphs>
  <Slides>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Arial</vt:lpstr>
      <vt:lpstr>Calibri</vt:lpstr>
      <vt:lpstr>Calibri Light</vt:lpstr>
      <vt:lpstr>Cambria Math</vt:lpstr>
      <vt:lpstr>Courier New</vt:lpstr>
      <vt:lpstr>Symbol</vt:lpstr>
      <vt:lpstr>Office Theme</vt:lpstr>
      <vt:lpstr>Independent Study Weekly Report (July 6-10, 2020)</vt:lpstr>
      <vt:lpstr>Node embedding and link prediction</vt:lpstr>
      <vt:lpstr>Other works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Independent Study Weekly Report (June 27 – 31, 2020)</dc:title>
  <dc:creator>Ahuti Shrestha</dc:creator>
  <cp:lastModifiedBy>Ahuti Shrestha</cp:lastModifiedBy>
  <cp:revision>22</cp:revision>
  <dcterms:created xsi:type="dcterms:W3CDTF">2020-07-05T22:31:09Z</dcterms:created>
  <dcterms:modified xsi:type="dcterms:W3CDTF">2020-07-13T13:57:46Z</dcterms:modified>
</cp:coreProperties>
</file>