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64" r:id="rId5"/>
    <p:sldId id="258" r:id="rId6"/>
    <p:sldId id="263"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89" autoAdjust="0"/>
    <p:restoredTop sz="94660"/>
  </p:normalViewPr>
  <p:slideViewPr>
    <p:cSldViewPr snapToGrid="0">
      <p:cViewPr varScale="1">
        <p:scale>
          <a:sx n="63" d="100"/>
          <a:sy n="63" d="100"/>
        </p:scale>
        <p:origin x="100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B923-FE1F-4A1A-8618-E607D21146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275AE7-A31E-4A9D-8941-D9F0276A9D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61F2D0-7E60-4A7A-A07C-F7CEB6B1BEF2}"/>
              </a:ext>
            </a:extLst>
          </p:cNvPr>
          <p:cNvSpPr>
            <a:spLocks noGrp="1"/>
          </p:cNvSpPr>
          <p:nvPr>
            <p:ph type="dt" sz="half" idx="10"/>
          </p:nvPr>
        </p:nvSpPr>
        <p:spPr/>
        <p:txBody>
          <a:bodyPr/>
          <a:lstStyle/>
          <a:p>
            <a:fld id="{8F93F97D-CE8D-42E8-9EE9-715F67C1C16D}" type="datetimeFigureOut">
              <a:rPr lang="en-US" smtClean="0"/>
              <a:t>6/29/2020</a:t>
            </a:fld>
            <a:endParaRPr lang="en-US"/>
          </a:p>
        </p:txBody>
      </p:sp>
      <p:sp>
        <p:nvSpPr>
          <p:cNvPr id="5" name="Footer Placeholder 4">
            <a:extLst>
              <a:ext uri="{FF2B5EF4-FFF2-40B4-BE49-F238E27FC236}">
                <a16:creationId xmlns:a16="http://schemas.microsoft.com/office/drawing/2014/main" id="{0AB29807-FCD7-45AA-AA44-2AA7C918E7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EB239-5B8E-488F-8CE8-38176330A0DE}"/>
              </a:ext>
            </a:extLst>
          </p:cNvPr>
          <p:cNvSpPr>
            <a:spLocks noGrp="1"/>
          </p:cNvSpPr>
          <p:nvPr>
            <p:ph type="sldNum" sz="quarter" idx="12"/>
          </p:nvPr>
        </p:nvSpPr>
        <p:spPr/>
        <p:txBody>
          <a:bodyPr/>
          <a:lstStyle/>
          <a:p>
            <a:fld id="{10F878DB-DB89-498D-9408-678230B725D0}" type="slidenum">
              <a:rPr lang="en-US" smtClean="0"/>
              <a:t>‹#›</a:t>
            </a:fld>
            <a:endParaRPr lang="en-US"/>
          </a:p>
        </p:txBody>
      </p:sp>
    </p:spTree>
    <p:extLst>
      <p:ext uri="{BB962C8B-B14F-4D97-AF65-F5344CB8AC3E}">
        <p14:creationId xmlns:p14="http://schemas.microsoft.com/office/powerpoint/2010/main" val="929077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EADF7-BACC-400E-9A76-66628E3FAF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BD1A2B-5EBA-47CE-A282-60AC3EE678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CD06A1-6F1B-4FB4-9F4C-CA43DA21C3ED}"/>
              </a:ext>
            </a:extLst>
          </p:cNvPr>
          <p:cNvSpPr>
            <a:spLocks noGrp="1"/>
          </p:cNvSpPr>
          <p:nvPr>
            <p:ph type="dt" sz="half" idx="10"/>
          </p:nvPr>
        </p:nvSpPr>
        <p:spPr/>
        <p:txBody>
          <a:bodyPr/>
          <a:lstStyle/>
          <a:p>
            <a:fld id="{8F93F97D-CE8D-42E8-9EE9-715F67C1C16D}" type="datetimeFigureOut">
              <a:rPr lang="en-US" smtClean="0"/>
              <a:t>6/29/2020</a:t>
            </a:fld>
            <a:endParaRPr lang="en-US"/>
          </a:p>
        </p:txBody>
      </p:sp>
      <p:sp>
        <p:nvSpPr>
          <p:cNvPr id="5" name="Footer Placeholder 4">
            <a:extLst>
              <a:ext uri="{FF2B5EF4-FFF2-40B4-BE49-F238E27FC236}">
                <a16:creationId xmlns:a16="http://schemas.microsoft.com/office/drawing/2014/main" id="{51E1AA4B-403E-4A70-A5A9-3DF20FFF55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4528D-33F5-48B1-BE35-D5307AB7290F}"/>
              </a:ext>
            </a:extLst>
          </p:cNvPr>
          <p:cNvSpPr>
            <a:spLocks noGrp="1"/>
          </p:cNvSpPr>
          <p:nvPr>
            <p:ph type="sldNum" sz="quarter" idx="12"/>
          </p:nvPr>
        </p:nvSpPr>
        <p:spPr/>
        <p:txBody>
          <a:bodyPr/>
          <a:lstStyle/>
          <a:p>
            <a:fld id="{10F878DB-DB89-498D-9408-678230B725D0}" type="slidenum">
              <a:rPr lang="en-US" smtClean="0"/>
              <a:t>‹#›</a:t>
            </a:fld>
            <a:endParaRPr lang="en-US"/>
          </a:p>
        </p:txBody>
      </p:sp>
    </p:spTree>
    <p:extLst>
      <p:ext uri="{BB962C8B-B14F-4D97-AF65-F5344CB8AC3E}">
        <p14:creationId xmlns:p14="http://schemas.microsoft.com/office/powerpoint/2010/main" val="2679332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713C8A-985A-45E0-B820-BB6E9FAD55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C25BB9-1F7D-4BE7-8DF2-4E583A9A37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C11D60-E211-4A26-B07A-9C8A8543CA7E}"/>
              </a:ext>
            </a:extLst>
          </p:cNvPr>
          <p:cNvSpPr>
            <a:spLocks noGrp="1"/>
          </p:cNvSpPr>
          <p:nvPr>
            <p:ph type="dt" sz="half" idx="10"/>
          </p:nvPr>
        </p:nvSpPr>
        <p:spPr/>
        <p:txBody>
          <a:bodyPr/>
          <a:lstStyle/>
          <a:p>
            <a:fld id="{8F93F97D-CE8D-42E8-9EE9-715F67C1C16D}" type="datetimeFigureOut">
              <a:rPr lang="en-US" smtClean="0"/>
              <a:t>6/29/2020</a:t>
            </a:fld>
            <a:endParaRPr lang="en-US"/>
          </a:p>
        </p:txBody>
      </p:sp>
      <p:sp>
        <p:nvSpPr>
          <p:cNvPr id="5" name="Footer Placeholder 4">
            <a:extLst>
              <a:ext uri="{FF2B5EF4-FFF2-40B4-BE49-F238E27FC236}">
                <a16:creationId xmlns:a16="http://schemas.microsoft.com/office/drawing/2014/main" id="{A748579E-F4D8-45E7-9446-A69947B5E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CEE8D-14C4-40F6-B109-C53C551889F7}"/>
              </a:ext>
            </a:extLst>
          </p:cNvPr>
          <p:cNvSpPr>
            <a:spLocks noGrp="1"/>
          </p:cNvSpPr>
          <p:nvPr>
            <p:ph type="sldNum" sz="quarter" idx="12"/>
          </p:nvPr>
        </p:nvSpPr>
        <p:spPr/>
        <p:txBody>
          <a:bodyPr/>
          <a:lstStyle/>
          <a:p>
            <a:fld id="{10F878DB-DB89-498D-9408-678230B725D0}" type="slidenum">
              <a:rPr lang="en-US" smtClean="0"/>
              <a:t>‹#›</a:t>
            </a:fld>
            <a:endParaRPr lang="en-US"/>
          </a:p>
        </p:txBody>
      </p:sp>
    </p:spTree>
    <p:extLst>
      <p:ext uri="{BB962C8B-B14F-4D97-AF65-F5344CB8AC3E}">
        <p14:creationId xmlns:p14="http://schemas.microsoft.com/office/powerpoint/2010/main" val="357153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CBF7-8EF5-4466-9E93-38EF835C4D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B2609F-11AB-4D0A-B417-923F1C5DD9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A09809-63B1-4AA0-9C25-FA5033948CB6}"/>
              </a:ext>
            </a:extLst>
          </p:cNvPr>
          <p:cNvSpPr>
            <a:spLocks noGrp="1"/>
          </p:cNvSpPr>
          <p:nvPr>
            <p:ph type="dt" sz="half" idx="10"/>
          </p:nvPr>
        </p:nvSpPr>
        <p:spPr/>
        <p:txBody>
          <a:bodyPr/>
          <a:lstStyle/>
          <a:p>
            <a:fld id="{8F93F97D-CE8D-42E8-9EE9-715F67C1C16D}" type="datetimeFigureOut">
              <a:rPr lang="en-US" smtClean="0"/>
              <a:t>6/29/2020</a:t>
            </a:fld>
            <a:endParaRPr lang="en-US"/>
          </a:p>
        </p:txBody>
      </p:sp>
      <p:sp>
        <p:nvSpPr>
          <p:cNvPr id="5" name="Footer Placeholder 4">
            <a:extLst>
              <a:ext uri="{FF2B5EF4-FFF2-40B4-BE49-F238E27FC236}">
                <a16:creationId xmlns:a16="http://schemas.microsoft.com/office/drawing/2014/main" id="{9296FAB7-A62A-4D19-9B51-1EEF16CF22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950F2-B57B-4F86-B82C-1C3D2861D9DF}"/>
              </a:ext>
            </a:extLst>
          </p:cNvPr>
          <p:cNvSpPr>
            <a:spLocks noGrp="1"/>
          </p:cNvSpPr>
          <p:nvPr>
            <p:ph type="sldNum" sz="quarter" idx="12"/>
          </p:nvPr>
        </p:nvSpPr>
        <p:spPr/>
        <p:txBody>
          <a:bodyPr/>
          <a:lstStyle/>
          <a:p>
            <a:fld id="{10F878DB-DB89-498D-9408-678230B725D0}" type="slidenum">
              <a:rPr lang="en-US" smtClean="0"/>
              <a:t>‹#›</a:t>
            </a:fld>
            <a:endParaRPr lang="en-US"/>
          </a:p>
        </p:txBody>
      </p:sp>
    </p:spTree>
    <p:extLst>
      <p:ext uri="{BB962C8B-B14F-4D97-AF65-F5344CB8AC3E}">
        <p14:creationId xmlns:p14="http://schemas.microsoft.com/office/powerpoint/2010/main" val="700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C5321-4E7C-4462-850C-EB2BEA3033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A9FBB4-D649-4B19-A79C-8FA0072C7F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CD8132-AF54-426F-8D90-DB4F80DA16F3}"/>
              </a:ext>
            </a:extLst>
          </p:cNvPr>
          <p:cNvSpPr>
            <a:spLocks noGrp="1"/>
          </p:cNvSpPr>
          <p:nvPr>
            <p:ph type="dt" sz="half" idx="10"/>
          </p:nvPr>
        </p:nvSpPr>
        <p:spPr/>
        <p:txBody>
          <a:bodyPr/>
          <a:lstStyle/>
          <a:p>
            <a:fld id="{8F93F97D-CE8D-42E8-9EE9-715F67C1C16D}" type="datetimeFigureOut">
              <a:rPr lang="en-US" smtClean="0"/>
              <a:t>6/29/2020</a:t>
            </a:fld>
            <a:endParaRPr lang="en-US"/>
          </a:p>
        </p:txBody>
      </p:sp>
      <p:sp>
        <p:nvSpPr>
          <p:cNvPr id="5" name="Footer Placeholder 4">
            <a:extLst>
              <a:ext uri="{FF2B5EF4-FFF2-40B4-BE49-F238E27FC236}">
                <a16:creationId xmlns:a16="http://schemas.microsoft.com/office/drawing/2014/main" id="{ECA73B16-41E3-400C-A77B-411B908A4E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7E9708-0E2A-447F-8404-6A89AB4B31CA}"/>
              </a:ext>
            </a:extLst>
          </p:cNvPr>
          <p:cNvSpPr>
            <a:spLocks noGrp="1"/>
          </p:cNvSpPr>
          <p:nvPr>
            <p:ph type="sldNum" sz="quarter" idx="12"/>
          </p:nvPr>
        </p:nvSpPr>
        <p:spPr/>
        <p:txBody>
          <a:bodyPr/>
          <a:lstStyle/>
          <a:p>
            <a:fld id="{10F878DB-DB89-498D-9408-678230B725D0}" type="slidenum">
              <a:rPr lang="en-US" smtClean="0"/>
              <a:t>‹#›</a:t>
            </a:fld>
            <a:endParaRPr lang="en-US"/>
          </a:p>
        </p:txBody>
      </p:sp>
    </p:spTree>
    <p:extLst>
      <p:ext uri="{BB962C8B-B14F-4D97-AF65-F5344CB8AC3E}">
        <p14:creationId xmlns:p14="http://schemas.microsoft.com/office/powerpoint/2010/main" val="549600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81EAD-6DFF-4BF4-B776-EB57DBC5F4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DD3FDC-CE21-4DEE-AEFE-960A4CDAA1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9CBBB6-E3B2-4B9C-891F-A50D4FAC1F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D6D058-1BE9-48B3-A0AD-06D3D3751C67}"/>
              </a:ext>
            </a:extLst>
          </p:cNvPr>
          <p:cNvSpPr>
            <a:spLocks noGrp="1"/>
          </p:cNvSpPr>
          <p:nvPr>
            <p:ph type="dt" sz="half" idx="10"/>
          </p:nvPr>
        </p:nvSpPr>
        <p:spPr/>
        <p:txBody>
          <a:bodyPr/>
          <a:lstStyle/>
          <a:p>
            <a:fld id="{8F93F97D-CE8D-42E8-9EE9-715F67C1C16D}" type="datetimeFigureOut">
              <a:rPr lang="en-US" smtClean="0"/>
              <a:t>6/29/2020</a:t>
            </a:fld>
            <a:endParaRPr lang="en-US"/>
          </a:p>
        </p:txBody>
      </p:sp>
      <p:sp>
        <p:nvSpPr>
          <p:cNvPr id="6" name="Footer Placeholder 5">
            <a:extLst>
              <a:ext uri="{FF2B5EF4-FFF2-40B4-BE49-F238E27FC236}">
                <a16:creationId xmlns:a16="http://schemas.microsoft.com/office/drawing/2014/main" id="{39F3F001-320C-4BF4-AE9F-8B8E5D260F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481E76-D99D-4BDB-B42A-6E4998307C74}"/>
              </a:ext>
            </a:extLst>
          </p:cNvPr>
          <p:cNvSpPr>
            <a:spLocks noGrp="1"/>
          </p:cNvSpPr>
          <p:nvPr>
            <p:ph type="sldNum" sz="quarter" idx="12"/>
          </p:nvPr>
        </p:nvSpPr>
        <p:spPr/>
        <p:txBody>
          <a:bodyPr/>
          <a:lstStyle/>
          <a:p>
            <a:fld id="{10F878DB-DB89-498D-9408-678230B725D0}" type="slidenum">
              <a:rPr lang="en-US" smtClean="0"/>
              <a:t>‹#›</a:t>
            </a:fld>
            <a:endParaRPr lang="en-US"/>
          </a:p>
        </p:txBody>
      </p:sp>
    </p:spTree>
    <p:extLst>
      <p:ext uri="{BB962C8B-B14F-4D97-AF65-F5344CB8AC3E}">
        <p14:creationId xmlns:p14="http://schemas.microsoft.com/office/powerpoint/2010/main" val="3138905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86C2B-35F0-40DB-9585-A75039E5BD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A1003C-53A0-4038-873F-9768DEDAD9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212630-8656-40C0-B584-999129E0A7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95B52B-419D-4FD2-A307-6731AB2388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51E000-5D6E-4B94-B228-C09AFB8E8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D713A1-0E53-48C0-BD94-E37C03C87089}"/>
              </a:ext>
            </a:extLst>
          </p:cNvPr>
          <p:cNvSpPr>
            <a:spLocks noGrp="1"/>
          </p:cNvSpPr>
          <p:nvPr>
            <p:ph type="dt" sz="half" idx="10"/>
          </p:nvPr>
        </p:nvSpPr>
        <p:spPr/>
        <p:txBody>
          <a:bodyPr/>
          <a:lstStyle/>
          <a:p>
            <a:fld id="{8F93F97D-CE8D-42E8-9EE9-715F67C1C16D}" type="datetimeFigureOut">
              <a:rPr lang="en-US" smtClean="0"/>
              <a:t>6/29/2020</a:t>
            </a:fld>
            <a:endParaRPr lang="en-US"/>
          </a:p>
        </p:txBody>
      </p:sp>
      <p:sp>
        <p:nvSpPr>
          <p:cNvPr id="8" name="Footer Placeholder 7">
            <a:extLst>
              <a:ext uri="{FF2B5EF4-FFF2-40B4-BE49-F238E27FC236}">
                <a16:creationId xmlns:a16="http://schemas.microsoft.com/office/drawing/2014/main" id="{425D9166-231A-4813-A244-514194E498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A50362-AB5F-4E5A-96B5-407906A28259}"/>
              </a:ext>
            </a:extLst>
          </p:cNvPr>
          <p:cNvSpPr>
            <a:spLocks noGrp="1"/>
          </p:cNvSpPr>
          <p:nvPr>
            <p:ph type="sldNum" sz="quarter" idx="12"/>
          </p:nvPr>
        </p:nvSpPr>
        <p:spPr/>
        <p:txBody>
          <a:bodyPr/>
          <a:lstStyle/>
          <a:p>
            <a:fld id="{10F878DB-DB89-498D-9408-678230B725D0}" type="slidenum">
              <a:rPr lang="en-US" smtClean="0"/>
              <a:t>‹#›</a:t>
            </a:fld>
            <a:endParaRPr lang="en-US"/>
          </a:p>
        </p:txBody>
      </p:sp>
    </p:spTree>
    <p:extLst>
      <p:ext uri="{BB962C8B-B14F-4D97-AF65-F5344CB8AC3E}">
        <p14:creationId xmlns:p14="http://schemas.microsoft.com/office/powerpoint/2010/main" val="959111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23AFD-8809-41E7-85F2-B3B7CDF84C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D6F09B-FFD9-463D-9A9F-045C0EEC4AC0}"/>
              </a:ext>
            </a:extLst>
          </p:cNvPr>
          <p:cNvSpPr>
            <a:spLocks noGrp="1"/>
          </p:cNvSpPr>
          <p:nvPr>
            <p:ph type="dt" sz="half" idx="10"/>
          </p:nvPr>
        </p:nvSpPr>
        <p:spPr/>
        <p:txBody>
          <a:bodyPr/>
          <a:lstStyle/>
          <a:p>
            <a:fld id="{8F93F97D-CE8D-42E8-9EE9-715F67C1C16D}" type="datetimeFigureOut">
              <a:rPr lang="en-US" smtClean="0"/>
              <a:t>6/29/2020</a:t>
            </a:fld>
            <a:endParaRPr lang="en-US"/>
          </a:p>
        </p:txBody>
      </p:sp>
      <p:sp>
        <p:nvSpPr>
          <p:cNvPr id="4" name="Footer Placeholder 3">
            <a:extLst>
              <a:ext uri="{FF2B5EF4-FFF2-40B4-BE49-F238E27FC236}">
                <a16:creationId xmlns:a16="http://schemas.microsoft.com/office/drawing/2014/main" id="{2644AEEA-A0D8-4991-A11B-6A805C30EF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79875-DA75-459F-9546-D8418DDA3C9B}"/>
              </a:ext>
            </a:extLst>
          </p:cNvPr>
          <p:cNvSpPr>
            <a:spLocks noGrp="1"/>
          </p:cNvSpPr>
          <p:nvPr>
            <p:ph type="sldNum" sz="quarter" idx="12"/>
          </p:nvPr>
        </p:nvSpPr>
        <p:spPr/>
        <p:txBody>
          <a:bodyPr/>
          <a:lstStyle/>
          <a:p>
            <a:fld id="{10F878DB-DB89-498D-9408-678230B725D0}" type="slidenum">
              <a:rPr lang="en-US" smtClean="0"/>
              <a:t>‹#›</a:t>
            </a:fld>
            <a:endParaRPr lang="en-US"/>
          </a:p>
        </p:txBody>
      </p:sp>
    </p:spTree>
    <p:extLst>
      <p:ext uri="{BB962C8B-B14F-4D97-AF65-F5344CB8AC3E}">
        <p14:creationId xmlns:p14="http://schemas.microsoft.com/office/powerpoint/2010/main" val="4275598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70D2F2-412A-448F-ABA1-D29E133A4CC9}"/>
              </a:ext>
            </a:extLst>
          </p:cNvPr>
          <p:cNvSpPr>
            <a:spLocks noGrp="1"/>
          </p:cNvSpPr>
          <p:nvPr>
            <p:ph type="dt" sz="half" idx="10"/>
          </p:nvPr>
        </p:nvSpPr>
        <p:spPr/>
        <p:txBody>
          <a:bodyPr/>
          <a:lstStyle/>
          <a:p>
            <a:fld id="{8F93F97D-CE8D-42E8-9EE9-715F67C1C16D}" type="datetimeFigureOut">
              <a:rPr lang="en-US" smtClean="0"/>
              <a:t>6/29/2020</a:t>
            </a:fld>
            <a:endParaRPr lang="en-US"/>
          </a:p>
        </p:txBody>
      </p:sp>
      <p:sp>
        <p:nvSpPr>
          <p:cNvPr id="3" name="Footer Placeholder 2">
            <a:extLst>
              <a:ext uri="{FF2B5EF4-FFF2-40B4-BE49-F238E27FC236}">
                <a16:creationId xmlns:a16="http://schemas.microsoft.com/office/drawing/2014/main" id="{892A40B2-BF28-422E-BC1F-F0A4C9423D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4DE3AC-EEB3-4649-B8E2-69ACB618EE01}"/>
              </a:ext>
            </a:extLst>
          </p:cNvPr>
          <p:cNvSpPr>
            <a:spLocks noGrp="1"/>
          </p:cNvSpPr>
          <p:nvPr>
            <p:ph type="sldNum" sz="quarter" idx="12"/>
          </p:nvPr>
        </p:nvSpPr>
        <p:spPr/>
        <p:txBody>
          <a:bodyPr/>
          <a:lstStyle/>
          <a:p>
            <a:fld id="{10F878DB-DB89-498D-9408-678230B725D0}" type="slidenum">
              <a:rPr lang="en-US" smtClean="0"/>
              <a:t>‹#›</a:t>
            </a:fld>
            <a:endParaRPr lang="en-US"/>
          </a:p>
        </p:txBody>
      </p:sp>
    </p:spTree>
    <p:extLst>
      <p:ext uri="{BB962C8B-B14F-4D97-AF65-F5344CB8AC3E}">
        <p14:creationId xmlns:p14="http://schemas.microsoft.com/office/powerpoint/2010/main" val="682273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29E33-7F9B-4BF8-9656-6D8AE9162A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173DB3-0878-4E34-972C-D9D1974D70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9C1EFA-42D2-400F-A1BC-69A38F472F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BF7A16-0E02-4FC9-9266-8EFF43B17265}"/>
              </a:ext>
            </a:extLst>
          </p:cNvPr>
          <p:cNvSpPr>
            <a:spLocks noGrp="1"/>
          </p:cNvSpPr>
          <p:nvPr>
            <p:ph type="dt" sz="half" idx="10"/>
          </p:nvPr>
        </p:nvSpPr>
        <p:spPr/>
        <p:txBody>
          <a:bodyPr/>
          <a:lstStyle/>
          <a:p>
            <a:fld id="{8F93F97D-CE8D-42E8-9EE9-715F67C1C16D}" type="datetimeFigureOut">
              <a:rPr lang="en-US" smtClean="0"/>
              <a:t>6/29/2020</a:t>
            </a:fld>
            <a:endParaRPr lang="en-US"/>
          </a:p>
        </p:txBody>
      </p:sp>
      <p:sp>
        <p:nvSpPr>
          <p:cNvPr id="6" name="Footer Placeholder 5">
            <a:extLst>
              <a:ext uri="{FF2B5EF4-FFF2-40B4-BE49-F238E27FC236}">
                <a16:creationId xmlns:a16="http://schemas.microsoft.com/office/drawing/2014/main" id="{874361F7-00C9-4A17-B56C-704688EFFD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E4F53-BF2E-4524-B9F0-39C955D439A8}"/>
              </a:ext>
            </a:extLst>
          </p:cNvPr>
          <p:cNvSpPr>
            <a:spLocks noGrp="1"/>
          </p:cNvSpPr>
          <p:nvPr>
            <p:ph type="sldNum" sz="quarter" idx="12"/>
          </p:nvPr>
        </p:nvSpPr>
        <p:spPr/>
        <p:txBody>
          <a:bodyPr/>
          <a:lstStyle/>
          <a:p>
            <a:fld id="{10F878DB-DB89-498D-9408-678230B725D0}" type="slidenum">
              <a:rPr lang="en-US" smtClean="0"/>
              <a:t>‹#›</a:t>
            </a:fld>
            <a:endParaRPr lang="en-US"/>
          </a:p>
        </p:txBody>
      </p:sp>
    </p:spTree>
    <p:extLst>
      <p:ext uri="{BB962C8B-B14F-4D97-AF65-F5344CB8AC3E}">
        <p14:creationId xmlns:p14="http://schemas.microsoft.com/office/powerpoint/2010/main" val="329744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A46D-3BFD-46B8-A29A-6449F3A0E4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A9A0B1-4551-4E56-8FC1-6D99A1373D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45078B-49F6-4046-A38D-41D1C81CB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A73EE4-C3C4-44BD-A53A-BE1F0E6A29C7}"/>
              </a:ext>
            </a:extLst>
          </p:cNvPr>
          <p:cNvSpPr>
            <a:spLocks noGrp="1"/>
          </p:cNvSpPr>
          <p:nvPr>
            <p:ph type="dt" sz="half" idx="10"/>
          </p:nvPr>
        </p:nvSpPr>
        <p:spPr/>
        <p:txBody>
          <a:bodyPr/>
          <a:lstStyle/>
          <a:p>
            <a:fld id="{8F93F97D-CE8D-42E8-9EE9-715F67C1C16D}" type="datetimeFigureOut">
              <a:rPr lang="en-US" smtClean="0"/>
              <a:t>6/29/2020</a:t>
            </a:fld>
            <a:endParaRPr lang="en-US"/>
          </a:p>
        </p:txBody>
      </p:sp>
      <p:sp>
        <p:nvSpPr>
          <p:cNvPr id="6" name="Footer Placeholder 5">
            <a:extLst>
              <a:ext uri="{FF2B5EF4-FFF2-40B4-BE49-F238E27FC236}">
                <a16:creationId xmlns:a16="http://schemas.microsoft.com/office/drawing/2014/main" id="{016C9E0B-F91E-46F8-ADC5-9C89FEA468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B76E2D-1EFC-4C86-86D0-290A9E6B1045}"/>
              </a:ext>
            </a:extLst>
          </p:cNvPr>
          <p:cNvSpPr>
            <a:spLocks noGrp="1"/>
          </p:cNvSpPr>
          <p:nvPr>
            <p:ph type="sldNum" sz="quarter" idx="12"/>
          </p:nvPr>
        </p:nvSpPr>
        <p:spPr/>
        <p:txBody>
          <a:bodyPr/>
          <a:lstStyle/>
          <a:p>
            <a:fld id="{10F878DB-DB89-498D-9408-678230B725D0}" type="slidenum">
              <a:rPr lang="en-US" smtClean="0"/>
              <a:t>‹#›</a:t>
            </a:fld>
            <a:endParaRPr lang="en-US"/>
          </a:p>
        </p:txBody>
      </p:sp>
    </p:spTree>
    <p:extLst>
      <p:ext uri="{BB962C8B-B14F-4D97-AF65-F5344CB8AC3E}">
        <p14:creationId xmlns:p14="http://schemas.microsoft.com/office/powerpoint/2010/main" val="2179519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14C841-04C2-49D1-A365-D24F738374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BEEEB4-8295-4729-9AA6-514B76A689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E426E5-3A02-4C95-85DB-4E3FE2C71C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93F97D-CE8D-42E8-9EE9-715F67C1C16D}" type="datetimeFigureOut">
              <a:rPr lang="en-US" smtClean="0"/>
              <a:t>6/29/2020</a:t>
            </a:fld>
            <a:endParaRPr lang="en-US"/>
          </a:p>
        </p:txBody>
      </p:sp>
      <p:sp>
        <p:nvSpPr>
          <p:cNvPr id="5" name="Footer Placeholder 4">
            <a:extLst>
              <a:ext uri="{FF2B5EF4-FFF2-40B4-BE49-F238E27FC236}">
                <a16:creationId xmlns:a16="http://schemas.microsoft.com/office/drawing/2014/main" id="{827466AF-A4F8-40C6-A3E3-103194F96D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E9E7D7-1C15-40AC-A1A2-134242F2FD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F878DB-DB89-498D-9408-678230B725D0}" type="slidenum">
              <a:rPr lang="en-US" smtClean="0"/>
              <a:t>‹#›</a:t>
            </a:fld>
            <a:endParaRPr lang="en-US"/>
          </a:p>
        </p:txBody>
      </p:sp>
    </p:spTree>
    <p:extLst>
      <p:ext uri="{BB962C8B-B14F-4D97-AF65-F5344CB8AC3E}">
        <p14:creationId xmlns:p14="http://schemas.microsoft.com/office/powerpoint/2010/main" val="457908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09BC-9621-4EE9-AFC1-63F9869D10E6}"/>
              </a:ext>
            </a:extLst>
          </p:cNvPr>
          <p:cNvSpPr>
            <a:spLocks noGrp="1"/>
          </p:cNvSpPr>
          <p:nvPr>
            <p:ph type="ctrTitle"/>
          </p:nvPr>
        </p:nvSpPr>
        <p:spPr>
          <a:xfrm>
            <a:off x="1524000" y="1122362"/>
            <a:ext cx="9144000" cy="2687637"/>
          </a:xfrm>
        </p:spPr>
        <p:txBody>
          <a:bodyPr>
            <a:normAutofit/>
          </a:bodyPr>
          <a:lstStyle/>
          <a:p>
            <a:r>
              <a:rPr lang="en-US" b="1" dirty="0"/>
              <a:t>Independent Study</a:t>
            </a:r>
            <a:br>
              <a:rPr lang="en-US" b="1" dirty="0"/>
            </a:br>
            <a:r>
              <a:rPr lang="en-US" sz="4000" b="1" dirty="0"/>
              <a:t>Weekly Report (June 8 – 19, 2020)</a:t>
            </a:r>
            <a:endParaRPr lang="en-US" b="1" dirty="0"/>
          </a:p>
        </p:txBody>
      </p:sp>
      <p:sp>
        <p:nvSpPr>
          <p:cNvPr id="3" name="Subtitle 2">
            <a:extLst>
              <a:ext uri="{FF2B5EF4-FFF2-40B4-BE49-F238E27FC236}">
                <a16:creationId xmlns:a16="http://schemas.microsoft.com/office/drawing/2014/main" id="{B78A477B-3CB2-4A2A-889C-25E5F099ACA0}"/>
              </a:ext>
            </a:extLst>
          </p:cNvPr>
          <p:cNvSpPr>
            <a:spLocks noGrp="1"/>
          </p:cNvSpPr>
          <p:nvPr>
            <p:ph type="subTitle" idx="1"/>
          </p:nvPr>
        </p:nvSpPr>
        <p:spPr>
          <a:xfrm>
            <a:off x="1524000" y="3950381"/>
            <a:ext cx="9144000" cy="697819"/>
          </a:xfrm>
        </p:spPr>
        <p:txBody>
          <a:bodyPr/>
          <a:lstStyle/>
          <a:p>
            <a:r>
              <a:rPr lang="en-US" b="1" dirty="0"/>
              <a:t>Ahuti Shrestha</a:t>
            </a:r>
          </a:p>
        </p:txBody>
      </p:sp>
    </p:spTree>
    <p:extLst>
      <p:ext uri="{BB962C8B-B14F-4D97-AF65-F5344CB8AC3E}">
        <p14:creationId xmlns:p14="http://schemas.microsoft.com/office/powerpoint/2010/main" val="1690602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17935-D829-4F99-BAB9-B07652902966}"/>
              </a:ext>
            </a:extLst>
          </p:cNvPr>
          <p:cNvSpPr>
            <a:spLocks noGrp="1"/>
          </p:cNvSpPr>
          <p:nvPr>
            <p:ph type="title"/>
          </p:nvPr>
        </p:nvSpPr>
        <p:spPr>
          <a:xfrm>
            <a:off x="838200" y="558800"/>
            <a:ext cx="10515600" cy="878341"/>
          </a:xfrm>
        </p:spPr>
        <p:txBody>
          <a:bodyPr>
            <a:normAutofit fontScale="90000"/>
          </a:bodyPr>
          <a:lstStyle/>
          <a:p>
            <a:r>
              <a:rPr lang="en-US" sz="3600" b="1" dirty="0"/>
              <a:t>Covered the following topics from the course material from Stanford University:</a:t>
            </a:r>
            <a:br>
              <a:rPr lang="en-US" sz="3600" b="1" dirty="0"/>
            </a:br>
            <a:r>
              <a:rPr lang="en-US" sz="3600" b="1" dirty="0"/>
              <a:t>Overview of graph and network</a:t>
            </a:r>
            <a:br>
              <a:rPr lang="en-US" dirty="0"/>
            </a:br>
            <a:endParaRPr lang="en-US" dirty="0"/>
          </a:p>
        </p:txBody>
      </p:sp>
      <p:sp>
        <p:nvSpPr>
          <p:cNvPr id="3" name="Content Placeholder 2">
            <a:extLst>
              <a:ext uri="{FF2B5EF4-FFF2-40B4-BE49-F238E27FC236}">
                <a16:creationId xmlns:a16="http://schemas.microsoft.com/office/drawing/2014/main" id="{CF868A85-CB59-43B4-9E4D-984B2BB50751}"/>
              </a:ext>
            </a:extLst>
          </p:cNvPr>
          <p:cNvSpPr>
            <a:spLocks noGrp="1"/>
          </p:cNvSpPr>
          <p:nvPr>
            <p:ph idx="1"/>
          </p:nvPr>
        </p:nvSpPr>
        <p:spPr>
          <a:xfrm>
            <a:off x="838200" y="1437141"/>
            <a:ext cx="10885714" cy="4739822"/>
          </a:xfrm>
        </p:spPr>
        <p:txBody>
          <a:bodyPr>
            <a:normAutofit fontScale="25000" lnSpcReduction="20000"/>
          </a:bodyPr>
          <a:lstStyle/>
          <a:p>
            <a:pPr>
              <a:lnSpc>
                <a:spcPct val="120000"/>
              </a:lnSpc>
            </a:pPr>
            <a:r>
              <a:rPr lang="en-US" sz="8000" dirty="0"/>
              <a:t>Graphs describes topologies and networks are graphs with data on nodes and/or edges of the network that describe complex systems such as society, world economy, roads, etc. </a:t>
            </a:r>
          </a:p>
          <a:p>
            <a:pPr>
              <a:lnSpc>
                <a:spcPct val="120000"/>
              </a:lnSpc>
            </a:pPr>
            <a:r>
              <a:rPr lang="en-US" sz="8000" dirty="0"/>
              <a:t>Network contains objects as vertices, interactions as edges and system as a graph and can be represented as directed or undirected graphs, adjacency matrix, adjacency list, etc. </a:t>
            </a:r>
          </a:p>
          <a:p>
            <a:pPr>
              <a:lnSpc>
                <a:spcPct val="120000"/>
              </a:lnSpc>
            </a:pPr>
            <a:r>
              <a:rPr lang="en-US" sz="8000" dirty="0"/>
              <a:t>There are more types of graphs such as self-loop or multigraphs and the connectivity of the graphs can be strongly connected </a:t>
            </a:r>
          </a:p>
          <a:p>
            <a:pPr marL="0" indent="0">
              <a:lnSpc>
                <a:spcPct val="120000"/>
              </a:lnSpc>
              <a:buNone/>
            </a:pPr>
            <a:r>
              <a:rPr lang="en-US" sz="8000" b="1" dirty="0"/>
              <a:t>Key network properties: </a:t>
            </a:r>
            <a:r>
              <a:rPr lang="en-US" sz="8000" dirty="0"/>
              <a:t>degree distribution, path length, clustering coefficient, connected components</a:t>
            </a:r>
          </a:p>
          <a:p>
            <a:pPr marL="0" indent="0">
              <a:lnSpc>
                <a:spcPct val="120000"/>
              </a:lnSpc>
              <a:buNone/>
            </a:pPr>
            <a:r>
              <a:rPr lang="en-US" sz="8000" b="1" dirty="0"/>
              <a:t>Different graph models: </a:t>
            </a:r>
          </a:p>
          <a:p>
            <a:pPr>
              <a:lnSpc>
                <a:spcPct val="120000"/>
              </a:lnSpc>
            </a:pPr>
            <a:r>
              <a:rPr lang="en-US" sz="8000" dirty="0"/>
              <a:t>Random graph model (</a:t>
            </a:r>
            <a:r>
              <a:rPr lang="en-US" sz="8000" dirty="0" err="1"/>
              <a:t>G</a:t>
            </a:r>
            <a:r>
              <a:rPr lang="en-US" sz="8000" baseline="-25000" dirty="0" err="1"/>
              <a:t>np</a:t>
            </a:r>
            <a:r>
              <a:rPr lang="en-US" sz="8000" dirty="0"/>
              <a:t>): Not correct when compared with real world networks but still helpful </a:t>
            </a:r>
          </a:p>
          <a:p>
            <a:pPr>
              <a:lnSpc>
                <a:spcPct val="120000"/>
              </a:lnSpc>
            </a:pPr>
            <a:r>
              <a:rPr lang="en-US" sz="8000" dirty="0"/>
              <a:t>Small-world model: Small average path lengths and high clustering (Watts </a:t>
            </a:r>
            <a:r>
              <a:rPr lang="en-US" sz="8000" dirty="0" err="1"/>
              <a:t>Strogatz</a:t>
            </a:r>
            <a:r>
              <a:rPr lang="en-US" sz="8000" dirty="0"/>
              <a:t> Model).</a:t>
            </a:r>
          </a:p>
          <a:p>
            <a:pPr>
              <a:lnSpc>
                <a:spcPct val="120000"/>
              </a:lnSpc>
            </a:pPr>
            <a:r>
              <a:rPr lang="en-US" sz="8000" dirty="0"/>
              <a:t>Kronecker Graph Model: Generating large realistic graphs.</a:t>
            </a:r>
          </a:p>
          <a:p>
            <a:endParaRPr lang="en-US" dirty="0"/>
          </a:p>
          <a:p>
            <a:endParaRPr lang="en-US" dirty="0"/>
          </a:p>
          <a:p>
            <a:pPr lvl="1"/>
            <a:endParaRPr lang="en-US" dirty="0"/>
          </a:p>
          <a:p>
            <a:endParaRPr lang="en-US" dirty="0"/>
          </a:p>
        </p:txBody>
      </p:sp>
    </p:spTree>
    <p:extLst>
      <p:ext uri="{BB962C8B-B14F-4D97-AF65-F5344CB8AC3E}">
        <p14:creationId xmlns:p14="http://schemas.microsoft.com/office/powerpoint/2010/main" val="1079941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357B-0373-4188-8070-E387BA9E6F02}"/>
              </a:ext>
            </a:extLst>
          </p:cNvPr>
          <p:cNvSpPr>
            <a:spLocks noGrp="1"/>
          </p:cNvSpPr>
          <p:nvPr>
            <p:ph type="title"/>
          </p:nvPr>
        </p:nvSpPr>
        <p:spPr>
          <a:xfrm>
            <a:off x="838200" y="365125"/>
            <a:ext cx="10515600" cy="884253"/>
          </a:xfrm>
        </p:spPr>
        <p:txBody>
          <a:bodyPr/>
          <a:lstStyle/>
          <a:p>
            <a:r>
              <a:rPr lang="en-US" sz="3200" b="1" dirty="0"/>
              <a:t>Subgraphs</a:t>
            </a:r>
            <a:endParaRPr lang="en-US" dirty="0"/>
          </a:p>
        </p:txBody>
      </p:sp>
      <p:sp>
        <p:nvSpPr>
          <p:cNvPr id="3" name="Content Placeholder 2">
            <a:extLst>
              <a:ext uri="{FF2B5EF4-FFF2-40B4-BE49-F238E27FC236}">
                <a16:creationId xmlns:a16="http://schemas.microsoft.com/office/drawing/2014/main" id="{EB36F92B-DF13-4ECE-82FF-74DB359057EE}"/>
              </a:ext>
            </a:extLst>
          </p:cNvPr>
          <p:cNvSpPr>
            <a:spLocks noGrp="1"/>
          </p:cNvSpPr>
          <p:nvPr>
            <p:ph idx="1"/>
          </p:nvPr>
        </p:nvSpPr>
        <p:spPr>
          <a:xfrm>
            <a:off x="838200" y="1249378"/>
            <a:ext cx="10515600" cy="4927585"/>
          </a:xfrm>
        </p:spPr>
        <p:txBody>
          <a:bodyPr>
            <a:normAutofit fontScale="92500" lnSpcReduction="10000"/>
          </a:bodyPr>
          <a:lstStyle/>
          <a:p>
            <a:r>
              <a:rPr lang="en-US" sz="1800" dirty="0"/>
              <a:t>Network motifs: </a:t>
            </a:r>
          </a:p>
          <a:p>
            <a:pPr lvl="1"/>
            <a:r>
              <a:rPr lang="en-US" sz="1800" dirty="0"/>
              <a:t>Recurring, significant and patterns of interconnections</a:t>
            </a:r>
          </a:p>
          <a:p>
            <a:pPr lvl="1"/>
            <a:r>
              <a:rPr lang="en-US" sz="1800" dirty="0"/>
              <a:t>Helps to understand how networks work and predict operation and reaction of the network in a given situation.</a:t>
            </a:r>
          </a:p>
          <a:p>
            <a:r>
              <a:rPr lang="en-US" sz="1800" dirty="0"/>
              <a:t>Graphlets:</a:t>
            </a:r>
          </a:p>
          <a:p>
            <a:pPr lvl="1"/>
            <a:r>
              <a:rPr lang="en-US" sz="1800" dirty="0"/>
              <a:t>Connected non-isomorphic subgraphs</a:t>
            </a:r>
          </a:p>
          <a:p>
            <a:r>
              <a:rPr lang="en-US" sz="1800" dirty="0"/>
              <a:t>Counting subgraphs:</a:t>
            </a:r>
          </a:p>
          <a:p>
            <a:pPr lvl="1"/>
            <a:r>
              <a:rPr lang="en-US" sz="1800" dirty="0"/>
              <a:t>Network-centric approaches:</a:t>
            </a:r>
          </a:p>
          <a:p>
            <a:pPr lvl="2"/>
            <a:r>
              <a:rPr lang="en-US" sz="1600" dirty="0"/>
              <a:t>Enumerating all size-k connected subgraphs</a:t>
            </a:r>
          </a:p>
          <a:p>
            <a:pPr lvl="2"/>
            <a:r>
              <a:rPr lang="en-US" sz="1600" dirty="0"/>
              <a:t>Counting #(occurrences of each subgraph type) via graph isomorphisms test</a:t>
            </a:r>
          </a:p>
          <a:p>
            <a:pPr lvl="1"/>
            <a:r>
              <a:rPr lang="en-US" sz="1800" dirty="0"/>
              <a:t>Algorithms:</a:t>
            </a:r>
          </a:p>
          <a:p>
            <a:pPr lvl="2"/>
            <a:r>
              <a:rPr lang="en-US" sz="1600" b="1" dirty="0"/>
              <a:t>Exact subgraph enumeration (ESU) </a:t>
            </a:r>
          </a:p>
          <a:p>
            <a:pPr lvl="2"/>
            <a:r>
              <a:rPr lang="en-US" sz="1600" dirty="0" err="1"/>
              <a:t>Kavosh</a:t>
            </a:r>
            <a:endParaRPr lang="en-US" sz="1600" dirty="0"/>
          </a:p>
          <a:p>
            <a:pPr lvl="2"/>
            <a:r>
              <a:rPr lang="en-US" sz="1600" dirty="0"/>
              <a:t>Subgraph sampling</a:t>
            </a:r>
          </a:p>
          <a:p>
            <a:r>
              <a:rPr lang="en-US" sz="1700" dirty="0"/>
              <a:t>Roles vs Groups in Network</a:t>
            </a:r>
          </a:p>
          <a:p>
            <a:pPr lvl="1"/>
            <a:r>
              <a:rPr lang="en-US" sz="1700" dirty="0"/>
              <a:t>Roles: A group of nodes with similar structural properties</a:t>
            </a:r>
          </a:p>
          <a:p>
            <a:pPr lvl="1"/>
            <a:r>
              <a:rPr lang="en-US" sz="1700" dirty="0"/>
              <a:t>Communities/Groups: A group of nodes that are well-connected to each other</a:t>
            </a:r>
          </a:p>
          <a:p>
            <a:pPr lvl="1"/>
            <a:r>
              <a:rPr lang="en-US" sz="1700" dirty="0"/>
              <a:t>Roles and communities </a:t>
            </a:r>
            <a:r>
              <a:rPr lang="en-US" sz="1700" b="1" dirty="0"/>
              <a:t>are complementary</a:t>
            </a:r>
            <a:endParaRPr lang="en-US" sz="1700" dirty="0"/>
          </a:p>
        </p:txBody>
      </p:sp>
    </p:spTree>
    <p:extLst>
      <p:ext uri="{BB962C8B-B14F-4D97-AF65-F5344CB8AC3E}">
        <p14:creationId xmlns:p14="http://schemas.microsoft.com/office/powerpoint/2010/main" val="2995640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20EED-4950-4911-BF56-2027E7AA76DF}"/>
              </a:ext>
            </a:extLst>
          </p:cNvPr>
          <p:cNvSpPr>
            <a:spLocks noGrp="1"/>
          </p:cNvSpPr>
          <p:nvPr>
            <p:ph type="title"/>
          </p:nvPr>
        </p:nvSpPr>
        <p:spPr/>
        <p:txBody>
          <a:bodyPr>
            <a:normAutofit/>
          </a:bodyPr>
          <a:lstStyle/>
          <a:p>
            <a:pPr>
              <a:lnSpc>
                <a:spcPct val="100000"/>
              </a:lnSpc>
            </a:pPr>
            <a:r>
              <a:rPr lang="en-US" sz="3200" b="1" dirty="0"/>
              <a:t>Paper: Learning Representations of Graph Data- A Survey</a:t>
            </a:r>
            <a:br>
              <a:rPr lang="en-US" sz="3200" b="1" dirty="0"/>
            </a:br>
            <a:r>
              <a:rPr lang="en-US" sz="3200" b="1" dirty="0"/>
              <a:t>		</a:t>
            </a:r>
            <a:r>
              <a:rPr lang="en-US" sz="1600" b="1" dirty="0"/>
              <a:t>- </a:t>
            </a:r>
            <a:r>
              <a:rPr lang="en-US" sz="1600" b="1" dirty="0" err="1"/>
              <a:t>Mital</a:t>
            </a:r>
            <a:r>
              <a:rPr lang="en-US" sz="1600" b="1" dirty="0"/>
              <a:t> </a:t>
            </a:r>
            <a:r>
              <a:rPr lang="en-US" sz="1600" b="1" dirty="0" err="1"/>
              <a:t>Kinderkhedia</a:t>
            </a:r>
            <a:r>
              <a:rPr lang="en-US" sz="1600" b="1" dirty="0"/>
              <a:t>, Department of Statistical Science, University College London, London, W1CE 6BT</a:t>
            </a:r>
            <a:endParaRPr lang="en-US" sz="1400"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CE125C9-7285-45B9-B058-B48631F0A9DD}"/>
                  </a:ext>
                </a:extLst>
              </p:cNvPr>
              <p:cNvSpPr>
                <a:spLocks noGrp="1"/>
              </p:cNvSpPr>
              <p:nvPr>
                <p:ph idx="1"/>
              </p:nvPr>
            </p:nvSpPr>
            <p:spPr>
              <a:xfrm>
                <a:off x="838199" y="1556658"/>
                <a:ext cx="10994571" cy="4936218"/>
              </a:xfrm>
            </p:spPr>
            <p:txBody>
              <a:bodyPr>
                <a:normAutofit lnSpcReduction="10000"/>
              </a:bodyPr>
              <a:lstStyle/>
              <a:p>
                <a:pPr algn="just"/>
                <a:r>
                  <a:rPr lang="en-US" sz="2000" dirty="0">
                    <a:effectLst/>
                    <a:ea typeface="Calibri" panose="020F0502020204030204" pitchFamily="34" charset="0"/>
                    <a:cs typeface="Times New Roman" panose="02020603050405020304" pitchFamily="18" charset="0"/>
                  </a:rPr>
                  <a:t>This paper presents major approaches to learn representations of graph data, namely Kernel approaches, Convolution approaches, Graph neural network approaches, Graph embedding approaches and Probabilistic approaches. </a:t>
                </a:r>
              </a:p>
              <a:p>
                <a:pPr algn="just"/>
                <a:r>
                  <a:rPr lang="en-US" sz="2000" dirty="0">
                    <a:effectLst/>
                    <a:ea typeface="Calibri" panose="020F0502020204030204" pitchFamily="34" charset="0"/>
                    <a:cs typeface="Times New Roman" panose="02020603050405020304" pitchFamily="18" charset="0"/>
                  </a:rPr>
                  <a:t>Popular data domains such as biological data, chemical data, web data, text data, relational data and social media data use graph-based representations.</a:t>
                </a:r>
              </a:p>
              <a:p>
                <a:pPr marL="233363" marR="0" indent="-233363">
                  <a:lnSpc>
                    <a:spcPct val="107000"/>
                  </a:lnSpc>
                  <a:spcBef>
                    <a:spcPts val="0"/>
                  </a:spcBef>
                  <a:spcAft>
                    <a:spcPts val="800"/>
                  </a:spcAft>
                </a:pPr>
                <a:r>
                  <a:rPr lang="en-US" sz="2000" dirty="0">
                    <a:effectLst/>
                    <a:ea typeface="Calibri" panose="020F0502020204030204" pitchFamily="34" charset="0"/>
                    <a:cs typeface="Times New Roman" panose="02020603050405020304" pitchFamily="18" charset="0"/>
                  </a:rPr>
                  <a:t>The paper also describes major graph theory terminologies (such as types of graphs; degree, walk, cycle, path, distance, height and depth; subgraph and graph isomorphism) that are useful to detect similarities among data points of graph. </a:t>
                </a:r>
              </a:p>
              <a:p>
                <a:pPr marL="233363" marR="0" indent="-233363">
                  <a:lnSpc>
                    <a:spcPct val="107000"/>
                  </a:lnSpc>
                  <a:spcBef>
                    <a:spcPts val="0"/>
                  </a:spcBef>
                  <a:spcAft>
                    <a:spcPts val="800"/>
                  </a:spcAft>
                </a:pPr>
                <a:r>
                  <a:rPr lang="en-US" sz="2000" dirty="0">
                    <a:effectLst/>
                    <a:ea typeface="Calibri" panose="020F0502020204030204" pitchFamily="34" charset="0"/>
                    <a:cs typeface="Times New Roman" panose="02020603050405020304" pitchFamily="18" charset="0"/>
                  </a:rPr>
                  <a:t>In order to generate the features of graph, they are represented in matrix, such as Adjacency Matrix (A), Degree Matrix (also known as Diagonal Matrix)(D) and Laplacian Matrix (L) where normalized form of A is </a:t>
                </a:r>
                <a14:m>
                  <m:oMath xmlns:m="http://schemas.openxmlformats.org/officeDocument/2006/math">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𝐴</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𝑁</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𝐷</m:t>
                        </m:r>
                      </m:e>
                      <m:sup>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den>
                        </m:f>
                      </m:sup>
                    </m:sSup>
                    <m:r>
                      <a:rPr lang="en-US" sz="2000" i="1">
                        <a:effectLst/>
                        <a:latin typeface="Cambria Math" panose="02040503050406030204" pitchFamily="18" charset="0"/>
                        <a:ea typeface="Calibri" panose="020F0502020204030204" pitchFamily="34" charset="0"/>
                        <a:cs typeface="Times New Roman" panose="02020603050405020304" pitchFamily="18" charset="0"/>
                      </a:rPr>
                      <m:t>𝐴</m:t>
                    </m:r>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𝐷</m:t>
                        </m:r>
                      </m:e>
                      <m:sup>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000" dirty="0">
                    <a:effectLst/>
                    <a:ea typeface="Times New Roman" panose="02020603050405020304" pitchFamily="18" charset="0"/>
                    <a:cs typeface="Times New Roman" panose="02020603050405020304" pitchFamily="18" charset="0"/>
                  </a:rPr>
                  <a:t> ,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𝐷</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𝐴</m:t>
                    </m:r>
                  </m:oMath>
                </a14:m>
                <a:r>
                  <a:rPr lang="en-US" sz="2000" dirty="0">
                    <a:effectLst/>
                    <a:ea typeface="Times New Roman" panose="02020603050405020304" pitchFamily="18" charset="0"/>
                    <a:cs typeface="Times New Roman" panose="02020603050405020304" pitchFamily="18" charset="0"/>
                  </a:rPr>
                  <a:t> and normalized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𝐿</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𝐷</m:t>
                        </m:r>
                      </m:e>
                      <m:sup>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den>
                        </m:f>
                      </m:sup>
                    </m:sSup>
                    <m:r>
                      <a:rPr lang="en-US" sz="2000" i="1">
                        <a:effectLst/>
                        <a:latin typeface="Cambria Math" panose="02040503050406030204" pitchFamily="18" charset="0"/>
                        <a:ea typeface="Calibri" panose="020F0502020204030204" pitchFamily="34" charset="0"/>
                        <a:cs typeface="Times New Roman" panose="02020603050405020304" pitchFamily="18" charset="0"/>
                      </a:rPr>
                      <m:t>𝐿</m:t>
                    </m:r>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𝐷</m:t>
                        </m:r>
                      </m:e>
                      <m:sup>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den>
                        </m:f>
                      </m:sup>
                    </m:s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𝐷</m:t>
                        </m:r>
                      </m:e>
                      <m:sup>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den>
                        </m:f>
                      </m:sup>
                    </m:sSup>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𝐷</m:t>
                    </m:r>
                    <m:r>
                      <a:rPr lang="en-US" sz="2000" i="1">
                        <a:effectLst/>
                        <a:latin typeface="Cambria Math" panose="02040503050406030204" pitchFamily="18" charset="0"/>
                        <a:ea typeface="Calibri" panose="020F0502020204030204" pitchFamily="34" charset="0"/>
                        <a:cs typeface="Times New Roman" panose="02020603050405020304" pitchFamily="18" charset="0"/>
                      </a:rPr>
                      <m:t> −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𝐴</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𝐷</m:t>
                        </m:r>
                      </m:e>
                      <m:sup>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000" dirty="0">
                    <a:effectLst/>
                    <a:ea typeface="Times New Roman" panose="02020603050405020304" pitchFamily="18" charset="0"/>
                    <a:cs typeface="Times New Roman" panose="02020603050405020304" pitchFamily="18" charset="0"/>
                  </a:rPr>
                  <a:t>. The graph data can be used in graph comparison, graph classification, graph clustering, missing link or future link prediction, and graph compression and visualization in large scale graphs such as web or social media graphs.</a:t>
                </a:r>
              </a:p>
              <a:p>
                <a:pPr marL="0" marR="0">
                  <a:lnSpc>
                    <a:spcPct val="107000"/>
                  </a:lnSpc>
                  <a:spcBef>
                    <a:spcPts val="0"/>
                  </a:spcBef>
                  <a:spcAft>
                    <a:spcPts val="800"/>
                  </a:spcAft>
                </a:pPr>
                <a:r>
                  <a:rPr lang="en-US" sz="2000" dirty="0">
                    <a:ea typeface="Calibri" panose="020F0502020204030204" pitchFamily="34" charset="0"/>
                    <a:cs typeface="Times New Roman" panose="02020603050405020304" pitchFamily="18" charset="0"/>
                  </a:rPr>
                  <a:t>(Remaining parts of this paper will be completed next week)</a:t>
                </a:r>
                <a:endParaRPr lang="en-US" sz="2000" dirty="0">
                  <a:effectLst/>
                  <a:ea typeface="Calibri" panose="020F0502020204030204" pitchFamily="34" charset="0"/>
                  <a:cs typeface="Times New Roman" panose="02020603050405020304" pitchFamily="18" charset="0"/>
                </a:endParaRPr>
              </a:p>
              <a:p>
                <a:endParaRPr lang="en-US" sz="2000" dirty="0"/>
              </a:p>
            </p:txBody>
          </p:sp>
        </mc:Choice>
        <mc:Fallback>
          <p:sp>
            <p:nvSpPr>
              <p:cNvPr id="3" name="Content Placeholder 2">
                <a:extLst>
                  <a:ext uri="{FF2B5EF4-FFF2-40B4-BE49-F238E27FC236}">
                    <a16:creationId xmlns:a16="http://schemas.microsoft.com/office/drawing/2014/main" id="{9CE125C9-7285-45B9-B058-B48631F0A9DD}"/>
                  </a:ext>
                </a:extLst>
              </p:cNvPr>
              <p:cNvSpPr>
                <a:spLocks noGrp="1" noRot="1" noChangeAspect="1" noMove="1" noResize="1" noEditPoints="1" noAdjustHandles="1" noChangeArrowheads="1" noChangeShapeType="1" noTextEdit="1"/>
              </p:cNvSpPr>
              <p:nvPr>
                <p:ph idx="1"/>
              </p:nvPr>
            </p:nvSpPr>
            <p:spPr>
              <a:xfrm>
                <a:off x="838199" y="1556658"/>
                <a:ext cx="10994571" cy="4936218"/>
              </a:xfrm>
              <a:blipFill>
                <a:blip r:embed="rId2"/>
                <a:stretch>
                  <a:fillRect l="-443" t="-1728" r="-998"/>
                </a:stretch>
              </a:blipFill>
            </p:spPr>
            <p:txBody>
              <a:bodyPr/>
              <a:lstStyle/>
              <a:p>
                <a:r>
                  <a:rPr lang="en-US">
                    <a:noFill/>
                  </a:rPr>
                  <a:t> </a:t>
                </a:r>
              </a:p>
            </p:txBody>
          </p:sp>
        </mc:Fallback>
      </mc:AlternateContent>
    </p:spTree>
    <p:extLst>
      <p:ext uri="{BB962C8B-B14F-4D97-AF65-F5344CB8AC3E}">
        <p14:creationId xmlns:p14="http://schemas.microsoft.com/office/powerpoint/2010/main" val="1100418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9AC95-C9D3-4BAF-8E7E-DB2666B18B24}"/>
              </a:ext>
            </a:extLst>
          </p:cNvPr>
          <p:cNvSpPr>
            <a:spLocks noGrp="1"/>
          </p:cNvSpPr>
          <p:nvPr>
            <p:ph type="title"/>
          </p:nvPr>
        </p:nvSpPr>
        <p:spPr>
          <a:xfrm>
            <a:off x="789160" y="328913"/>
            <a:ext cx="10515600" cy="1129774"/>
          </a:xfrm>
        </p:spPr>
        <p:txBody>
          <a:bodyPr/>
          <a:lstStyle/>
          <a:p>
            <a:r>
              <a:rPr lang="nn-NO" sz="3200" b="1" dirty="0"/>
              <a:t>Stanford Network Analysis Platform (SNAP)</a:t>
            </a:r>
            <a:endParaRPr lang="en-US" sz="3200" b="1" dirty="0"/>
          </a:p>
        </p:txBody>
      </p:sp>
      <p:sp>
        <p:nvSpPr>
          <p:cNvPr id="3" name="Content Placeholder 2">
            <a:extLst>
              <a:ext uri="{FF2B5EF4-FFF2-40B4-BE49-F238E27FC236}">
                <a16:creationId xmlns:a16="http://schemas.microsoft.com/office/drawing/2014/main" id="{D9007E9C-AFAF-4784-ADE8-F22D38185334}"/>
              </a:ext>
            </a:extLst>
          </p:cNvPr>
          <p:cNvSpPr>
            <a:spLocks noGrp="1"/>
          </p:cNvSpPr>
          <p:nvPr>
            <p:ph idx="1"/>
          </p:nvPr>
        </p:nvSpPr>
        <p:spPr>
          <a:xfrm>
            <a:off x="838200" y="1458686"/>
            <a:ext cx="10515600" cy="5192485"/>
          </a:xfrm>
        </p:spPr>
        <p:txBody>
          <a:bodyPr>
            <a:normAutofit/>
          </a:bodyPr>
          <a:lstStyle/>
          <a:p>
            <a:r>
              <a:rPr lang="en-US" sz="2400" dirty="0"/>
              <a:t>Open source software for network analysis and graph mining library used widely in studies of web and social media.</a:t>
            </a:r>
          </a:p>
          <a:p>
            <a:r>
              <a:rPr lang="en-US" sz="2400" dirty="0"/>
              <a:t>APIs are available in python (snap.py) and C++.</a:t>
            </a:r>
          </a:p>
          <a:p>
            <a:r>
              <a:rPr lang="en-US" sz="2400" dirty="0"/>
              <a:t>Efficiently manipulates large graphs, calculates structural properties, generates regular and random graphs, and supports attributes on nodes and edges. </a:t>
            </a:r>
          </a:p>
          <a:p>
            <a:r>
              <a:rPr lang="en-US" sz="2400" dirty="0"/>
              <a:t>Edges and attributes in a graph or a network can be changed dynamically during the computation.</a:t>
            </a:r>
          </a:p>
          <a:p>
            <a:r>
              <a:rPr lang="en-US" sz="2400" dirty="0"/>
              <a:t>Large collection of web and social network datasets</a:t>
            </a:r>
          </a:p>
          <a:p>
            <a:r>
              <a:rPr lang="en-US" sz="2400" dirty="0"/>
              <a:t>Graph types and network types in SNAP</a:t>
            </a:r>
          </a:p>
          <a:p>
            <a:pPr lvl="1"/>
            <a:r>
              <a:rPr lang="en-US" sz="2000" b="1" dirty="0" err="1"/>
              <a:t>TUNGraph</a:t>
            </a:r>
            <a:r>
              <a:rPr lang="en-US" sz="2000" b="1" dirty="0"/>
              <a:t>:</a:t>
            </a:r>
            <a:r>
              <a:rPr lang="en-US" sz="2000" dirty="0"/>
              <a:t> undirected graph (single edge between an unordered pair of nodes) </a:t>
            </a:r>
          </a:p>
          <a:p>
            <a:pPr lvl="1"/>
            <a:r>
              <a:rPr lang="en-US" sz="2000" b="1" dirty="0" err="1"/>
              <a:t>TNGraph</a:t>
            </a:r>
            <a:r>
              <a:rPr lang="en-US" sz="2000" b="1" dirty="0"/>
              <a:t>:</a:t>
            </a:r>
            <a:r>
              <a:rPr lang="en-US" sz="2000" dirty="0"/>
              <a:t> directed graph (single directed edge between an ordered pair of nodes)</a:t>
            </a:r>
          </a:p>
          <a:p>
            <a:pPr lvl="1"/>
            <a:r>
              <a:rPr lang="en-US" sz="2000" dirty="0" err="1"/>
              <a:t>TNEGraph</a:t>
            </a:r>
            <a:r>
              <a:rPr lang="en-US" sz="2000" dirty="0"/>
              <a:t>: </a:t>
            </a:r>
            <a:r>
              <a:rPr lang="en-US" sz="2000"/>
              <a:t>directed multi-graph</a:t>
            </a:r>
            <a:endParaRPr lang="en-US" sz="2000" dirty="0"/>
          </a:p>
          <a:p>
            <a:pPr lvl="1"/>
            <a:r>
              <a:rPr lang="en-US" sz="2000" b="1" dirty="0" err="1"/>
              <a:t>TNEANet</a:t>
            </a:r>
            <a:r>
              <a:rPr lang="en-US" sz="2000" b="1" dirty="0"/>
              <a:t>:</a:t>
            </a:r>
            <a:r>
              <a:rPr lang="en-US" sz="2000" dirty="0"/>
              <a:t> directed multigraph with attributes for nodes and edges</a:t>
            </a:r>
          </a:p>
          <a:p>
            <a:endParaRPr lang="en-US" dirty="0"/>
          </a:p>
          <a:p>
            <a:endParaRPr lang="en-US" dirty="0"/>
          </a:p>
          <a:p>
            <a:endParaRPr lang="en-US" dirty="0"/>
          </a:p>
        </p:txBody>
      </p:sp>
    </p:spTree>
    <p:extLst>
      <p:ext uri="{BB962C8B-B14F-4D97-AF65-F5344CB8AC3E}">
        <p14:creationId xmlns:p14="http://schemas.microsoft.com/office/powerpoint/2010/main" val="3157269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7EAF2-4CF1-4562-8F5C-BA2D48015195}"/>
              </a:ext>
            </a:extLst>
          </p:cNvPr>
          <p:cNvSpPr>
            <a:spLocks noGrp="1"/>
          </p:cNvSpPr>
          <p:nvPr>
            <p:ph type="title"/>
          </p:nvPr>
        </p:nvSpPr>
        <p:spPr>
          <a:xfrm>
            <a:off x="838200" y="365126"/>
            <a:ext cx="10515600" cy="974788"/>
          </a:xfrm>
        </p:spPr>
        <p:txBody>
          <a:bodyPr/>
          <a:lstStyle/>
          <a:p>
            <a:r>
              <a:rPr lang="en-US" sz="3200" b="1" dirty="0"/>
              <a:t>Worked on Snap.py Tutorial</a:t>
            </a:r>
          </a:p>
        </p:txBody>
      </p:sp>
      <p:sp>
        <p:nvSpPr>
          <p:cNvPr id="3" name="Content Placeholder 2">
            <a:extLst>
              <a:ext uri="{FF2B5EF4-FFF2-40B4-BE49-F238E27FC236}">
                <a16:creationId xmlns:a16="http://schemas.microsoft.com/office/drawing/2014/main" id="{AE875F3B-C04C-437F-AE20-AE6920380B8D}"/>
              </a:ext>
            </a:extLst>
          </p:cNvPr>
          <p:cNvSpPr>
            <a:spLocks noGrp="1"/>
          </p:cNvSpPr>
          <p:nvPr>
            <p:ph idx="1"/>
          </p:nvPr>
        </p:nvSpPr>
        <p:spPr/>
        <p:txBody>
          <a:bodyPr>
            <a:normAutofit/>
          </a:bodyPr>
          <a:lstStyle/>
          <a:p>
            <a:r>
              <a:rPr lang="en-US" dirty="0"/>
              <a:t>Installed snap.py along with </a:t>
            </a:r>
            <a:r>
              <a:rPr lang="en-US" dirty="0" err="1"/>
              <a:t>Gnuplot</a:t>
            </a:r>
            <a:r>
              <a:rPr lang="en-US" dirty="0"/>
              <a:t> and </a:t>
            </a:r>
            <a:r>
              <a:rPr lang="en-US" dirty="0" err="1"/>
              <a:t>Graphviz</a:t>
            </a:r>
            <a:endParaRPr lang="en-US" dirty="0"/>
          </a:p>
          <a:p>
            <a:r>
              <a:rPr lang="en-US" dirty="0"/>
              <a:t>Completed quick tutorial on:</a:t>
            </a:r>
          </a:p>
          <a:p>
            <a:pPr lvl="1"/>
            <a:r>
              <a:rPr lang="en-US" dirty="0"/>
              <a:t>Basic data types</a:t>
            </a:r>
          </a:p>
          <a:p>
            <a:pPr lvl="1"/>
            <a:r>
              <a:rPr lang="en-US" dirty="0"/>
              <a:t>Vectors, hash tables and pairs</a:t>
            </a:r>
          </a:p>
          <a:p>
            <a:pPr lvl="1"/>
            <a:r>
              <a:rPr lang="en-US" dirty="0"/>
              <a:t>Graph creation</a:t>
            </a:r>
          </a:p>
          <a:p>
            <a:pPr lvl="1"/>
            <a:r>
              <a:rPr lang="en-US" dirty="0"/>
              <a:t>Adding and traversing nodes and edges</a:t>
            </a:r>
          </a:p>
          <a:p>
            <a:pPr lvl="1"/>
            <a:r>
              <a:rPr lang="en-US" dirty="0"/>
              <a:t>Saving and loading graphs</a:t>
            </a:r>
          </a:p>
          <a:p>
            <a:pPr lvl="1"/>
            <a:r>
              <a:rPr lang="en-US" dirty="0"/>
              <a:t>Graph manipulation</a:t>
            </a:r>
          </a:p>
          <a:p>
            <a:pPr lvl="1"/>
            <a:r>
              <a:rPr lang="en-US" dirty="0"/>
              <a:t>Plotting and visualization</a:t>
            </a:r>
          </a:p>
          <a:p>
            <a:pPr lvl="1"/>
            <a:endParaRPr lang="en-US" dirty="0"/>
          </a:p>
          <a:p>
            <a:pPr lvl="1"/>
            <a:endParaRPr lang="en-US" dirty="0"/>
          </a:p>
          <a:p>
            <a:endParaRPr lang="en-US" dirty="0"/>
          </a:p>
        </p:txBody>
      </p:sp>
    </p:spTree>
    <p:extLst>
      <p:ext uri="{BB962C8B-B14F-4D97-AF65-F5344CB8AC3E}">
        <p14:creationId xmlns:p14="http://schemas.microsoft.com/office/powerpoint/2010/main" val="2220504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75E68-3E10-412F-A635-CFF204FB8F01}"/>
              </a:ext>
            </a:extLst>
          </p:cNvPr>
          <p:cNvSpPr>
            <a:spLocks noGrp="1"/>
          </p:cNvSpPr>
          <p:nvPr>
            <p:ph type="title"/>
          </p:nvPr>
        </p:nvSpPr>
        <p:spPr/>
        <p:txBody>
          <a:bodyPr/>
          <a:lstStyle/>
          <a:p>
            <a:r>
              <a:rPr lang="en-US" b="1" dirty="0"/>
              <a:t>This week</a:t>
            </a:r>
          </a:p>
        </p:txBody>
      </p:sp>
      <p:sp>
        <p:nvSpPr>
          <p:cNvPr id="3" name="Content Placeholder 2">
            <a:extLst>
              <a:ext uri="{FF2B5EF4-FFF2-40B4-BE49-F238E27FC236}">
                <a16:creationId xmlns:a16="http://schemas.microsoft.com/office/drawing/2014/main" id="{417FF3DC-85C5-4F0D-A478-861315E530C9}"/>
              </a:ext>
            </a:extLst>
          </p:cNvPr>
          <p:cNvSpPr>
            <a:spLocks noGrp="1"/>
          </p:cNvSpPr>
          <p:nvPr>
            <p:ph idx="1"/>
          </p:nvPr>
        </p:nvSpPr>
        <p:spPr/>
        <p:txBody>
          <a:bodyPr/>
          <a:lstStyle/>
          <a:p>
            <a:r>
              <a:rPr lang="en-US" dirty="0"/>
              <a:t>Cover more on graphs and networks (Stanford course and papers)</a:t>
            </a:r>
          </a:p>
          <a:p>
            <a:r>
              <a:rPr lang="en-US" dirty="0"/>
              <a:t>SNAP Hands-on Exercise </a:t>
            </a:r>
          </a:p>
        </p:txBody>
      </p:sp>
    </p:spTree>
    <p:extLst>
      <p:ext uri="{BB962C8B-B14F-4D97-AF65-F5344CB8AC3E}">
        <p14:creationId xmlns:p14="http://schemas.microsoft.com/office/powerpoint/2010/main" val="2549734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1974</TotalTime>
  <Words>741</Words>
  <Application>Microsoft Office PowerPoint</Application>
  <PresentationFormat>Widescreen</PresentationFormat>
  <Paragraphs>63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Independent Study Weekly Report (June 8 – 19, 2020)</vt:lpstr>
      <vt:lpstr>Covered the following topics from the course material from Stanford University: Overview of graph and network </vt:lpstr>
      <vt:lpstr>Subgraphs</vt:lpstr>
      <vt:lpstr>Paper: Learning Representations of Graph Data- A Survey   - Mital Kinderkhedia, Department of Statistical Science, University College London, London, W1CE 6BT</vt:lpstr>
      <vt:lpstr>Stanford Network Analysis Platform (SNAP)</vt:lpstr>
      <vt:lpstr>Worked on Snap.py Tutorial</vt:lpstr>
      <vt:lpstr>This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Ahuti Shrestha</dc:creator>
  <cp:lastModifiedBy>Ahuti Shrestha</cp:lastModifiedBy>
  <cp:revision>36</cp:revision>
  <dcterms:created xsi:type="dcterms:W3CDTF">2020-06-14T15:51:07Z</dcterms:created>
  <dcterms:modified xsi:type="dcterms:W3CDTF">2020-06-29T14:26:50Z</dcterms:modified>
</cp:coreProperties>
</file>