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6" d="100"/>
          <a:sy n="106" d="100"/>
        </p:scale>
        <p:origin x="70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7A61-A9C1-422E-8E8D-C62D0FE188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489BBB-40F4-4F9C-B4EB-7E6542BAB1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364197-B0AF-44DE-AB59-B59D12985E77}"/>
              </a:ext>
            </a:extLst>
          </p:cNvPr>
          <p:cNvSpPr>
            <a:spLocks noGrp="1"/>
          </p:cNvSpPr>
          <p:nvPr>
            <p:ph type="dt" sz="half" idx="10"/>
          </p:nvPr>
        </p:nvSpPr>
        <p:spPr/>
        <p:txBody>
          <a:bodyPr/>
          <a:lstStyle/>
          <a:p>
            <a:fld id="{2987BA1C-6A28-4AE1-AC51-39F2D27D7F09}" type="datetimeFigureOut">
              <a:rPr lang="en-US" smtClean="0"/>
              <a:t>6/29/2020</a:t>
            </a:fld>
            <a:endParaRPr lang="en-US"/>
          </a:p>
        </p:txBody>
      </p:sp>
      <p:sp>
        <p:nvSpPr>
          <p:cNvPr id="5" name="Footer Placeholder 4">
            <a:extLst>
              <a:ext uri="{FF2B5EF4-FFF2-40B4-BE49-F238E27FC236}">
                <a16:creationId xmlns:a16="http://schemas.microsoft.com/office/drawing/2014/main" id="{664B00F5-F361-4889-82BD-E180586888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774217-91E8-424F-94EE-E7000E69B1FB}"/>
              </a:ext>
            </a:extLst>
          </p:cNvPr>
          <p:cNvSpPr>
            <a:spLocks noGrp="1"/>
          </p:cNvSpPr>
          <p:nvPr>
            <p:ph type="sldNum" sz="quarter" idx="12"/>
          </p:nvPr>
        </p:nvSpPr>
        <p:spPr/>
        <p:txBody>
          <a:bodyPr/>
          <a:lstStyle/>
          <a:p>
            <a:fld id="{CEEFB574-E824-4FF2-AB1A-14837E513095}" type="slidenum">
              <a:rPr lang="en-US" smtClean="0"/>
              <a:t>‹#›</a:t>
            </a:fld>
            <a:endParaRPr lang="en-US"/>
          </a:p>
        </p:txBody>
      </p:sp>
    </p:spTree>
    <p:extLst>
      <p:ext uri="{BB962C8B-B14F-4D97-AF65-F5344CB8AC3E}">
        <p14:creationId xmlns:p14="http://schemas.microsoft.com/office/powerpoint/2010/main" val="2247019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C9E4-2528-43AA-98EC-0D1793BA27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EAD053-E366-4291-8149-334046D3AC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2B03E6-0BE7-4598-A461-5149A5D68A41}"/>
              </a:ext>
            </a:extLst>
          </p:cNvPr>
          <p:cNvSpPr>
            <a:spLocks noGrp="1"/>
          </p:cNvSpPr>
          <p:nvPr>
            <p:ph type="dt" sz="half" idx="10"/>
          </p:nvPr>
        </p:nvSpPr>
        <p:spPr/>
        <p:txBody>
          <a:bodyPr/>
          <a:lstStyle/>
          <a:p>
            <a:fld id="{2987BA1C-6A28-4AE1-AC51-39F2D27D7F09}" type="datetimeFigureOut">
              <a:rPr lang="en-US" smtClean="0"/>
              <a:t>6/29/2020</a:t>
            </a:fld>
            <a:endParaRPr lang="en-US"/>
          </a:p>
        </p:txBody>
      </p:sp>
      <p:sp>
        <p:nvSpPr>
          <p:cNvPr id="5" name="Footer Placeholder 4">
            <a:extLst>
              <a:ext uri="{FF2B5EF4-FFF2-40B4-BE49-F238E27FC236}">
                <a16:creationId xmlns:a16="http://schemas.microsoft.com/office/drawing/2014/main" id="{4A5B1AD2-90EB-4850-B11E-CCFF45E0F5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1D0751-837E-4041-B1CA-4932182C0DB1}"/>
              </a:ext>
            </a:extLst>
          </p:cNvPr>
          <p:cNvSpPr>
            <a:spLocks noGrp="1"/>
          </p:cNvSpPr>
          <p:nvPr>
            <p:ph type="sldNum" sz="quarter" idx="12"/>
          </p:nvPr>
        </p:nvSpPr>
        <p:spPr/>
        <p:txBody>
          <a:bodyPr/>
          <a:lstStyle/>
          <a:p>
            <a:fld id="{CEEFB574-E824-4FF2-AB1A-14837E513095}" type="slidenum">
              <a:rPr lang="en-US" smtClean="0"/>
              <a:t>‹#›</a:t>
            </a:fld>
            <a:endParaRPr lang="en-US"/>
          </a:p>
        </p:txBody>
      </p:sp>
    </p:spTree>
    <p:extLst>
      <p:ext uri="{BB962C8B-B14F-4D97-AF65-F5344CB8AC3E}">
        <p14:creationId xmlns:p14="http://schemas.microsoft.com/office/powerpoint/2010/main" val="3765567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D63E34-79BB-47FC-B734-735E775701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66CFF5-9574-43B1-B833-35C046C7FF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6EF945-4438-4FA3-93DE-94A382DB8670}"/>
              </a:ext>
            </a:extLst>
          </p:cNvPr>
          <p:cNvSpPr>
            <a:spLocks noGrp="1"/>
          </p:cNvSpPr>
          <p:nvPr>
            <p:ph type="dt" sz="half" idx="10"/>
          </p:nvPr>
        </p:nvSpPr>
        <p:spPr/>
        <p:txBody>
          <a:bodyPr/>
          <a:lstStyle/>
          <a:p>
            <a:fld id="{2987BA1C-6A28-4AE1-AC51-39F2D27D7F09}" type="datetimeFigureOut">
              <a:rPr lang="en-US" smtClean="0"/>
              <a:t>6/29/2020</a:t>
            </a:fld>
            <a:endParaRPr lang="en-US"/>
          </a:p>
        </p:txBody>
      </p:sp>
      <p:sp>
        <p:nvSpPr>
          <p:cNvPr id="5" name="Footer Placeholder 4">
            <a:extLst>
              <a:ext uri="{FF2B5EF4-FFF2-40B4-BE49-F238E27FC236}">
                <a16:creationId xmlns:a16="http://schemas.microsoft.com/office/drawing/2014/main" id="{08C5F593-DDCC-45F1-9617-5D69A14115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03251B-C0BF-4204-86E0-917BF4DFDC86}"/>
              </a:ext>
            </a:extLst>
          </p:cNvPr>
          <p:cNvSpPr>
            <a:spLocks noGrp="1"/>
          </p:cNvSpPr>
          <p:nvPr>
            <p:ph type="sldNum" sz="quarter" idx="12"/>
          </p:nvPr>
        </p:nvSpPr>
        <p:spPr/>
        <p:txBody>
          <a:bodyPr/>
          <a:lstStyle/>
          <a:p>
            <a:fld id="{CEEFB574-E824-4FF2-AB1A-14837E513095}" type="slidenum">
              <a:rPr lang="en-US" smtClean="0"/>
              <a:t>‹#›</a:t>
            </a:fld>
            <a:endParaRPr lang="en-US"/>
          </a:p>
        </p:txBody>
      </p:sp>
    </p:spTree>
    <p:extLst>
      <p:ext uri="{BB962C8B-B14F-4D97-AF65-F5344CB8AC3E}">
        <p14:creationId xmlns:p14="http://schemas.microsoft.com/office/powerpoint/2010/main" val="3460531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171B7-F13E-46BC-82A4-6C93E83696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B8F097-D572-4D21-B25D-C38324B7CC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18B278-B93D-4EF6-AD7B-44C52CBCDAFE}"/>
              </a:ext>
            </a:extLst>
          </p:cNvPr>
          <p:cNvSpPr>
            <a:spLocks noGrp="1"/>
          </p:cNvSpPr>
          <p:nvPr>
            <p:ph type="dt" sz="half" idx="10"/>
          </p:nvPr>
        </p:nvSpPr>
        <p:spPr/>
        <p:txBody>
          <a:bodyPr/>
          <a:lstStyle/>
          <a:p>
            <a:fld id="{2987BA1C-6A28-4AE1-AC51-39F2D27D7F09}" type="datetimeFigureOut">
              <a:rPr lang="en-US" smtClean="0"/>
              <a:t>6/29/2020</a:t>
            </a:fld>
            <a:endParaRPr lang="en-US"/>
          </a:p>
        </p:txBody>
      </p:sp>
      <p:sp>
        <p:nvSpPr>
          <p:cNvPr id="5" name="Footer Placeholder 4">
            <a:extLst>
              <a:ext uri="{FF2B5EF4-FFF2-40B4-BE49-F238E27FC236}">
                <a16:creationId xmlns:a16="http://schemas.microsoft.com/office/drawing/2014/main" id="{4E0557D7-214C-4BBA-B8A2-34C6A2865E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0EA226-EFEC-417B-8A24-0F56B8F7A7E0}"/>
              </a:ext>
            </a:extLst>
          </p:cNvPr>
          <p:cNvSpPr>
            <a:spLocks noGrp="1"/>
          </p:cNvSpPr>
          <p:nvPr>
            <p:ph type="sldNum" sz="quarter" idx="12"/>
          </p:nvPr>
        </p:nvSpPr>
        <p:spPr/>
        <p:txBody>
          <a:bodyPr/>
          <a:lstStyle/>
          <a:p>
            <a:fld id="{CEEFB574-E824-4FF2-AB1A-14837E513095}" type="slidenum">
              <a:rPr lang="en-US" smtClean="0"/>
              <a:t>‹#›</a:t>
            </a:fld>
            <a:endParaRPr lang="en-US"/>
          </a:p>
        </p:txBody>
      </p:sp>
    </p:spTree>
    <p:extLst>
      <p:ext uri="{BB962C8B-B14F-4D97-AF65-F5344CB8AC3E}">
        <p14:creationId xmlns:p14="http://schemas.microsoft.com/office/powerpoint/2010/main" val="1109207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F0966-770D-4021-83F2-7BDD8E5A9D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F4B553-28ED-4DC4-A00F-DAC62B91F0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77BF04-0ACE-4D64-9666-75A2478C01C6}"/>
              </a:ext>
            </a:extLst>
          </p:cNvPr>
          <p:cNvSpPr>
            <a:spLocks noGrp="1"/>
          </p:cNvSpPr>
          <p:nvPr>
            <p:ph type="dt" sz="half" idx="10"/>
          </p:nvPr>
        </p:nvSpPr>
        <p:spPr/>
        <p:txBody>
          <a:bodyPr/>
          <a:lstStyle/>
          <a:p>
            <a:fld id="{2987BA1C-6A28-4AE1-AC51-39F2D27D7F09}" type="datetimeFigureOut">
              <a:rPr lang="en-US" smtClean="0"/>
              <a:t>6/29/2020</a:t>
            </a:fld>
            <a:endParaRPr lang="en-US"/>
          </a:p>
        </p:txBody>
      </p:sp>
      <p:sp>
        <p:nvSpPr>
          <p:cNvPr id="5" name="Footer Placeholder 4">
            <a:extLst>
              <a:ext uri="{FF2B5EF4-FFF2-40B4-BE49-F238E27FC236}">
                <a16:creationId xmlns:a16="http://schemas.microsoft.com/office/drawing/2014/main" id="{C3E3F2BE-3096-4B28-8562-9269BA49E3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6ACD62-85C1-4061-B902-33DC934475A6}"/>
              </a:ext>
            </a:extLst>
          </p:cNvPr>
          <p:cNvSpPr>
            <a:spLocks noGrp="1"/>
          </p:cNvSpPr>
          <p:nvPr>
            <p:ph type="sldNum" sz="quarter" idx="12"/>
          </p:nvPr>
        </p:nvSpPr>
        <p:spPr/>
        <p:txBody>
          <a:bodyPr/>
          <a:lstStyle/>
          <a:p>
            <a:fld id="{CEEFB574-E824-4FF2-AB1A-14837E513095}" type="slidenum">
              <a:rPr lang="en-US" smtClean="0"/>
              <a:t>‹#›</a:t>
            </a:fld>
            <a:endParaRPr lang="en-US"/>
          </a:p>
        </p:txBody>
      </p:sp>
    </p:spTree>
    <p:extLst>
      <p:ext uri="{BB962C8B-B14F-4D97-AF65-F5344CB8AC3E}">
        <p14:creationId xmlns:p14="http://schemas.microsoft.com/office/powerpoint/2010/main" val="1542571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695D-97D8-4CDC-9FF7-BBD1EA1B34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E77784-E395-4C0F-AB2D-9580CF5B7C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F8D48E-E989-44FA-A906-660099C0D5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93087A-3762-4840-BCAA-D835E26DD77D}"/>
              </a:ext>
            </a:extLst>
          </p:cNvPr>
          <p:cNvSpPr>
            <a:spLocks noGrp="1"/>
          </p:cNvSpPr>
          <p:nvPr>
            <p:ph type="dt" sz="half" idx="10"/>
          </p:nvPr>
        </p:nvSpPr>
        <p:spPr/>
        <p:txBody>
          <a:bodyPr/>
          <a:lstStyle/>
          <a:p>
            <a:fld id="{2987BA1C-6A28-4AE1-AC51-39F2D27D7F09}" type="datetimeFigureOut">
              <a:rPr lang="en-US" smtClean="0"/>
              <a:t>6/29/2020</a:t>
            </a:fld>
            <a:endParaRPr lang="en-US"/>
          </a:p>
        </p:txBody>
      </p:sp>
      <p:sp>
        <p:nvSpPr>
          <p:cNvPr id="6" name="Footer Placeholder 5">
            <a:extLst>
              <a:ext uri="{FF2B5EF4-FFF2-40B4-BE49-F238E27FC236}">
                <a16:creationId xmlns:a16="http://schemas.microsoft.com/office/drawing/2014/main" id="{8487CFA4-0390-42F4-A3C6-35C2B03DE2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5D1C0E-F057-4771-B296-CA584B7B4D22}"/>
              </a:ext>
            </a:extLst>
          </p:cNvPr>
          <p:cNvSpPr>
            <a:spLocks noGrp="1"/>
          </p:cNvSpPr>
          <p:nvPr>
            <p:ph type="sldNum" sz="quarter" idx="12"/>
          </p:nvPr>
        </p:nvSpPr>
        <p:spPr/>
        <p:txBody>
          <a:bodyPr/>
          <a:lstStyle/>
          <a:p>
            <a:fld id="{CEEFB574-E824-4FF2-AB1A-14837E513095}" type="slidenum">
              <a:rPr lang="en-US" smtClean="0"/>
              <a:t>‹#›</a:t>
            </a:fld>
            <a:endParaRPr lang="en-US"/>
          </a:p>
        </p:txBody>
      </p:sp>
    </p:spTree>
    <p:extLst>
      <p:ext uri="{BB962C8B-B14F-4D97-AF65-F5344CB8AC3E}">
        <p14:creationId xmlns:p14="http://schemas.microsoft.com/office/powerpoint/2010/main" val="947168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1A26-B51E-45A7-9ABD-02B7B3A214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222CF3-95C0-421D-8D27-26B0C588A9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AFB9C7-31F3-4800-B7A5-AD355E2797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0E537F-FD31-43E2-A861-5EBF635B34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999777-2702-4020-9C25-E61363FCDA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5A22D5-E7E9-46EA-89CD-857941AF07F7}"/>
              </a:ext>
            </a:extLst>
          </p:cNvPr>
          <p:cNvSpPr>
            <a:spLocks noGrp="1"/>
          </p:cNvSpPr>
          <p:nvPr>
            <p:ph type="dt" sz="half" idx="10"/>
          </p:nvPr>
        </p:nvSpPr>
        <p:spPr/>
        <p:txBody>
          <a:bodyPr/>
          <a:lstStyle/>
          <a:p>
            <a:fld id="{2987BA1C-6A28-4AE1-AC51-39F2D27D7F09}" type="datetimeFigureOut">
              <a:rPr lang="en-US" smtClean="0"/>
              <a:t>6/29/2020</a:t>
            </a:fld>
            <a:endParaRPr lang="en-US"/>
          </a:p>
        </p:txBody>
      </p:sp>
      <p:sp>
        <p:nvSpPr>
          <p:cNvPr id="8" name="Footer Placeholder 7">
            <a:extLst>
              <a:ext uri="{FF2B5EF4-FFF2-40B4-BE49-F238E27FC236}">
                <a16:creationId xmlns:a16="http://schemas.microsoft.com/office/drawing/2014/main" id="{3D4FD23B-73BE-4F58-96FE-A8CB14EA7F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B5734B-9B36-4B9B-B6DD-AEA9E3C7B10E}"/>
              </a:ext>
            </a:extLst>
          </p:cNvPr>
          <p:cNvSpPr>
            <a:spLocks noGrp="1"/>
          </p:cNvSpPr>
          <p:nvPr>
            <p:ph type="sldNum" sz="quarter" idx="12"/>
          </p:nvPr>
        </p:nvSpPr>
        <p:spPr/>
        <p:txBody>
          <a:bodyPr/>
          <a:lstStyle/>
          <a:p>
            <a:fld id="{CEEFB574-E824-4FF2-AB1A-14837E513095}" type="slidenum">
              <a:rPr lang="en-US" smtClean="0"/>
              <a:t>‹#›</a:t>
            </a:fld>
            <a:endParaRPr lang="en-US"/>
          </a:p>
        </p:txBody>
      </p:sp>
    </p:spTree>
    <p:extLst>
      <p:ext uri="{BB962C8B-B14F-4D97-AF65-F5344CB8AC3E}">
        <p14:creationId xmlns:p14="http://schemas.microsoft.com/office/powerpoint/2010/main" val="2389975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689A8-A24E-4C08-9C0E-D192BAA30E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2E9F56-4663-439F-8D41-577663977151}"/>
              </a:ext>
            </a:extLst>
          </p:cNvPr>
          <p:cNvSpPr>
            <a:spLocks noGrp="1"/>
          </p:cNvSpPr>
          <p:nvPr>
            <p:ph type="dt" sz="half" idx="10"/>
          </p:nvPr>
        </p:nvSpPr>
        <p:spPr/>
        <p:txBody>
          <a:bodyPr/>
          <a:lstStyle/>
          <a:p>
            <a:fld id="{2987BA1C-6A28-4AE1-AC51-39F2D27D7F09}" type="datetimeFigureOut">
              <a:rPr lang="en-US" smtClean="0"/>
              <a:t>6/29/2020</a:t>
            </a:fld>
            <a:endParaRPr lang="en-US"/>
          </a:p>
        </p:txBody>
      </p:sp>
      <p:sp>
        <p:nvSpPr>
          <p:cNvPr id="4" name="Footer Placeholder 3">
            <a:extLst>
              <a:ext uri="{FF2B5EF4-FFF2-40B4-BE49-F238E27FC236}">
                <a16:creationId xmlns:a16="http://schemas.microsoft.com/office/drawing/2014/main" id="{401B1803-CCC0-41D4-ABF4-4C6D53D5D4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57E46-5DEA-438D-93E5-CB303E895AC2}"/>
              </a:ext>
            </a:extLst>
          </p:cNvPr>
          <p:cNvSpPr>
            <a:spLocks noGrp="1"/>
          </p:cNvSpPr>
          <p:nvPr>
            <p:ph type="sldNum" sz="quarter" idx="12"/>
          </p:nvPr>
        </p:nvSpPr>
        <p:spPr/>
        <p:txBody>
          <a:bodyPr/>
          <a:lstStyle/>
          <a:p>
            <a:fld id="{CEEFB574-E824-4FF2-AB1A-14837E513095}" type="slidenum">
              <a:rPr lang="en-US" smtClean="0"/>
              <a:t>‹#›</a:t>
            </a:fld>
            <a:endParaRPr lang="en-US"/>
          </a:p>
        </p:txBody>
      </p:sp>
    </p:spTree>
    <p:extLst>
      <p:ext uri="{BB962C8B-B14F-4D97-AF65-F5344CB8AC3E}">
        <p14:creationId xmlns:p14="http://schemas.microsoft.com/office/powerpoint/2010/main" val="4250545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B8D38C-8BE7-44F8-AA04-7BD598CBA9CC}"/>
              </a:ext>
            </a:extLst>
          </p:cNvPr>
          <p:cNvSpPr>
            <a:spLocks noGrp="1"/>
          </p:cNvSpPr>
          <p:nvPr>
            <p:ph type="dt" sz="half" idx="10"/>
          </p:nvPr>
        </p:nvSpPr>
        <p:spPr/>
        <p:txBody>
          <a:bodyPr/>
          <a:lstStyle/>
          <a:p>
            <a:fld id="{2987BA1C-6A28-4AE1-AC51-39F2D27D7F09}" type="datetimeFigureOut">
              <a:rPr lang="en-US" smtClean="0"/>
              <a:t>6/29/2020</a:t>
            </a:fld>
            <a:endParaRPr lang="en-US"/>
          </a:p>
        </p:txBody>
      </p:sp>
      <p:sp>
        <p:nvSpPr>
          <p:cNvPr id="3" name="Footer Placeholder 2">
            <a:extLst>
              <a:ext uri="{FF2B5EF4-FFF2-40B4-BE49-F238E27FC236}">
                <a16:creationId xmlns:a16="http://schemas.microsoft.com/office/drawing/2014/main" id="{020D9718-DB7C-49AB-ADBE-146AD99906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B9BC11-0E5E-4D19-B4B3-6A06F7649C83}"/>
              </a:ext>
            </a:extLst>
          </p:cNvPr>
          <p:cNvSpPr>
            <a:spLocks noGrp="1"/>
          </p:cNvSpPr>
          <p:nvPr>
            <p:ph type="sldNum" sz="quarter" idx="12"/>
          </p:nvPr>
        </p:nvSpPr>
        <p:spPr/>
        <p:txBody>
          <a:bodyPr/>
          <a:lstStyle/>
          <a:p>
            <a:fld id="{CEEFB574-E824-4FF2-AB1A-14837E513095}" type="slidenum">
              <a:rPr lang="en-US" smtClean="0"/>
              <a:t>‹#›</a:t>
            </a:fld>
            <a:endParaRPr lang="en-US"/>
          </a:p>
        </p:txBody>
      </p:sp>
    </p:spTree>
    <p:extLst>
      <p:ext uri="{BB962C8B-B14F-4D97-AF65-F5344CB8AC3E}">
        <p14:creationId xmlns:p14="http://schemas.microsoft.com/office/powerpoint/2010/main" val="3007075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D779A-2F76-402C-8FA0-BA1384F52A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C638D4-4B4D-4D06-9DFC-E179D95FD2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49E8F3-0DE9-46FC-80A6-C2B5FB7AFB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6BCA6-0DA8-4668-967D-684D6AD4CB5B}"/>
              </a:ext>
            </a:extLst>
          </p:cNvPr>
          <p:cNvSpPr>
            <a:spLocks noGrp="1"/>
          </p:cNvSpPr>
          <p:nvPr>
            <p:ph type="dt" sz="half" idx="10"/>
          </p:nvPr>
        </p:nvSpPr>
        <p:spPr/>
        <p:txBody>
          <a:bodyPr/>
          <a:lstStyle/>
          <a:p>
            <a:fld id="{2987BA1C-6A28-4AE1-AC51-39F2D27D7F09}" type="datetimeFigureOut">
              <a:rPr lang="en-US" smtClean="0"/>
              <a:t>6/29/2020</a:t>
            </a:fld>
            <a:endParaRPr lang="en-US"/>
          </a:p>
        </p:txBody>
      </p:sp>
      <p:sp>
        <p:nvSpPr>
          <p:cNvPr id="6" name="Footer Placeholder 5">
            <a:extLst>
              <a:ext uri="{FF2B5EF4-FFF2-40B4-BE49-F238E27FC236}">
                <a16:creationId xmlns:a16="http://schemas.microsoft.com/office/drawing/2014/main" id="{1A532A4A-AD94-4321-B151-C4FD51271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59C8AF-6E7C-4B83-859D-3295E0F0D9C4}"/>
              </a:ext>
            </a:extLst>
          </p:cNvPr>
          <p:cNvSpPr>
            <a:spLocks noGrp="1"/>
          </p:cNvSpPr>
          <p:nvPr>
            <p:ph type="sldNum" sz="quarter" idx="12"/>
          </p:nvPr>
        </p:nvSpPr>
        <p:spPr/>
        <p:txBody>
          <a:bodyPr/>
          <a:lstStyle/>
          <a:p>
            <a:fld id="{CEEFB574-E824-4FF2-AB1A-14837E513095}" type="slidenum">
              <a:rPr lang="en-US" smtClean="0"/>
              <a:t>‹#›</a:t>
            </a:fld>
            <a:endParaRPr lang="en-US"/>
          </a:p>
        </p:txBody>
      </p:sp>
    </p:spTree>
    <p:extLst>
      <p:ext uri="{BB962C8B-B14F-4D97-AF65-F5344CB8AC3E}">
        <p14:creationId xmlns:p14="http://schemas.microsoft.com/office/powerpoint/2010/main" val="248972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5A20-3926-4B3F-83DA-2F77A41D5F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13F17B-FA12-4426-A845-192FF9ADE0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E7271E-394B-45C8-97E5-0AA6CF2A63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643814-6F61-4E3E-9572-0ADBECEF3959}"/>
              </a:ext>
            </a:extLst>
          </p:cNvPr>
          <p:cNvSpPr>
            <a:spLocks noGrp="1"/>
          </p:cNvSpPr>
          <p:nvPr>
            <p:ph type="dt" sz="half" idx="10"/>
          </p:nvPr>
        </p:nvSpPr>
        <p:spPr/>
        <p:txBody>
          <a:bodyPr/>
          <a:lstStyle/>
          <a:p>
            <a:fld id="{2987BA1C-6A28-4AE1-AC51-39F2D27D7F09}" type="datetimeFigureOut">
              <a:rPr lang="en-US" smtClean="0"/>
              <a:t>6/29/2020</a:t>
            </a:fld>
            <a:endParaRPr lang="en-US"/>
          </a:p>
        </p:txBody>
      </p:sp>
      <p:sp>
        <p:nvSpPr>
          <p:cNvPr id="6" name="Footer Placeholder 5">
            <a:extLst>
              <a:ext uri="{FF2B5EF4-FFF2-40B4-BE49-F238E27FC236}">
                <a16:creationId xmlns:a16="http://schemas.microsoft.com/office/drawing/2014/main" id="{07595EC0-610E-4B42-BF70-DA4DEF41A5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1FAF29-CF6D-4763-A975-4CEFA379DD49}"/>
              </a:ext>
            </a:extLst>
          </p:cNvPr>
          <p:cNvSpPr>
            <a:spLocks noGrp="1"/>
          </p:cNvSpPr>
          <p:nvPr>
            <p:ph type="sldNum" sz="quarter" idx="12"/>
          </p:nvPr>
        </p:nvSpPr>
        <p:spPr/>
        <p:txBody>
          <a:bodyPr/>
          <a:lstStyle/>
          <a:p>
            <a:fld id="{CEEFB574-E824-4FF2-AB1A-14837E513095}" type="slidenum">
              <a:rPr lang="en-US" smtClean="0"/>
              <a:t>‹#›</a:t>
            </a:fld>
            <a:endParaRPr lang="en-US"/>
          </a:p>
        </p:txBody>
      </p:sp>
    </p:spTree>
    <p:extLst>
      <p:ext uri="{BB962C8B-B14F-4D97-AF65-F5344CB8AC3E}">
        <p14:creationId xmlns:p14="http://schemas.microsoft.com/office/powerpoint/2010/main" val="4037769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884BCA-3DEE-49A6-8221-2EDD856338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3DA45-EF7A-4879-858D-BF2692DE86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17039-34E3-47F7-8F04-8B16F8CE47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87BA1C-6A28-4AE1-AC51-39F2D27D7F09}" type="datetimeFigureOut">
              <a:rPr lang="en-US" smtClean="0"/>
              <a:t>6/29/2020</a:t>
            </a:fld>
            <a:endParaRPr lang="en-US"/>
          </a:p>
        </p:txBody>
      </p:sp>
      <p:sp>
        <p:nvSpPr>
          <p:cNvPr id="5" name="Footer Placeholder 4">
            <a:extLst>
              <a:ext uri="{FF2B5EF4-FFF2-40B4-BE49-F238E27FC236}">
                <a16:creationId xmlns:a16="http://schemas.microsoft.com/office/drawing/2014/main" id="{1242741C-311B-422B-B038-C889A37EB3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D6C369-CE5B-427E-98CA-A3958844C0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EFB574-E824-4FF2-AB1A-14837E513095}" type="slidenum">
              <a:rPr lang="en-US" smtClean="0"/>
              <a:t>‹#›</a:t>
            </a:fld>
            <a:endParaRPr lang="en-US"/>
          </a:p>
        </p:txBody>
      </p:sp>
    </p:spTree>
    <p:extLst>
      <p:ext uri="{BB962C8B-B14F-4D97-AF65-F5344CB8AC3E}">
        <p14:creationId xmlns:p14="http://schemas.microsoft.com/office/powerpoint/2010/main" val="1120985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09BC-9621-4EE9-AFC1-63F9869D10E6}"/>
              </a:ext>
            </a:extLst>
          </p:cNvPr>
          <p:cNvSpPr>
            <a:spLocks noGrp="1"/>
          </p:cNvSpPr>
          <p:nvPr>
            <p:ph type="ctrTitle"/>
          </p:nvPr>
        </p:nvSpPr>
        <p:spPr>
          <a:xfrm>
            <a:off x="1524000" y="1122362"/>
            <a:ext cx="9144000" cy="2687637"/>
          </a:xfrm>
        </p:spPr>
        <p:txBody>
          <a:bodyPr>
            <a:normAutofit/>
          </a:bodyPr>
          <a:lstStyle/>
          <a:p>
            <a:r>
              <a:rPr lang="en-US" b="1" dirty="0"/>
              <a:t>Independent Study</a:t>
            </a:r>
            <a:br>
              <a:rPr lang="en-US" b="1" dirty="0"/>
            </a:br>
            <a:r>
              <a:rPr lang="en-US" sz="4000" b="1" dirty="0"/>
              <a:t>Weekly Report (June 22 – 26, 2020)</a:t>
            </a:r>
            <a:endParaRPr lang="en-US" b="1" dirty="0"/>
          </a:p>
        </p:txBody>
      </p:sp>
      <p:sp>
        <p:nvSpPr>
          <p:cNvPr id="3" name="Subtitle 2">
            <a:extLst>
              <a:ext uri="{FF2B5EF4-FFF2-40B4-BE49-F238E27FC236}">
                <a16:creationId xmlns:a16="http://schemas.microsoft.com/office/drawing/2014/main" id="{B78A477B-3CB2-4A2A-889C-25E5F099ACA0}"/>
              </a:ext>
            </a:extLst>
          </p:cNvPr>
          <p:cNvSpPr>
            <a:spLocks noGrp="1"/>
          </p:cNvSpPr>
          <p:nvPr>
            <p:ph type="subTitle" idx="1"/>
          </p:nvPr>
        </p:nvSpPr>
        <p:spPr>
          <a:xfrm>
            <a:off x="1524000" y="3950381"/>
            <a:ext cx="9144000" cy="697819"/>
          </a:xfrm>
        </p:spPr>
        <p:txBody>
          <a:bodyPr/>
          <a:lstStyle/>
          <a:p>
            <a:r>
              <a:rPr lang="en-US" b="1" dirty="0"/>
              <a:t>Ahuti Shrestha</a:t>
            </a:r>
          </a:p>
        </p:txBody>
      </p:sp>
    </p:spTree>
    <p:extLst>
      <p:ext uri="{BB962C8B-B14F-4D97-AF65-F5344CB8AC3E}">
        <p14:creationId xmlns:p14="http://schemas.microsoft.com/office/powerpoint/2010/main" val="1690602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22B12-A477-456B-ACD1-F21FA1F3F622}"/>
              </a:ext>
            </a:extLst>
          </p:cNvPr>
          <p:cNvSpPr>
            <a:spLocks noGrp="1"/>
          </p:cNvSpPr>
          <p:nvPr>
            <p:ph type="title"/>
          </p:nvPr>
        </p:nvSpPr>
        <p:spPr>
          <a:xfrm>
            <a:off x="353085" y="525100"/>
            <a:ext cx="11606686" cy="606583"/>
          </a:xfrm>
        </p:spPr>
        <p:txBody>
          <a:bodyPr>
            <a:noAutofit/>
          </a:bodyPr>
          <a:lstStyle/>
          <a:p>
            <a:r>
              <a:rPr lang="en-US" sz="3200" b="1" dirty="0"/>
              <a:t>Paper (Contd.): Learning Representations of Graph Data- A Survey</a:t>
            </a:r>
            <a:br>
              <a:rPr lang="en-US" sz="3600" b="1" dirty="0"/>
            </a:br>
            <a:r>
              <a:rPr lang="en-US" sz="3600" b="1" dirty="0"/>
              <a:t>		</a:t>
            </a:r>
            <a:r>
              <a:rPr lang="en-US" sz="1600" b="1" dirty="0"/>
              <a:t>- </a:t>
            </a:r>
            <a:r>
              <a:rPr lang="en-US" sz="1600" b="1" dirty="0" err="1"/>
              <a:t>Mital</a:t>
            </a:r>
            <a:r>
              <a:rPr lang="en-US" sz="1600" b="1" dirty="0"/>
              <a:t> </a:t>
            </a:r>
            <a:r>
              <a:rPr lang="en-US" sz="1600" b="1" dirty="0" err="1"/>
              <a:t>Kinderkhedia</a:t>
            </a:r>
            <a:r>
              <a:rPr lang="en-US" sz="1600" b="1" dirty="0"/>
              <a:t>, Department of Statistical Science, University College London, London, W1CE 6BT</a:t>
            </a:r>
            <a:endParaRPr lang="en-US" sz="1600" dirty="0">
              <a:latin typeface="+mn-lt"/>
            </a:endParaRPr>
          </a:p>
        </p:txBody>
      </p:sp>
      <p:sp>
        <p:nvSpPr>
          <p:cNvPr id="3" name="Content Placeholder 2">
            <a:extLst>
              <a:ext uri="{FF2B5EF4-FFF2-40B4-BE49-F238E27FC236}">
                <a16:creationId xmlns:a16="http://schemas.microsoft.com/office/drawing/2014/main" id="{1E295A3F-5FD8-47F6-9187-D0261C38F782}"/>
              </a:ext>
            </a:extLst>
          </p:cNvPr>
          <p:cNvSpPr>
            <a:spLocks noGrp="1"/>
          </p:cNvSpPr>
          <p:nvPr>
            <p:ph idx="1"/>
          </p:nvPr>
        </p:nvSpPr>
        <p:spPr>
          <a:xfrm>
            <a:off x="275771" y="1439501"/>
            <a:ext cx="11684000" cy="5309642"/>
          </a:xfrm>
        </p:spPr>
        <p:txBody>
          <a:bodyPr>
            <a:normAutofit fontScale="92500" lnSpcReduction="10000"/>
          </a:bodyPr>
          <a:lstStyle/>
          <a:p>
            <a:r>
              <a:rPr lang="en-US" sz="1600" dirty="0">
                <a:effectLst/>
                <a:latin typeface="Calibri" panose="020F0502020204030204" pitchFamily="34" charset="0"/>
                <a:ea typeface="Times New Roman" panose="02020603050405020304" pitchFamily="18" charset="0"/>
                <a:cs typeface="Times New Roman" panose="02020603050405020304" pitchFamily="18" charset="0"/>
              </a:rPr>
              <a:t>This paper presents the following approaches to graph representation based on the survey of various papers: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600" b="1" dirty="0">
                <a:effectLst/>
                <a:latin typeface="Calibri" panose="020F0502020204030204" pitchFamily="34" charset="0"/>
                <a:ea typeface="Times New Roman" panose="02020603050405020304" pitchFamily="18" charset="0"/>
                <a:cs typeface="Times New Roman" panose="02020603050405020304" pitchFamily="18" charset="0"/>
              </a:rPr>
              <a:t>Kernel approaches: </a:t>
            </a:r>
          </a:p>
          <a:p>
            <a:pPr lvl="2"/>
            <a:r>
              <a:rPr lang="en-US" sz="1600" dirty="0">
                <a:effectLst/>
                <a:latin typeface="Calibri" panose="020F0502020204030204" pitchFamily="34" charset="0"/>
                <a:ea typeface="Times New Roman" panose="02020603050405020304" pitchFamily="18" charset="0"/>
                <a:cs typeface="Times New Roman" panose="02020603050405020304" pitchFamily="18" charset="0"/>
              </a:rPr>
              <a:t>They use kernel function which is the inner product of two vectors in feature space. </a:t>
            </a:r>
          </a:p>
          <a:p>
            <a:pPr lvl="2"/>
            <a:r>
              <a:rPr lang="en-US" sz="1600" dirty="0">
                <a:effectLst/>
                <a:latin typeface="Calibri" panose="020F0502020204030204" pitchFamily="34" charset="0"/>
                <a:ea typeface="Times New Roman" panose="02020603050405020304" pitchFamily="18" charset="0"/>
                <a:cs typeface="Times New Roman" panose="02020603050405020304" pitchFamily="18" charset="0"/>
              </a:rPr>
              <a:t>The feature representation for each kernel type is fixed using the Bag-of-Structure approach in which  each data point is a derived vector representation for a given type of graph substructure and each dimension corresponds to a type of substructure.</a:t>
            </a:r>
          </a:p>
          <a:p>
            <a:pPr lvl="1"/>
            <a:r>
              <a:rPr lang="en-US" sz="1600" b="1" dirty="0">
                <a:effectLst/>
                <a:latin typeface="Calibri" panose="020F0502020204030204" pitchFamily="34" charset="0"/>
                <a:ea typeface="Calibri" panose="020F0502020204030204" pitchFamily="34" charset="0"/>
                <a:cs typeface="Times New Roman" panose="02020603050405020304" pitchFamily="18" charset="0"/>
              </a:rPr>
              <a:t>Convolution approaches: </a:t>
            </a:r>
          </a:p>
          <a:p>
            <a:pPr lvl="2"/>
            <a:r>
              <a:rPr lang="en-US" sz="1600" dirty="0">
                <a:effectLst/>
                <a:latin typeface="Calibri" panose="020F0502020204030204" pitchFamily="34" charset="0"/>
                <a:ea typeface="Calibri" panose="020F0502020204030204" pitchFamily="34" charset="0"/>
                <a:cs typeface="Times New Roman" panose="02020603050405020304" pitchFamily="18" charset="0"/>
              </a:rPr>
              <a:t>Convolutional neural networks (CNNs) can work with image, video and speech data. </a:t>
            </a:r>
          </a:p>
          <a:p>
            <a:pPr lvl="2"/>
            <a:r>
              <a:rPr lang="en-US" sz="1600" dirty="0">
                <a:effectLst/>
                <a:latin typeface="Calibri" panose="020F0502020204030204" pitchFamily="34" charset="0"/>
                <a:ea typeface="Calibri" panose="020F0502020204030204" pitchFamily="34" charset="0"/>
                <a:cs typeface="Times New Roman" panose="02020603050405020304" pitchFamily="18" charset="0"/>
              </a:rPr>
              <a:t>CNNs learning involves convolution and pooling where localized convolutional filters learned from data identify similar features which are then fed into pooling layer to provide a compressed output.</a:t>
            </a:r>
          </a:p>
          <a:p>
            <a:pPr lvl="1"/>
            <a:r>
              <a:rPr lang="en-US" sz="1600" b="1" dirty="0">
                <a:effectLst/>
                <a:latin typeface="Calibri" panose="020F0502020204030204" pitchFamily="34" charset="0"/>
                <a:ea typeface="Calibri" panose="020F0502020204030204" pitchFamily="34" charset="0"/>
                <a:cs typeface="Times New Roman" panose="02020603050405020304" pitchFamily="18" charset="0"/>
              </a:rPr>
              <a:t>Graph neural network: </a:t>
            </a:r>
          </a:p>
          <a:p>
            <a:pPr lvl="2"/>
            <a:r>
              <a:rPr lang="en-US" sz="1600" dirty="0">
                <a:effectLst/>
                <a:latin typeface="Calibri" panose="020F0502020204030204" pitchFamily="34" charset="0"/>
                <a:ea typeface="Calibri" panose="020F0502020204030204" pitchFamily="34" charset="0"/>
                <a:cs typeface="Times New Roman" panose="02020603050405020304" pitchFamily="18" charset="0"/>
              </a:rPr>
              <a:t>It has two steps.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600" dirty="0">
                <a:effectLst/>
                <a:latin typeface="Calibri" panose="020F0502020204030204" pitchFamily="34" charset="0"/>
                <a:ea typeface="Calibri" panose="020F0502020204030204" pitchFamily="34" charset="0"/>
                <a:cs typeface="Times New Roman" panose="02020603050405020304" pitchFamily="18" charset="0"/>
              </a:rPr>
              <a:t>) parametric transition functions that shows the dependence between vertex, its label and its neighborhood, propagates the learned vertex representations. ii) the local output function maps vertex representations to respective graph labels. GNN learns in a recursive manner.</a:t>
            </a:r>
          </a:p>
          <a:p>
            <a:pPr lvl="1"/>
            <a:r>
              <a:rPr lang="en-US" sz="1600" b="1" dirty="0">
                <a:effectLst/>
                <a:latin typeface="Calibri" panose="020F0502020204030204" pitchFamily="34" charset="0"/>
                <a:ea typeface="Calibri" panose="020F0502020204030204" pitchFamily="34" charset="0"/>
                <a:cs typeface="Times New Roman" panose="02020603050405020304" pitchFamily="18" charset="0"/>
              </a:rPr>
              <a:t>Graph embedding approaches: </a:t>
            </a:r>
          </a:p>
          <a:p>
            <a:pPr lvl="2"/>
            <a:r>
              <a:rPr lang="en-US" sz="1600" dirty="0">
                <a:effectLst/>
                <a:latin typeface="Calibri" panose="020F0502020204030204" pitchFamily="34" charset="0"/>
                <a:ea typeface="Calibri" panose="020F0502020204030204" pitchFamily="34" charset="0"/>
                <a:cs typeface="Times New Roman" panose="02020603050405020304" pitchFamily="18" charset="0"/>
              </a:rPr>
              <a:t>They transform an input graph into its respective vector representation mapping it to a point in space with a function mapping. They focus on preserving the proximity such that vertices within the same neighborhood share nearby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euclidean</a:t>
            </a:r>
            <a:r>
              <a:rPr lang="en-US" sz="1600" dirty="0">
                <a:effectLst/>
                <a:latin typeface="Calibri" panose="020F0502020204030204" pitchFamily="34" charset="0"/>
                <a:ea typeface="Calibri" panose="020F0502020204030204" pitchFamily="34" charset="0"/>
                <a:cs typeface="Times New Roman" panose="02020603050405020304" pitchFamily="18" charset="0"/>
              </a:rPr>
              <a:t> space.</a:t>
            </a:r>
          </a:p>
          <a:p>
            <a:pPr lvl="2"/>
            <a:r>
              <a:rPr lang="en-US" sz="1600" dirty="0">
                <a:effectLst/>
                <a:latin typeface="Calibri" panose="020F0502020204030204" pitchFamily="34" charset="0"/>
                <a:ea typeface="Calibri" panose="020F0502020204030204" pitchFamily="34" charset="0"/>
                <a:cs typeface="Times New Roman" panose="02020603050405020304" pitchFamily="18" charset="0"/>
              </a:rPr>
              <a:t>The general idea of graph embedding is: the encoder ENC maps the vertices to vector embeddings and the decoder DEC accepts a set of embeddings and decodes the user-specified graph statistics from these embeddings.  Examples: walk based approaches of graph embedding such as </a:t>
            </a:r>
            <a:r>
              <a:rPr lang="en-US" sz="1600" dirty="0" err="1">
                <a:latin typeface="Calibri" panose="020F0502020204030204" pitchFamily="34" charset="0"/>
                <a:ea typeface="Calibri" panose="020F0502020204030204" pitchFamily="34" charset="0"/>
                <a:cs typeface="Times New Roman" panose="02020603050405020304" pitchFamily="18" charset="0"/>
              </a:rPr>
              <a:t>D</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eepwalk</a:t>
            </a:r>
            <a:r>
              <a:rPr lang="en-US" sz="1600" dirty="0">
                <a:effectLst/>
                <a:latin typeface="Calibri" panose="020F0502020204030204" pitchFamily="34" charset="0"/>
                <a:ea typeface="Calibri" panose="020F0502020204030204" pitchFamily="34" charset="0"/>
                <a:cs typeface="Times New Roman" panose="02020603050405020304" pitchFamily="18" charset="0"/>
              </a:rPr>
              <a:t> that uses truncated random walk to transform the sampled linear sequence vertices into a co-occurrence matrix; subgraph based embedding approaches, multimodal data graphs, inductive framework</a:t>
            </a:r>
          </a:p>
          <a:p>
            <a:pPr lvl="1"/>
            <a:r>
              <a:rPr lang="en-US" sz="1600" b="1" dirty="0">
                <a:effectLst/>
                <a:latin typeface="Calibri" panose="020F0502020204030204" pitchFamily="34" charset="0"/>
                <a:ea typeface="Calibri" panose="020F0502020204030204" pitchFamily="34" charset="0"/>
                <a:cs typeface="Times New Roman" panose="02020603050405020304" pitchFamily="18" charset="0"/>
              </a:rPr>
              <a:t>Probabilistic Approach:</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p>
          <a:p>
            <a:pPr lvl="2"/>
            <a:r>
              <a:rPr lang="en-US" sz="1600" dirty="0">
                <a:latin typeface="Calibri" panose="020F0502020204030204" pitchFamily="34" charset="0"/>
                <a:cs typeface="Times New Roman" panose="02020603050405020304" pitchFamily="18" charset="0"/>
              </a:rPr>
              <a:t>It encompasses a variety of neural generative models, gradient based optimization methods and neural inference techniques. It can use a variational auto-encoding approach to learn the graph representation, where a Graph Convolutional Network is used as and encoder and inner product as decoder. </a:t>
            </a:r>
          </a:p>
          <a:p>
            <a:pPr lvl="1"/>
            <a:endParaRPr lang="en-US" dirty="0"/>
          </a:p>
        </p:txBody>
      </p:sp>
    </p:spTree>
    <p:extLst>
      <p:ext uri="{BB962C8B-B14F-4D97-AF65-F5344CB8AC3E}">
        <p14:creationId xmlns:p14="http://schemas.microsoft.com/office/powerpoint/2010/main" val="1803280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C19F1D-EC78-4C48-8D3C-F3B52F0AD320}"/>
                  </a:ext>
                </a:extLst>
              </p:cNvPr>
              <p:cNvSpPr>
                <a:spLocks noGrp="1"/>
              </p:cNvSpPr>
              <p:nvPr>
                <p:ph idx="1"/>
              </p:nvPr>
            </p:nvSpPr>
            <p:spPr>
              <a:xfrm>
                <a:off x="253497" y="1493822"/>
                <a:ext cx="11742345" cy="5364177"/>
              </a:xfrm>
            </p:spPr>
            <p:txBody>
              <a:bodyPr>
                <a:normAutofit fontScale="85000" lnSpcReduction="10000"/>
              </a:bodyPr>
              <a:lstStyle/>
              <a:p>
                <a:pPr algn="just"/>
                <a:r>
                  <a:rPr lang="en-US" sz="1800" dirty="0">
                    <a:effectLst/>
                    <a:ea typeface="Calibri" panose="020F0502020204030204" pitchFamily="34" charset="0"/>
                    <a:cs typeface="Calibri" panose="020F0502020204030204" pitchFamily="34" charset="0"/>
                  </a:rPr>
                  <a:t>This paper presents a conceptual review of representation learning on graphs using different methods. </a:t>
                </a:r>
              </a:p>
              <a:p>
                <a:pPr algn="just"/>
                <a:r>
                  <a:rPr lang="en-US" sz="1800" dirty="0">
                    <a:effectLst/>
                    <a:ea typeface="Calibri" panose="020F0502020204030204" pitchFamily="34" charset="0"/>
                    <a:cs typeface="Calibri" panose="020F0502020204030204" pitchFamily="34" charset="0"/>
                  </a:rPr>
                  <a:t>In order to incorporate information about the structure of graph into the machine learning model, representation learning is very important as it helps to learn a mapping that embeds nodes, or entire graphs. </a:t>
                </a:r>
              </a:p>
              <a:p>
                <a:pPr algn="just"/>
                <a:r>
                  <a:rPr lang="en-US" sz="1800" dirty="0">
                    <a:effectLst/>
                    <a:ea typeface="Calibri" panose="020F0502020204030204" pitchFamily="34" charset="0"/>
                    <a:cs typeface="Calibri" panose="020F0502020204030204" pitchFamily="34" charset="0"/>
                  </a:rPr>
                  <a:t>The main goal of this approach is to optimize this mapping so that the learned geometric relationships reflect the structure of the original graph and the resulting learned embeddings can be used as feature inputs from downstream machine learning tasks. </a:t>
                </a:r>
                <a:endParaRPr lang="en-US" sz="1800" dirty="0">
                  <a:effectLst/>
                  <a:ea typeface="Calibri" panose="020F0502020204030204" pitchFamily="34" charset="0"/>
                  <a:cs typeface="Times New Roman" panose="02020603050405020304" pitchFamily="18" charset="0"/>
                </a:endParaRPr>
              </a:p>
              <a:p>
                <a:pPr algn="just"/>
                <a:r>
                  <a:rPr lang="en-US" sz="1800" b="1" dirty="0">
                    <a:effectLst/>
                    <a:ea typeface="Calibri" panose="020F0502020204030204" pitchFamily="34" charset="0"/>
                    <a:cs typeface="Calibri" panose="020F0502020204030204" pitchFamily="34" charset="0"/>
                  </a:rPr>
                  <a:t>Embedding nodes: </a:t>
                </a:r>
              </a:p>
              <a:p>
                <a:pPr lvl="1" algn="just"/>
                <a:r>
                  <a:rPr lang="en-US" sz="1500" dirty="0">
                    <a:cs typeface="Calibri" panose="020F0502020204030204" pitchFamily="34" charset="0"/>
                  </a:rPr>
                  <a:t>Nodes are encoded as low-dimensional vectors that summarize their graph position and the structure of their local graph neighborhood. </a:t>
                </a:r>
              </a:p>
              <a:p>
                <a:pPr lvl="1" algn="just"/>
                <a:r>
                  <a:rPr lang="en-US" sz="1500" dirty="0">
                    <a:cs typeface="Calibri" panose="020F0502020204030204" pitchFamily="34" charset="0"/>
                  </a:rPr>
                  <a:t>This process is known as encoding and the resulting geometric relations corresponds to interactions or edges in the original graph. The basic idea in this method is encoder-decoder framework, that has two key mapping functions: </a:t>
                </a:r>
                <a:r>
                  <a:rPr lang="en-US" sz="1500" dirty="0" err="1">
                    <a:cs typeface="Calibri" panose="020F0502020204030204" pitchFamily="34" charset="0"/>
                  </a:rPr>
                  <a:t>i</a:t>
                </a:r>
                <a:r>
                  <a:rPr lang="en-US" sz="1500" dirty="0">
                    <a:cs typeface="Calibri" panose="020F0502020204030204" pitchFamily="34" charset="0"/>
                  </a:rPr>
                  <a:t>) encoder, which maps each node to a low-dimensional vector and ii) decoder, which decodes structural information about the graph from the learned embeddings, Encoder can written as a function </a:t>
                </a:r>
                <a14:m>
                  <m:oMath xmlns:m="http://schemas.openxmlformats.org/officeDocument/2006/math">
                    <m:r>
                      <a:rPr lang="en-US" sz="1500">
                        <a:latin typeface="Cambria Math" panose="02040503050406030204" pitchFamily="18" charset="0"/>
                      </a:rPr>
                      <m:t>𝐸𝑁𝐶</m:t>
                    </m:r>
                    <m:r>
                      <a:rPr lang="en-US" sz="1500">
                        <a:latin typeface="Cambria Math" panose="02040503050406030204" pitchFamily="18" charset="0"/>
                      </a:rPr>
                      <m:t>: </m:t>
                    </m:r>
                    <m:r>
                      <a:rPr lang="en-US" sz="1500">
                        <a:latin typeface="Cambria Math" panose="02040503050406030204" pitchFamily="18" charset="0"/>
                      </a:rPr>
                      <m:t>𝑉</m:t>
                    </m:r>
                    <m:r>
                      <a:rPr lang="en-US" sz="1500">
                        <a:latin typeface="Cambria Math" panose="02040503050406030204" pitchFamily="18" charset="0"/>
                      </a:rPr>
                      <m:t> →</m:t>
                    </m:r>
                    <m:sSup>
                      <m:sSupPr>
                        <m:ctrlPr>
                          <a:rPr lang="en-US" sz="1500" i="1">
                            <a:latin typeface="Cambria Math" panose="02040503050406030204" pitchFamily="18" charset="0"/>
                          </a:rPr>
                        </m:ctrlPr>
                      </m:sSupPr>
                      <m:e>
                        <m:r>
                          <a:rPr lang="en-US" sz="1500">
                            <a:latin typeface="Cambria Math" panose="02040503050406030204" pitchFamily="18" charset="0"/>
                          </a:rPr>
                          <m:t>𝑅</m:t>
                        </m:r>
                      </m:e>
                      <m:sup>
                        <m:r>
                          <a:rPr lang="en-US" sz="1500">
                            <a:latin typeface="Cambria Math" panose="02040503050406030204" pitchFamily="18" charset="0"/>
                          </a:rPr>
                          <m:t>𝑑</m:t>
                        </m:r>
                      </m:sup>
                    </m:sSup>
                  </m:oMath>
                </a14:m>
                <a:r>
                  <a:rPr lang="en-US" sz="1500" dirty="0">
                    <a:cs typeface="Calibri" panose="020F0502020204030204" pitchFamily="34" charset="0"/>
                  </a:rPr>
                  <a:t> that maps nodes to vector embeddings </a:t>
                </a:r>
                <a14:m>
                  <m:oMath xmlns:m="http://schemas.openxmlformats.org/officeDocument/2006/math">
                    <m:sSub>
                      <m:sSubPr>
                        <m:ctrlPr>
                          <a:rPr lang="en-US" sz="1500" i="1">
                            <a:latin typeface="Cambria Math" panose="02040503050406030204" pitchFamily="18" charset="0"/>
                          </a:rPr>
                        </m:ctrlPr>
                      </m:sSubPr>
                      <m:e>
                        <m:r>
                          <a:rPr lang="en-US" sz="1500">
                            <a:latin typeface="Cambria Math" panose="02040503050406030204" pitchFamily="18" charset="0"/>
                          </a:rPr>
                          <m:t>𝑧</m:t>
                        </m:r>
                      </m:e>
                      <m:sub>
                        <m:r>
                          <a:rPr lang="en-US" sz="1500">
                            <a:latin typeface="Cambria Math" panose="02040503050406030204" pitchFamily="18" charset="0"/>
                          </a:rPr>
                          <m:t>𝑖</m:t>
                        </m:r>
                      </m:sub>
                    </m:sSub>
                    <m:r>
                      <a:rPr lang="en-US" sz="1500">
                        <a:latin typeface="Cambria Math" panose="02040503050406030204" pitchFamily="18" charset="0"/>
                      </a:rPr>
                      <m:t> ∈ </m:t>
                    </m:r>
                    <m:sSup>
                      <m:sSupPr>
                        <m:ctrlPr>
                          <a:rPr lang="en-US" sz="1500" i="1">
                            <a:latin typeface="Cambria Math" panose="02040503050406030204" pitchFamily="18" charset="0"/>
                          </a:rPr>
                        </m:ctrlPr>
                      </m:sSupPr>
                      <m:e>
                        <m:r>
                          <a:rPr lang="en-US" sz="1500">
                            <a:latin typeface="Cambria Math" panose="02040503050406030204" pitchFamily="18" charset="0"/>
                          </a:rPr>
                          <m:t>𝑅</m:t>
                        </m:r>
                      </m:e>
                      <m:sup>
                        <m:r>
                          <a:rPr lang="en-US" sz="1500">
                            <a:latin typeface="Cambria Math" panose="02040503050406030204" pitchFamily="18" charset="0"/>
                          </a:rPr>
                          <m:t>𝑑</m:t>
                        </m:r>
                      </m:sup>
                    </m:sSup>
                    <m:r>
                      <a:rPr lang="en-US" sz="1500">
                        <a:latin typeface="Cambria Math" panose="02040503050406030204" pitchFamily="18" charset="0"/>
                      </a:rPr>
                      <m:t> </m:t>
                    </m:r>
                  </m:oMath>
                </a14:m>
                <a:r>
                  <a:rPr lang="en-US" sz="1500" dirty="0">
                    <a:cs typeface="Calibri" panose="020F0502020204030204" pitchFamily="34" charset="0"/>
                  </a:rPr>
                  <a:t>(where </a:t>
                </a:r>
                <a14:m>
                  <m:oMath xmlns:m="http://schemas.openxmlformats.org/officeDocument/2006/math">
                    <m:sSub>
                      <m:sSubPr>
                        <m:ctrlPr>
                          <a:rPr lang="en-US" sz="1500" i="1">
                            <a:latin typeface="Cambria Math" panose="02040503050406030204" pitchFamily="18" charset="0"/>
                          </a:rPr>
                        </m:ctrlPr>
                      </m:sSubPr>
                      <m:e>
                        <m:r>
                          <m:rPr>
                            <m:sty m:val="p"/>
                          </m:rPr>
                          <a:rPr lang="en-US" sz="1500">
                            <a:latin typeface="Cambria Math" panose="02040503050406030204" pitchFamily="18" charset="0"/>
                          </a:rPr>
                          <m:t>z</m:t>
                        </m:r>
                      </m:e>
                      <m:sub>
                        <m:r>
                          <m:rPr>
                            <m:sty m:val="p"/>
                          </m:rPr>
                          <a:rPr lang="en-US" sz="1500">
                            <a:latin typeface="Cambria Math" panose="02040503050406030204" pitchFamily="18" charset="0"/>
                          </a:rPr>
                          <m:t>i</m:t>
                        </m:r>
                      </m:sub>
                    </m:sSub>
                    <m:r>
                      <a:rPr lang="en-US" sz="1500">
                        <a:latin typeface="Cambria Math" panose="02040503050406030204" pitchFamily="18" charset="0"/>
                      </a:rPr>
                      <m:t> </m:t>
                    </m:r>
                    <m:r>
                      <m:rPr>
                        <m:sty m:val="p"/>
                      </m:rPr>
                      <a:rPr lang="en-US" sz="1500">
                        <a:latin typeface="Cambria Math" panose="02040503050406030204" pitchFamily="18" charset="0"/>
                      </a:rPr>
                      <m:t>corresponds</m:t>
                    </m:r>
                    <m:r>
                      <a:rPr lang="en-US" sz="1500">
                        <a:latin typeface="Cambria Math" panose="02040503050406030204" pitchFamily="18" charset="0"/>
                      </a:rPr>
                      <m:t> </m:t>
                    </m:r>
                    <m:r>
                      <m:rPr>
                        <m:sty m:val="p"/>
                      </m:rPr>
                      <a:rPr lang="en-US" sz="1500">
                        <a:latin typeface="Cambria Math" panose="02040503050406030204" pitchFamily="18" charset="0"/>
                      </a:rPr>
                      <m:t>to</m:t>
                    </m:r>
                    <m:r>
                      <a:rPr lang="en-US" sz="1500">
                        <a:latin typeface="Cambria Math" panose="02040503050406030204" pitchFamily="18" charset="0"/>
                      </a:rPr>
                      <m:t> </m:t>
                    </m:r>
                    <m:r>
                      <m:rPr>
                        <m:sty m:val="p"/>
                      </m:rPr>
                      <a:rPr lang="en-US" sz="1500">
                        <a:latin typeface="Cambria Math" panose="02040503050406030204" pitchFamily="18" charset="0"/>
                      </a:rPr>
                      <m:t>the</m:t>
                    </m:r>
                    <m:r>
                      <a:rPr lang="en-US" sz="1500">
                        <a:latin typeface="Cambria Math" panose="02040503050406030204" pitchFamily="18" charset="0"/>
                      </a:rPr>
                      <m:t> </m:t>
                    </m:r>
                    <m:r>
                      <m:rPr>
                        <m:sty m:val="p"/>
                      </m:rPr>
                      <a:rPr lang="en-US" sz="1500">
                        <a:latin typeface="Cambria Math" panose="02040503050406030204" pitchFamily="18" charset="0"/>
                      </a:rPr>
                      <m:t>embedding</m:t>
                    </m:r>
                    <m:r>
                      <a:rPr lang="en-US" sz="1500">
                        <a:latin typeface="Cambria Math" panose="02040503050406030204" pitchFamily="18" charset="0"/>
                      </a:rPr>
                      <m:t> </m:t>
                    </m:r>
                    <m:r>
                      <m:rPr>
                        <m:sty m:val="p"/>
                      </m:rPr>
                      <a:rPr lang="en-US" sz="1500">
                        <a:latin typeface="Cambria Math" panose="02040503050406030204" pitchFamily="18" charset="0"/>
                      </a:rPr>
                      <m:t>for</m:t>
                    </m:r>
                    <m:r>
                      <a:rPr lang="en-US" sz="1500">
                        <a:latin typeface="Cambria Math" panose="02040503050406030204" pitchFamily="18" charset="0"/>
                      </a:rPr>
                      <m:t> </m:t>
                    </m:r>
                    <m:r>
                      <m:rPr>
                        <m:sty m:val="p"/>
                      </m:rPr>
                      <a:rPr lang="en-US" sz="1500">
                        <a:latin typeface="Cambria Math" panose="02040503050406030204" pitchFamily="18" charset="0"/>
                      </a:rPr>
                      <m:t>node</m:t>
                    </m:r>
                    <m:r>
                      <a:rPr lang="en-US" sz="1500">
                        <a:latin typeface="Cambria Math" panose="02040503050406030204" pitchFamily="18" charset="0"/>
                      </a:rPr>
                      <m:t> </m:t>
                    </m:r>
                    <m:sSub>
                      <m:sSubPr>
                        <m:ctrlPr>
                          <a:rPr lang="en-US" sz="1500" i="1">
                            <a:latin typeface="Cambria Math" panose="02040503050406030204" pitchFamily="18" charset="0"/>
                          </a:rPr>
                        </m:ctrlPr>
                      </m:sSubPr>
                      <m:e>
                        <m:r>
                          <m:rPr>
                            <m:sty m:val="p"/>
                          </m:rPr>
                          <a:rPr lang="en-US" sz="1500">
                            <a:latin typeface="Cambria Math" panose="02040503050406030204" pitchFamily="18" charset="0"/>
                          </a:rPr>
                          <m:t>v</m:t>
                        </m:r>
                      </m:e>
                      <m:sub>
                        <m:r>
                          <m:rPr>
                            <m:sty m:val="p"/>
                          </m:rPr>
                          <a:rPr lang="en-US" sz="1500">
                            <a:latin typeface="Cambria Math" panose="02040503050406030204" pitchFamily="18" charset="0"/>
                          </a:rPr>
                          <m:t>i</m:t>
                        </m:r>
                      </m:sub>
                    </m:sSub>
                    <m:r>
                      <a:rPr lang="en-US" sz="1500">
                        <a:latin typeface="Cambria Math" panose="02040503050406030204" pitchFamily="18" charset="0"/>
                      </a:rPr>
                      <m:t> ∈ </m:t>
                    </m:r>
                    <m:r>
                      <m:rPr>
                        <m:sty m:val="p"/>
                      </m:rPr>
                      <a:rPr lang="en-US" sz="1500">
                        <a:latin typeface="Cambria Math" panose="02040503050406030204" pitchFamily="18" charset="0"/>
                      </a:rPr>
                      <m:t>V</m:t>
                    </m:r>
                  </m:oMath>
                </a14:m>
                <a:r>
                  <a:rPr lang="en-US" sz="1500" dirty="0">
                    <a:cs typeface="Calibri" panose="020F0502020204030204" pitchFamily="34" charset="0"/>
                  </a:rPr>
                  <a:t>). </a:t>
                </a:r>
              </a:p>
              <a:p>
                <a:pPr lvl="1" algn="just"/>
                <a:r>
                  <a:rPr lang="en-US" sz="1500" dirty="0">
                    <a:cs typeface="Calibri" panose="020F0502020204030204" pitchFamily="34" charset="0"/>
                  </a:rPr>
                  <a:t>Decoder function can be given as </a:t>
                </a:r>
                <a14:m>
                  <m:oMath xmlns:m="http://schemas.openxmlformats.org/officeDocument/2006/math">
                    <m:r>
                      <m:rPr>
                        <m:sty m:val="p"/>
                      </m:rPr>
                      <a:rPr lang="en-US" sz="1500">
                        <a:latin typeface="Cambria Math" panose="02040503050406030204" pitchFamily="18" charset="0"/>
                      </a:rPr>
                      <m:t>DEC</m:t>
                    </m:r>
                    <m:r>
                      <a:rPr lang="en-US" sz="1500">
                        <a:latin typeface="Cambria Math" panose="02040503050406030204" pitchFamily="18" charset="0"/>
                      </a:rPr>
                      <m:t>: </m:t>
                    </m:r>
                    <m:sSup>
                      <m:sSupPr>
                        <m:ctrlPr>
                          <a:rPr lang="en-US" sz="1500" i="1">
                            <a:latin typeface="Cambria Math" panose="02040503050406030204" pitchFamily="18" charset="0"/>
                          </a:rPr>
                        </m:ctrlPr>
                      </m:sSupPr>
                      <m:e>
                        <m:r>
                          <m:rPr>
                            <m:sty m:val="p"/>
                          </m:rPr>
                          <a:rPr lang="en-US" sz="1500">
                            <a:latin typeface="Cambria Math" panose="02040503050406030204" pitchFamily="18" charset="0"/>
                          </a:rPr>
                          <m:t>R</m:t>
                        </m:r>
                      </m:e>
                      <m:sup>
                        <m:r>
                          <m:rPr>
                            <m:sty m:val="p"/>
                          </m:rPr>
                          <a:rPr lang="en-US" sz="1500">
                            <a:latin typeface="Cambria Math" panose="02040503050406030204" pitchFamily="18" charset="0"/>
                          </a:rPr>
                          <m:t>d</m:t>
                        </m:r>
                      </m:sup>
                    </m:sSup>
                    <m:r>
                      <a:rPr lang="en-US" sz="1500">
                        <a:latin typeface="Cambria Math" panose="02040503050406030204" pitchFamily="18" charset="0"/>
                      </a:rPr>
                      <m:t> </m:t>
                    </m:r>
                    <m:r>
                      <m:rPr>
                        <m:sty m:val="p"/>
                      </m:rPr>
                      <a:rPr lang="en-US" sz="1500">
                        <a:latin typeface="Cambria Math" panose="02040503050406030204" pitchFamily="18" charset="0"/>
                      </a:rPr>
                      <m:t>x</m:t>
                    </m:r>
                    <m:r>
                      <a:rPr lang="en-US" sz="1500">
                        <a:latin typeface="Cambria Math" panose="02040503050406030204" pitchFamily="18" charset="0"/>
                      </a:rPr>
                      <m:t> </m:t>
                    </m:r>
                    <m:sSup>
                      <m:sSupPr>
                        <m:ctrlPr>
                          <a:rPr lang="en-US" sz="1500" i="1">
                            <a:latin typeface="Cambria Math" panose="02040503050406030204" pitchFamily="18" charset="0"/>
                          </a:rPr>
                        </m:ctrlPr>
                      </m:sSupPr>
                      <m:e>
                        <m:r>
                          <m:rPr>
                            <m:sty m:val="p"/>
                          </m:rPr>
                          <a:rPr lang="en-US" sz="1500">
                            <a:latin typeface="Cambria Math" panose="02040503050406030204" pitchFamily="18" charset="0"/>
                          </a:rPr>
                          <m:t>R</m:t>
                        </m:r>
                      </m:e>
                      <m:sup>
                        <m:r>
                          <m:rPr>
                            <m:sty m:val="p"/>
                          </m:rPr>
                          <a:rPr lang="en-US" sz="1500">
                            <a:latin typeface="Cambria Math" panose="02040503050406030204" pitchFamily="18" charset="0"/>
                          </a:rPr>
                          <m:t>d</m:t>
                        </m:r>
                      </m:sup>
                    </m:sSup>
                    <m:r>
                      <a:rPr lang="en-US" sz="1500">
                        <a:latin typeface="Cambria Math" panose="02040503050406030204" pitchFamily="18" charset="0"/>
                      </a:rPr>
                      <m:t>→</m:t>
                    </m:r>
                    <m:sSup>
                      <m:sSupPr>
                        <m:ctrlPr>
                          <a:rPr lang="en-US" sz="1500" i="1">
                            <a:latin typeface="Cambria Math" panose="02040503050406030204" pitchFamily="18" charset="0"/>
                          </a:rPr>
                        </m:ctrlPr>
                      </m:sSupPr>
                      <m:e>
                        <m:r>
                          <m:rPr>
                            <m:sty m:val="p"/>
                          </m:rPr>
                          <a:rPr lang="en-US" sz="1500">
                            <a:latin typeface="Cambria Math" panose="02040503050406030204" pitchFamily="18" charset="0"/>
                          </a:rPr>
                          <m:t>R</m:t>
                        </m:r>
                      </m:e>
                      <m:sup>
                        <m:r>
                          <a:rPr lang="en-US" sz="1500">
                            <a:latin typeface="Cambria Math" panose="02040503050406030204" pitchFamily="18" charset="0"/>
                          </a:rPr>
                          <m:t>+</m:t>
                        </m:r>
                      </m:sup>
                    </m:sSup>
                  </m:oMath>
                </a14:m>
                <a:r>
                  <a:rPr lang="en-US" sz="1500" dirty="0">
                    <a:cs typeface="Calibri" panose="020F0502020204030204" pitchFamily="34" charset="0"/>
                  </a:rPr>
                  <a:t>, which maps pairs of node embeddings to a real-valued graph proximity measure that quantifies the proximity of the two nodes in the original graph. This is also known as pairwise decoder. When we use encoder-decoder framework, a loss function (l) determines the quality of pairwise reconstructions in order to train the model.</a:t>
                </a:r>
              </a:p>
              <a:p>
                <a:pPr lvl="1" algn="just"/>
                <a:endParaRPr lang="en-US" sz="1400" dirty="0">
                  <a:effectLst/>
                  <a:ea typeface="Times New Roman" panose="02020603050405020304" pitchFamily="18" charset="0"/>
                  <a:cs typeface="Calibri" panose="020F0502020204030204" pitchFamily="34" charset="0"/>
                </a:endParaRPr>
              </a:p>
              <a:p>
                <a:pPr marL="0" marR="0" algn="just">
                  <a:lnSpc>
                    <a:spcPct val="107000"/>
                  </a:lnSpc>
                  <a:spcBef>
                    <a:spcPts val="0"/>
                  </a:spcBef>
                  <a:spcAft>
                    <a:spcPts val="800"/>
                  </a:spcAft>
                </a:pPr>
                <a:r>
                  <a:rPr lang="en-US" sz="1800" b="1" dirty="0">
                    <a:effectLst/>
                    <a:ea typeface="Times New Roman" panose="02020603050405020304" pitchFamily="18" charset="0"/>
                    <a:cs typeface="Calibri" panose="020F0502020204030204" pitchFamily="34" charset="0"/>
                  </a:rPr>
                  <a:t>Encoding approaches: </a:t>
                </a:r>
              </a:p>
              <a:p>
                <a:pPr marL="457200" lvl="1" algn="just">
                  <a:lnSpc>
                    <a:spcPct val="107000"/>
                  </a:lnSpc>
                  <a:spcBef>
                    <a:spcPts val="0"/>
                  </a:spcBef>
                  <a:spcAft>
                    <a:spcPts val="800"/>
                  </a:spcAft>
                </a:pPr>
                <a:r>
                  <a:rPr lang="en-US" sz="1400" dirty="0">
                    <a:effectLst/>
                    <a:ea typeface="Times New Roman" panose="02020603050405020304" pitchFamily="18" charset="0"/>
                    <a:cs typeface="Calibri" panose="020F0502020204030204" pitchFamily="34" charset="0"/>
                  </a:rPr>
                  <a:t>Direct encoding approaches: In this approach, the encoder function maps nodes to vector embeddings as an “embedding lookup”. Some direct encoding </a:t>
                </a:r>
                <a:r>
                  <a:rPr lang="en-US" sz="1500" dirty="0">
                    <a:effectLst/>
                    <a:ea typeface="Times New Roman" panose="02020603050405020304" pitchFamily="18" charset="0"/>
                    <a:cs typeface="Calibri" panose="020F0502020204030204" pitchFamily="34" charset="0"/>
                  </a:rPr>
                  <a:t>methods are:</a:t>
                </a:r>
                <a:endParaRPr lang="en-US" sz="1500" dirty="0">
                  <a:effectLst/>
                  <a:ea typeface="Calibri" panose="020F0502020204030204" pitchFamily="34" charset="0"/>
                  <a:cs typeface="Times New Roman" panose="02020603050405020304" pitchFamily="18" charset="0"/>
                </a:endParaRPr>
              </a:p>
              <a:p>
                <a:pPr marL="914400" lvl="2" algn="just">
                  <a:lnSpc>
                    <a:spcPct val="107000"/>
                  </a:lnSpc>
                  <a:spcBef>
                    <a:spcPts val="0"/>
                  </a:spcBef>
                  <a:spcAft>
                    <a:spcPts val="800"/>
                  </a:spcAft>
                </a:pPr>
                <a:r>
                  <a:rPr lang="en-US" sz="1500" dirty="0">
                    <a:effectLst/>
                    <a:ea typeface="Times New Roman" panose="02020603050405020304" pitchFamily="18" charset="0"/>
                    <a:cs typeface="Calibri" panose="020F0502020204030204" pitchFamily="34" charset="0"/>
                  </a:rPr>
                  <a:t>Factorization-based approaches: It includes methods such as </a:t>
                </a:r>
                <a:r>
                  <a:rPr lang="en-US" sz="1500" dirty="0" err="1">
                    <a:effectLst/>
                    <a:ea typeface="Times New Roman" panose="02020603050405020304" pitchFamily="18" charset="0"/>
                    <a:cs typeface="Calibri" panose="020F0502020204030204" pitchFamily="34" charset="0"/>
                  </a:rPr>
                  <a:t>i</a:t>
                </a:r>
                <a:r>
                  <a:rPr lang="en-US" sz="1500" dirty="0">
                    <a:effectLst/>
                    <a:ea typeface="Times New Roman" panose="02020603050405020304" pitchFamily="18" charset="0"/>
                    <a:cs typeface="Calibri" panose="020F0502020204030204" pitchFamily="34" charset="0"/>
                  </a:rPr>
                  <a:t>) Laplacian eigenmaps  and ii) Inner-product methods which further includes methods such as Graph Factorization algorithm, </a:t>
                </a:r>
                <a:r>
                  <a:rPr lang="en-US" sz="1500" dirty="0" err="1">
                    <a:effectLst/>
                    <a:ea typeface="Times New Roman" panose="02020603050405020304" pitchFamily="18" charset="0"/>
                    <a:cs typeface="Calibri" panose="020F0502020204030204" pitchFamily="34" charset="0"/>
                  </a:rPr>
                  <a:t>GraRep</a:t>
                </a:r>
                <a:r>
                  <a:rPr lang="en-US" sz="1500" dirty="0">
                    <a:effectLst/>
                    <a:ea typeface="Times New Roman" panose="02020603050405020304" pitchFamily="18" charset="0"/>
                    <a:cs typeface="Calibri" panose="020F0502020204030204" pitchFamily="34" charset="0"/>
                  </a:rPr>
                  <a:t> and HOPE that use inner-product decoder, MSE loss and they differ primarily in the graph proximity measure used.</a:t>
                </a:r>
                <a:endParaRPr lang="en-US" sz="1500" dirty="0">
                  <a:effectLst/>
                  <a:ea typeface="Calibri" panose="020F0502020204030204" pitchFamily="34" charset="0"/>
                  <a:cs typeface="Times New Roman" panose="02020603050405020304" pitchFamily="18" charset="0"/>
                </a:endParaRPr>
              </a:p>
              <a:p>
                <a:pPr marL="914400" lvl="2" algn="just">
                  <a:lnSpc>
                    <a:spcPct val="107000"/>
                  </a:lnSpc>
                  <a:spcBef>
                    <a:spcPts val="0"/>
                  </a:spcBef>
                  <a:spcAft>
                    <a:spcPts val="800"/>
                  </a:spcAft>
                </a:pPr>
                <a:r>
                  <a:rPr lang="en-US" sz="1500" dirty="0">
                    <a:effectLst/>
                    <a:ea typeface="Times New Roman" panose="02020603050405020304" pitchFamily="18" charset="0"/>
                    <a:cs typeface="Calibri" panose="020F0502020204030204" pitchFamily="34" charset="0"/>
                  </a:rPr>
                  <a:t>Random walk approaches: In this approach, the nodes are optimized so that the nodes have similar embeddings if they tend to co-occur on short random walks over the graph. Examples include: </a:t>
                </a:r>
                <a:r>
                  <a:rPr lang="en-US" sz="1400" dirty="0" err="1">
                    <a:effectLst/>
                    <a:ea typeface="Times New Roman" panose="02020603050405020304" pitchFamily="18" charset="0"/>
                    <a:cs typeface="Calibri" panose="020F0502020204030204" pitchFamily="34" charset="0"/>
                  </a:rPr>
                  <a:t>DeepWalk</a:t>
                </a:r>
                <a:r>
                  <a:rPr lang="en-US" sz="1400" dirty="0">
                    <a:effectLst/>
                    <a:ea typeface="Times New Roman" panose="02020603050405020304" pitchFamily="18" charset="0"/>
                    <a:cs typeface="Calibri" panose="020F0502020204030204" pitchFamily="34" charset="0"/>
                  </a:rPr>
                  <a:t> and node2vec: They rely on direct encoding and use a decoder based on the inner product and instead of decoding a </a:t>
                </a:r>
                <a:r>
                  <a:rPr lang="en-US" sz="1400" dirty="0">
                    <a:effectLst/>
                    <a:ea typeface="Calibri" panose="020F0502020204030204" pitchFamily="34" charset="0"/>
                    <a:cs typeface="NimbusRomNo9L-Regu"/>
                  </a:rPr>
                  <a:t>fixed deterministic distance measure, they optimize embeddings to encode the statistics of random walks.</a:t>
                </a:r>
              </a:p>
              <a:p>
                <a:pPr marL="914400" lvl="2" algn="just">
                  <a:lnSpc>
                    <a:spcPct val="107000"/>
                  </a:lnSpc>
                  <a:spcBef>
                    <a:spcPts val="0"/>
                  </a:spcBef>
                  <a:spcAft>
                    <a:spcPts val="800"/>
                  </a:spcAft>
                </a:pPr>
                <a:r>
                  <a:rPr lang="en-US" sz="1400" dirty="0">
                    <a:ea typeface="Calibri" panose="020F0502020204030204" pitchFamily="34" charset="0"/>
                    <a:cs typeface="Times New Roman" panose="02020603050405020304" pitchFamily="18" charset="0"/>
                  </a:rPr>
                  <a:t>(Remaining parts of this paper will be completed next week</a:t>
                </a:r>
                <a:endParaRPr lang="en-US" sz="1400" dirty="0">
                  <a:effectLst/>
                  <a:ea typeface="Calibri" panose="020F0502020204030204" pitchFamily="34" charset="0"/>
                  <a:cs typeface="Times New Roman" panose="02020603050405020304" pitchFamily="18" charset="0"/>
                </a:endParaRPr>
              </a:p>
              <a:p>
                <a:pPr algn="just"/>
                <a:endParaRPr lang="en-US" sz="1800" dirty="0">
                  <a:effectLst/>
                  <a:ea typeface="Calibri" panose="020F0502020204030204" pitchFamily="34" charset="0"/>
                  <a:cs typeface="Times New Roman" panose="02020603050405020304" pitchFamily="18" charset="0"/>
                </a:endParaRPr>
              </a:p>
              <a:p>
                <a:pPr algn="just"/>
                <a:endParaRPr lang="en-US" dirty="0"/>
              </a:p>
            </p:txBody>
          </p:sp>
        </mc:Choice>
        <mc:Fallback xmlns="">
          <p:sp>
            <p:nvSpPr>
              <p:cNvPr id="3" name="Content Placeholder 2">
                <a:extLst>
                  <a:ext uri="{FF2B5EF4-FFF2-40B4-BE49-F238E27FC236}">
                    <a16:creationId xmlns:a16="http://schemas.microsoft.com/office/drawing/2014/main" id="{78C19F1D-EC78-4C48-8D3C-F3B52F0AD320}"/>
                  </a:ext>
                </a:extLst>
              </p:cNvPr>
              <p:cNvSpPr>
                <a:spLocks noGrp="1" noRot="1" noChangeAspect="1" noMove="1" noResize="1" noEditPoints="1" noAdjustHandles="1" noChangeArrowheads="1" noChangeShapeType="1" noTextEdit="1"/>
              </p:cNvSpPr>
              <p:nvPr>
                <p:ph idx="1"/>
              </p:nvPr>
            </p:nvSpPr>
            <p:spPr>
              <a:xfrm>
                <a:off x="253497" y="1493822"/>
                <a:ext cx="11742345" cy="5364177"/>
              </a:xfrm>
              <a:blipFill>
                <a:blip r:embed="rId2"/>
                <a:stretch>
                  <a:fillRect l="-156" t="-909" r="-208"/>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CD5588EE-6411-4998-BE9C-BD92E70CB957}"/>
              </a:ext>
            </a:extLst>
          </p:cNvPr>
          <p:cNvSpPr>
            <a:spLocks noGrp="1"/>
          </p:cNvSpPr>
          <p:nvPr>
            <p:ph type="title"/>
          </p:nvPr>
        </p:nvSpPr>
        <p:spPr>
          <a:xfrm>
            <a:off x="253497" y="365125"/>
            <a:ext cx="11597489" cy="1128697"/>
          </a:xfrm>
        </p:spPr>
        <p:txBody>
          <a:bodyPr>
            <a:noAutofit/>
          </a:bodyPr>
          <a:lstStyle/>
          <a:p>
            <a:r>
              <a:rPr lang="en-US" sz="3200" b="1" dirty="0"/>
              <a:t>Paper: Representation Learning on Graphs: Methods and Applications</a:t>
            </a:r>
            <a:br>
              <a:rPr lang="en-US" sz="3600" b="1" dirty="0"/>
            </a:br>
            <a:r>
              <a:rPr lang="en-US" sz="3600" b="1" dirty="0"/>
              <a:t>	</a:t>
            </a:r>
            <a:r>
              <a:rPr lang="en-US" sz="1600" b="1" dirty="0"/>
              <a:t>- William L. Hamilton, Rex Ying, Jure </a:t>
            </a:r>
            <a:r>
              <a:rPr lang="en-US" sz="1600" b="1" dirty="0" err="1"/>
              <a:t>Leskovec</a:t>
            </a:r>
            <a:r>
              <a:rPr lang="en-US" sz="1600" b="1" dirty="0"/>
              <a:t>, Department of Computer Science, Stanford University, Stanford, CA</a:t>
            </a:r>
            <a:endParaRPr lang="en-US" sz="1600" dirty="0">
              <a:latin typeface="+mn-lt"/>
            </a:endParaRPr>
          </a:p>
        </p:txBody>
      </p:sp>
    </p:spTree>
    <p:extLst>
      <p:ext uri="{BB962C8B-B14F-4D97-AF65-F5344CB8AC3E}">
        <p14:creationId xmlns:p14="http://schemas.microsoft.com/office/powerpoint/2010/main" val="3636721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879</Words>
  <Application>Microsoft Office PowerPoint</Application>
  <PresentationFormat>Widescreen</PresentationFormat>
  <Paragraphs>31</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Cambria Math</vt:lpstr>
      <vt:lpstr>Office Theme</vt:lpstr>
      <vt:lpstr>Independent Study Weekly Report (June 22 – 26, 2020)</vt:lpstr>
      <vt:lpstr>Paper (Contd.): Learning Representations of Graph Data- A Survey   - Mital Kinderkhedia, Department of Statistical Science, University College London, London, W1CE 6BT</vt:lpstr>
      <vt:lpstr>Paper: Representation Learning on Graphs: Methods and Applications  - William L. Hamilton, Rex Ying, Jure Leskovec, Department of Computer Science, Stanford University, Stanford, 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Ahuti Shrestha</dc:creator>
  <cp:lastModifiedBy>Ahuti Shrestha</cp:lastModifiedBy>
  <cp:revision>9</cp:revision>
  <dcterms:created xsi:type="dcterms:W3CDTF">2020-06-29T02:22:44Z</dcterms:created>
  <dcterms:modified xsi:type="dcterms:W3CDTF">2020-06-29T14:40:16Z</dcterms:modified>
</cp:coreProperties>
</file>