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028bb252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028bb252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e038fd9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e038fd9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e038fd9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e038fd9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A2A2A"/>
                </a:solidFill>
                <a:highlight>
                  <a:srgbClr val="FFFFFF"/>
                </a:highlight>
              </a:rPr>
              <a:t>s, denotes the mean log2(FC) of known phosphosite substrates of the given kinase, p represents the mean log2(FC) of all phosphosites in the dataset</a:t>
            </a:r>
            <a:r>
              <a:rPr i="1" lang="en-GB" sz="1200">
                <a:solidFill>
                  <a:srgbClr val="2A2A2A"/>
                </a:solidFill>
                <a:highlight>
                  <a:srgbClr val="FFFFFF"/>
                </a:highlight>
              </a:rPr>
              <a:t>, m</a:t>
            </a:r>
            <a:r>
              <a:rPr lang="en-GB" sz="1200">
                <a:solidFill>
                  <a:srgbClr val="2A2A2A"/>
                </a:solidFill>
                <a:highlight>
                  <a:srgbClr val="FFFFFF"/>
                </a:highlight>
              </a:rPr>
              <a:t> denotes the total number of phosphosite substrates identified from the experiment that annotate to the specified kinase, and </a:t>
            </a:r>
            <a:r>
              <a:rPr i="1" lang="en-GB" sz="1200">
                <a:solidFill>
                  <a:srgbClr val="2A2A2A"/>
                </a:solidFill>
                <a:highlight>
                  <a:srgbClr val="FFFFFF"/>
                </a:highlight>
              </a:rPr>
              <a:t>δ</a:t>
            </a:r>
            <a:r>
              <a:rPr lang="en-GB" sz="1200">
                <a:solidFill>
                  <a:srgbClr val="2A2A2A"/>
                </a:solidFill>
                <a:highlight>
                  <a:srgbClr val="FFFFFF"/>
                </a:highlight>
              </a:rPr>
              <a:t> denotes the standard deviation of the log2(FC) across all phosphosites in the dataset. </a:t>
            </a:r>
            <a:endParaRPr sz="120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e038fd9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e038fd9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dfbec4ef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dfbec4ef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dfbec4ef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dfbec4ef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dfbec4eff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dfbec4eff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dfbec4ef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dfbec4ef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dfbec4eff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dfbec4ef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dfbec4ef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dfbec4ef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e038fd9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e038fd9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038fd9b0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038fd9b0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038fd9b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038fd9b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e038fd9b0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e038fd9b0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038fd9b0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038fd9b0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e038fd9b0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e038fd9b0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e038fd9b0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e038fd9b0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e028bb252_1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e028bb252_1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e028bb252_1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e028bb252_1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df8f84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df8f84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df8f847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df8f847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dfbec4e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dfbec4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dfbec4ef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dfbec4ef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e028bb252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e028bb252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e028bb252_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e028bb252_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e028bb252_1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e028bb252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Relationship Id="rId8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kinase-screen.mrc.ac.uk/" TargetMode="External"/><Relationship Id="rId4" Type="http://schemas.openxmlformats.org/officeDocument/2006/relationships/hyperlink" Target="https://developer.rsc.org/" TargetMode="External"/><Relationship Id="rId5" Type="http://schemas.openxmlformats.org/officeDocument/2006/relationships/hyperlink" Target="https://developer.rsc.org/" TargetMode="External"/><Relationship Id="rId6" Type="http://schemas.openxmlformats.org/officeDocument/2006/relationships/hyperlink" Target="https://chemspipy.readthedocs.io/en/latest/guide/compound.html" TargetMode="External"/><Relationship Id="rId7" Type="http://schemas.openxmlformats.org/officeDocument/2006/relationships/hyperlink" Target="http://openbabel.org/wiki/Main_Page" TargetMode="External"/><Relationship Id="rId8" Type="http://schemas.openxmlformats.org/officeDocument/2006/relationships/hyperlink" Target="http://openbabel.org/wiki/Main_Pag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rsc.org/" TargetMode="External"/><Relationship Id="rId4" Type="http://schemas.openxmlformats.org/officeDocument/2006/relationships/hyperlink" Target="https://developer.rsc.org/" TargetMode="External"/><Relationship Id="rId5" Type="http://schemas.openxmlformats.org/officeDocument/2006/relationships/hyperlink" Target="https://chemspipy.readthedocs.io/en/latest/guide/compound.html" TargetMode="External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openbabel.org/wiki/Main_Page" TargetMode="External"/><Relationship Id="rId4" Type="http://schemas.openxmlformats.org/officeDocument/2006/relationships/hyperlink" Target="http://openbabel.org/wiki/Main_Page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Kinview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652463"/>
            <a:ext cx="77057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schema</a:t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50" y="1268175"/>
            <a:ext cx="7160350" cy="37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Phosphoproteomic data analysis</a:t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6775"/>
            <a:ext cx="8839201" cy="105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700" y="3226340"/>
            <a:ext cx="2612800" cy="11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/>
          <p:cNvSpPr txBox="1"/>
          <p:nvPr/>
        </p:nvSpPr>
        <p:spPr>
          <a:xfrm>
            <a:off x="3072000" y="4395250"/>
            <a:ext cx="2612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A2A2A"/>
                </a:solidFill>
              </a:rPr>
              <a:t>Casado P</a:t>
            </a:r>
            <a:r>
              <a:rPr lang="en-GB" sz="1300">
                <a:solidFill>
                  <a:srgbClr val="2A2A2A"/>
                </a:solidFill>
                <a:highlight>
                  <a:srgbClr val="FFFFFF"/>
                </a:highlight>
              </a:rPr>
              <a:t>et al.  (</a:t>
            </a:r>
            <a:r>
              <a:rPr lang="en-GB" sz="1300">
                <a:solidFill>
                  <a:srgbClr val="2A2A2A"/>
                </a:solidFill>
              </a:rPr>
              <a:t>2013</a:t>
            </a:r>
            <a:r>
              <a:rPr lang="en-GB" sz="1300">
                <a:solidFill>
                  <a:srgbClr val="2A2A2A"/>
                </a:solidFill>
                <a:highlight>
                  <a:srgbClr val="FFFFFF"/>
                </a:highlight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Phosphoproteomic data analysis</a:t>
            </a: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8" y="1445475"/>
            <a:ext cx="8732374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5"/>
          <p:cNvPicPr preferRelativeResize="0"/>
          <p:nvPr/>
        </p:nvPicPr>
        <p:blipFill rotWithShape="1">
          <a:blip r:embed="rId4">
            <a:alphaModFix/>
          </a:blip>
          <a:srcRect b="1653" l="-1758" r="132" t="-4969"/>
          <a:stretch/>
        </p:blipFill>
        <p:spPr>
          <a:xfrm>
            <a:off x="249975" y="1049300"/>
            <a:ext cx="8644049" cy="40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025" y="1260825"/>
            <a:ext cx="8683950" cy="38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Genome Browser (NCBI Sequence viewer)</a:t>
            </a:r>
            <a:endParaRPr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50" y="1741000"/>
            <a:ext cx="7169590" cy="32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601" y="394250"/>
            <a:ext cx="2368175" cy="43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4275"/>
            <a:ext cx="8839202" cy="230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(Elastic Beanstalk)</a:t>
            </a:r>
            <a:endParaRPr/>
          </a:p>
        </p:txBody>
      </p:sp>
      <p:pic>
        <p:nvPicPr>
          <p:cNvPr id="377" name="Google Shape;3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5104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endParaRPr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12016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Mostly automatic server configuration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Free (At least for 12 months)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Supports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Very quick to setup</a:t>
            </a:r>
            <a:endParaRPr sz="1800"/>
          </a:p>
        </p:txBody>
      </p:sp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25" y="2443125"/>
            <a:ext cx="4836077" cy="235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Disadvantages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 to deploy is comparatively quite long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Fails to deploy at times with very little in the way of giving reasons for the failure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70200" y="4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architecture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38" y="1182475"/>
            <a:ext cx="6115525" cy="36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575" y="942575"/>
            <a:ext cx="3823625" cy="41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2"/>
          <p:cNvSpPr txBox="1"/>
          <p:nvPr>
            <p:ph type="title"/>
          </p:nvPr>
        </p:nvSpPr>
        <p:spPr>
          <a:xfrm>
            <a:off x="1303800" y="696500"/>
            <a:ext cx="70305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Website architecture</a:t>
            </a:r>
            <a:endParaRPr/>
          </a:p>
        </p:txBody>
      </p:sp>
      <p:pic>
        <p:nvPicPr>
          <p:cNvPr id="397" name="Google Shape;3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750" y="831300"/>
            <a:ext cx="3625275" cy="14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550" y="1375402"/>
            <a:ext cx="1565050" cy="34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8899" y="831300"/>
            <a:ext cx="1855201" cy="14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400" y="802350"/>
            <a:ext cx="4691149" cy="41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949" y="152400"/>
            <a:ext cx="2980651" cy="234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6050" y="3407498"/>
            <a:ext cx="1975550" cy="1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175" y="297200"/>
            <a:ext cx="3142975" cy="8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374" y="1187688"/>
            <a:ext cx="5097374" cy="10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465" y="2342650"/>
            <a:ext cx="3197584" cy="173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000" y="1371063"/>
            <a:ext cx="2627575" cy="36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2050" y="2418125"/>
            <a:ext cx="2199624" cy="14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925" y="1016050"/>
            <a:ext cx="3355625" cy="364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250" y="1709950"/>
            <a:ext cx="3053475" cy="7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850" y="3794500"/>
            <a:ext cx="4248150" cy="106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4425" y="2571750"/>
            <a:ext cx="2189944" cy="7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475" y="1782225"/>
            <a:ext cx="1641425" cy="30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114" y="441675"/>
            <a:ext cx="397230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891600" cy="1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50" y="152399"/>
            <a:ext cx="2909910" cy="1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600" y="2066525"/>
            <a:ext cx="255363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4000" y="2679925"/>
            <a:ext cx="3613825" cy="14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8">
            <a:alphaModFix/>
          </a:blip>
          <a:srcRect b="30493" l="0" r="0" t="34435"/>
          <a:stretch/>
        </p:blipFill>
        <p:spPr>
          <a:xfrm>
            <a:off x="6392025" y="3823625"/>
            <a:ext cx="2008450" cy="7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50" y="779775"/>
            <a:ext cx="7434836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445" name="Google Shape;445;p38"/>
          <p:cNvSpPr txBox="1"/>
          <p:nvPr>
            <p:ph idx="1" type="body"/>
          </p:nvPr>
        </p:nvSpPr>
        <p:spPr>
          <a:xfrm>
            <a:off x="1303800" y="1256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1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limitations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some vital information missing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 limited number of inhibitors in our database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2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limitations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  database schema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SQLite ----&gt;MySQL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Website usability limitations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limitation in searching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developments</a:t>
            </a:r>
            <a:endParaRPr/>
          </a:p>
        </p:txBody>
      </p:sp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Interactivity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Updatability of the database by shifting to another RDMS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database design and data available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input to adjust statistical analysis to their specific needs.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the statistical analysis to be able to handle multiple inhibitors in a single file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Datamining</a:t>
            </a:r>
            <a:endParaRPr sz="36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We needed information on:</a:t>
            </a:r>
            <a:endParaRPr sz="3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Kinases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Substrates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Phosphosites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Inhibitors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Our sources</a:t>
            </a:r>
            <a:endParaRPr sz="36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Uniprot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PhosphositePlus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Ensembl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European Bioinformatics Institute Protein Database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713" y="152400"/>
            <a:ext cx="61085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375" y="319525"/>
            <a:ext cx="6458024" cy="41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Inhibitor Datamining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 basic information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“International Centre for Kinase Profiling” (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http://www.kinase-screen.mrc.ac.uk/</a:t>
            </a:r>
            <a:r>
              <a:rPr lang="en-GB" sz="1200"/>
              <a:t>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2 Aliases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ChemSpider API</a:t>
            </a:r>
            <a:r>
              <a:rPr lang="en-GB" sz="1200">
                <a:uFill>
                  <a:noFill/>
                </a:uFill>
                <a:hlinkClick r:id="rId4"/>
              </a:rPr>
              <a:t> 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https://developer.rsc.org/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ChemSpipy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https://chemspipy.readthedocs.io/en/latest/guide/compound.html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3 picture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open babel</a:t>
            </a:r>
            <a:r>
              <a:rPr lang="en-GB" sz="1200">
                <a:uFill>
                  <a:noFill/>
                </a:uFill>
                <a:hlinkClick r:id="rId7"/>
              </a:rPr>
              <a:t> 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http://openbabel.org/wiki/Main_Page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ChemSpider API</a:t>
            </a:r>
            <a:r>
              <a:rPr b="0" lang="en-GB" sz="1800"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 </a:t>
            </a:r>
            <a:r>
              <a:rPr b="0"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https://developer.rsc.org/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ChemSpipy</a:t>
            </a:r>
            <a:r>
              <a:rPr b="0"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https://chemspipy.readthedocs.io/en/latest/guide/compound.html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097854"/>
            <a:ext cx="9144000" cy="297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open babel</a:t>
            </a:r>
            <a:r>
              <a:rPr b="0" lang="en-GB" sz="1800"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 </a:t>
            </a:r>
            <a:r>
              <a:rPr b="0"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http://openbabel.org/wiki/Main_Page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A1A1A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1800">
              <a:solidFill>
                <a:srgbClr val="1A1A1A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A1A1A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obabel -:"C([C@@H](C(=O)O)N)S" -opng -O cys.png</a:t>
            </a:r>
            <a:endParaRPr sz="1800">
              <a:solidFill>
                <a:srgbClr val="1A1A1A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>
                <a:solidFill>
                  <a:srgbClr val="1A1A1A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  	SMILES ---&gt;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218" y="2832025"/>
            <a:ext cx="2910525" cy="21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