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8" r:id="rId2"/>
    <p:sldId id="269" r:id="rId3"/>
    <p:sldId id="267" r:id="rId4"/>
    <p:sldId id="278" r:id="rId5"/>
    <p:sldId id="285" r:id="rId6"/>
    <p:sldId id="287" r:id="rId7"/>
    <p:sldId id="288" r:id="rId8"/>
    <p:sldId id="286" r:id="rId9"/>
    <p:sldId id="289" r:id="rId10"/>
    <p:sldId id="290" r:id="rId11"/>
    <p:sldId id="291" r:id="rId12"/>
    <p:sldId id="292" r:id="rId13"/>
    <p:sldId id="293" r:id="rId14"/>
    <p:sldId id="295" r:id="rId15"/>
    <p:sldId id="294" r:id="rId16"/>
    <p:sldId id="296" r:id="rId17"/>
    <p:sldId id="297" r:id="rId18"/>
    <p:sldId id="313" r:id="rId19"/>
    <p:sldId id="281" r:id="rId20"/>
    <p:sldId id="314" r:id="rId21"/>
    <p:sldId id="277" r:id="rId22"/>
    <p:sldId id="299" r:id="rId23"/>
    <p:sldId id="282" r:id="rId24"/>
    <p:sldId id="300" r:id="rId25"/>
    <p:sldId id="301" r:id="rId26"/>
    <p:sldId id="315" r:id="rId27"/>
    <p:sldId id="272" r:id="rId28"/>
    <p:sldId id="303" r:id="rId29"/>
    <p:sldId id="284" r:id="rId30"/>
    <p:sldId id="317" r:id="rId31"/>
    <p:sldId id="318" r:id="rId32"/>
    <p:sldId id="319" r:id="rId33"/>
    <p:sldId id="320" r:id="rId34"/>
    <p:sldId id="321" r:id="rId35"/>
    <p:sldId id="323" r:id="rId36"/>
    <p:sldId id="310" r:id="rId37"/>
    <p:sldId id="324" r:id="rId38"/>
    <p:sldId id="312" r:id="rId39"/>
    <p:sldId id="316" r:id="rId40"/>
    <p:sldId id="325" r:id="rId4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0" userDrawn="1">
          <p15:clr>
            <a:srgbClr val="A4A3A4"/>
          </p15:clr>
        </p15:guide>
        <p15:guide id="3" pos="7310" userDrawn="1">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F4BD"/>
    <a:srgbClr val="8FF8C3"/>
    <a:srgbClr val="B9FCC8"/>
    <a:srgbClr val="FF889C"/>
    <a:srgbClr val="FFA99F"/>
    <a:srgbClr val="FFC29F"/>
    <a:srgbClr val="6B7AD5"/>
    <a:srgbClr val="B39FFE"/>
    <a:srgbClr val="D49FFE"/>
    <a:srgbClr val="E54D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67"/>
      </p:cViewPr>
      <p:guideLst>
        <p:guide pos="370"/>
        <p:guide pos="731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ilmiuysal\Desktop\NYC%20Data%20Science%20Academy\Projects\Kaggle_HousePrices\Results_All_La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ilmiuysal\Desktop\NYC%20Data%20Science%20Academy\Projects\Kaggle_HousePrices\Results_All_La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ilmiuysal\Desktop\NYC%20Data%20Science%20Academy\Projects\Kaggle_HousePrices\Results_All_Las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12700" cap="rnd">
              <a:solidFill>
                <a:schemeClr val="bg2"/>
              </a:solidFill>
              <a:round/>
            </a:ln>
            <a:effectLst/>
          </c:spPr>
          <c:marker>
            <c:symbol val="circle"/>
            <c:size val="7"/>
            <c:spPr>
              <a:solidFill>
                <a:schemeClr val="tx2"/>
              </a:solidFill>
              <a:ln w="19050">
                <a:solidFill>
                  <a:schemeClr val="bg1"/>
                </a:solidFill>
              </a:ln>
              <a:effectLst/>
            </c:spPr>
          </c:marker>
          <c:dLbls>
            <c:delete val="1"/>
          </c:dLbls>
          <c:cat>
            <c:numRef>
              <c:f>Sheet1!$A$2:$A$6</c:f>
              <c:numCache>
                <c:formatCode>General</c:formatCode>
                <c:ptCount val="5"/>
                <c:pt idx="0">
                  <c:v>2011</c:v>
                </c:pt>
                <c:pt idx="1">
                  <c:v>2012</c:v>
                </c:pt>
                <c:pt idx="2">
                  <c:v>2013</c:v>
                </c:pt>
                <c:pt idx="3">
                  <c:v>2014</c:v>
                </c:pt>
                <c:pt idx="4">
                  <c:v>2015</c:v>
                </c:pt>
              </c:numCache>
            </c:numRef>
          </c:cat>
          <c:val>
            <c:numRef>
              <c:f>Sheet1!$B$2:$B$6</c:f>
              <c:numCache>
                <c:formatCode>"$"#,##0.00_);[Red]\("$"#,##0.00\)</c:formatCode>
                <c:ptCount val="5"/>
                <c:pt idx="0">
                  <c:v>9.32</c:v>
                </c:pt>
                <c:pt idx="1">
                  <c:v>21.53</c:v>
                </c:pt>
                <c:pt idx="2">
                  <c:v>30</c:v>
                </c:pt>
                <c:pt idx="3">
                  <c:v>46.38</c:v>
                </c:pt>
                <c:pt idx="4">
                  <c:v>60</c:v>
                </c:pt>
              </c:numCache>
            </c:numRef>
          </c:val>
          <c:smooth val="1"/>
          <c:extLst>
            <c:ext xmlns:c16="http://schemas.microsoft.com/office/drawing/2014/chart" uri="{C3380CC4-5D6E-409C-BE32-E72D297353CC}">
              <c16:uniqueId val="{00000000-7FB2-4CA4-8F89-3893FA95C0CF}"/>
            </c:ext>
          </c:extLst>
        </c:ser>
        <c:dLbls>
          <c:dLblPos val="t"/>
          <c:showLegendKey val="0"/>
          <c:showVal val="1"/>
          <c:showCatName val="0"/>
          <c:showSerName val="0"/>
          <c:showPercent val="0"/>
          <c:showBubbleSize val="0"/>
        </c:dLbls>
        <c:marker val="1"/>
        <c:smooth val="0"/>
        <c:axId val="331197384"/>
        <c:axId val="331195816"/>
      </c:lineChart>
      <c:catAx>
        <c:axId val="331197384"/>
        <c:scaling>
          <c:orientation val="minMax"/>
        </c:scaling>
        <c:delete val="1"/>
        <c:axPos val="b"/>
        <c:numFmt formatCode="General" sourceLinked="1"/>
        <c:majorTickMark val="none"/>
        <c:minorTickMark val="none"/>
        <c:tickLblPos val="nextTo"/>
        <c:crossAx val="331195816"/>
        <c:crosses val="autoZero"/>
        <c:auto val="1"/>
        <c:lblAlgn val="ctr"/>
        <c:lblOffset val="100"/>
        <c:noMultiLvlLbl val="0"/>
      </c:catAx>
      <c:valAx>
        <c:axId val="331195816"/>
        <c:scaling>
          <c:orientation val="minMax"/>
        </c:scaling>
        <c:delete val="1"/>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crossAx val="33119738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R</a:t>
            </a:r>
            <a:r>
              <a:rPr lang="en-US" sz="1800" b="1" baseline="30000" dirty="0"/>
              <a:t>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R2 Training</c:v>
                </c:pt>
              </c:strCache>
            </c:strRef>
          </c:tx>
          <c:spPr>
            <a:solidFill>
              <a:schemeClr val="accent1"/>
            </a:solidFill>
            <a:ln>
              <a:noFill/>
            </a:ln>
            <a:effectLst/>
          </c:spPr>
          <c:invertIfNegative val="0"/>
          <c:dPt>
            <c:idx val="1"/>
            <c:invertIfNegative val="0"/>
            <c:bubble3D val="0"/>
            <c:extLst>
              <c:ext xmlns:c16="http://schemas.microsoft.com/office/drawing/2014/chart" uri="{C3380CC4-5D6E-409C-BE32-E72D297353CC}">
                <c16:uniqueId val="{00000000-5885-4A67-930A-98F6312933D9}"/>
              </c:ext>
            </c:extLst>
          </c:dPt>
          <c:dPt>
            <c:idx val="2"/>
            <c:invertIfNegative val="0"/>
            <c:bubble3D val="0"/>
            <c:extLst>
              <c:ext xmlns:c16="http://schemas.microsoft.com/office/drawing/2014/chart" uri="{C3380CC4-5D6E-409C-BE32-E72D297353CC}">
                <c16:uniqueId val="{00000001-5885-4A67-930A-98F6312933D9}"/>
              </c:ext>
            </c:extLst>
          </c:dPt>
          <c:dPt>
            <c:idx val="3"/>
            <c:invertIfNegative val="0"/>
            <c:bubble3D val="0"/>
            <c:extLst>
              <c:ext xmlns:c16="http://schemas.microsoft.com/office/drawing/2014/chart" uri="{C3380CC4-5D6E-409C-BE32-E72D297353CC}">
                <c16:uniqueId val="{00000002-5885-4A67-930A-98F6312933D9}"/>
              </c:ext>
            </c:extLst>
          </c:dPt>
          <c:cat>
            <c:strRef>
              <c:f>Sheet1!$B$3:$B$6</c:f>
              <c:strCache>
                <c:ptCount val="4"/>
                <c:pt idx="0">
                  <c:v>Elastic Net</c:v>
                </c:pt>
                <c:pt idx="1">
                  <c:v>Lasso</c:v>
                </c:pt>
                <c:pt idx="2">
                  <c:v>Ridge</c:v>
                </c:pt>
                <c:pt idx="3">
                  <c:v>RF</c:v>
                </c:pt>
              </c:strCache>
            </c:strRef>
          </c:cat>
          <c:val>
            <c:numRef>
              <c:f>Sheet1!$C$3:$C$6</c:f>
              <c:numCache>
                <c:formatCode>General</c:formatCode>
                <c:ptCount val="4"/>
                <c:pt idx="0">
                  <c:v>0.94106750000000006</c:v>
                </c:pt>
                <c:pt idx="1">
                  <c:v>0.83404</c:v>
                </c:pt>
                <c:pt idx="2">
                  <c:v>0.95100249999999997</c:v>
                </c:pt>
                <c:pt idx="3">
                  <c:v>0.94587750000000004</c:v>
                </c:pt>
              </c:numCache>
            </c:numRef>
          </c:val>
          <c:extLst>
            <c:ext xmlns:c16="http://schemas.microsoft.com/office/drawing/2014/chart" uri="{C3380CC4-5D6E-409C-BE32-E72D297353CC}">
              <c16:uniqueId val="{00000003-5885-4A67-930A-98F6312933D9}"/>
            </c:ext>
          </c:extLst>
        </c:ser>
        <c:ser>
          <c:idx val="1"/>
          <c:order val="1"/>
          <c:tx>
            <c:strRef>
              <c:f>Sheet1!$D$2</c:f>
              <c:strCache>
                <c:ptCount val="1"/>
                <c:pt idx="0">
                  <c:v>R2 Test</c:v>
                </c:pt>
              </c:strCache>
            </c:strRef>
          </c:tx>
          <c:spPr>
            <a:solidFill>
              <a:schemeClr val="accent2"/>
            </a:solidFill>
            <a:ln>
              <a:noFill/>
            </a:ln>
            <a:effectLst/>
          </c:spPr>
          <c:invertIfNegative val="0"/>
          <c:cat>
            <c:strRef>
              <c:f>Sheet1!$B$3:$B$6</c:f>
              <c:strCache>
                <c:ptCount val="4"/>
                <c:pt idx="0">
                  <c:v>Elastic Net</c:v>
                </c:pt>
                <c:pt idx="1">
                  <c:v>Lasso</c:v>
                </c:pt>
                <c:pt idx="2">
                  <c:v>Ridge</c:v>
                </c:pt>
                <c:pt idx="3">
                  <c:v>RF</c:v>
                </c:pt>
              </c:strCache>
            </c:strRef>
          </c:cat>
          <c:val>
            <c:numRef>
              <c:f>Sheet1!$D$3:$D$6</c:f>
              <c:numCache>
                <c:formatCode>General</c:formatCode>
                <c:ptCount val="4"/>
                <c:pt idx="0">
                  <c:v>0.89563749999999998</c:v>
                </c:pt>
                <c:pt idx="1">
                  <c:v>0.80718999999999996</c:v>
                </c:pt>
                <c:pt idx="2">
                  <c:v>0.89720749999999994</c:v>
                </c:pt>
                <c:pt idx="3">
                  <c:v>0.76268500000000006</c:v>
                </c:pt>
              </c:numCache>
            </c:numRef>
          </c:val>
          <c:extLst>
            <c:ext xmlns:c16="http://schemas.microsoft.com/office/drawing/2014/chart" uri="{C3380CC4-5D6E-409C-BE32-E72D297353CC}">
              <c16:uniqueId val="{00000004-5885-4A67-930A-98F6312933D9}"/>
            </c:ext>
          </c:extLst>
        </c:ser>
        <c:dLbls>
          <c:showLegendKey val="0"/>
          <c:showVal val="0"/>
          <c:showCatName val="0"/>
          <c:showSerName val="0"/>
          <c:showPercent val="0"/>
          <c:showBubbleSize val="0"/>
        </c:dLbls>
        <c:gapWidth val="219"/>
        <c:overlap val="-27"/>
        <c:axId val="666609488"/>
        <c:axId val="666610472"/>
      </c:barChart>
      <c:catAx>
        <c:axId val="66660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610472"/>
        <c:crosses val="autoZero"/>
        <c:auto val="1"/>
        <c:lblAlgn val="ctr"/>
        <c:lblOffset val="100"/>
        <c:noMultiLvlLbl val="0"/>
      </c:catAx>
      <c:valAx>
        <c:axId val="666610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6094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Sheet1!$C$8</c:f>
              <c:strCache>
                <c:ptCount val="1"/>
                <c:pt idx="0">
                  <c:v>MSE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8DB5-450E-B286-F87F88528F59}"/>
              </c:ext>
            </c:extLst>
          </c:dPt>
          <c:dPt>
            <c:idx val="1"/>
            <c:invertIfNegative val="0"/>
            <c:bubble3D val="0"/>
            <c:spPr>
              <a:solidFill>
                <a:srgbClr val="00B050"/>
              </a:solidFill>
              <a:ln>
                <a:noFill/>
              </a:ln>
              <a:effectLst/>
            </c:spPr>
            <c:extLst>
              <c:ext xmlns:c16="http://schemas.microsoft.com/office/drawing/2014/chart" uri="{C3380CC4-5D6E-409C-BE32-E72D297353CC}">
                <c16:uniqueId val="{00000003-8DB5-450E-B286-F87F88528F59}"/>
              </c:ext>
            </c:extLst>
          </c:dPt>
          <c:dPt>
            <c:idx val="2"/>
            <c:invertIfNegative val="0"/>
            <c:bubble3D val="0"/>
            <c:spPr>
              <a:solidFill>
                <a:srgbClr val="7030A0"/>
              </a:solidFill>
              <a:ln>
                <a:noFill/>
              </a:ln>
              <a:effectLst/>
            </c:spPr>
            <c:extLst>
              <c:ext xmlns:c16="http://schemas.microsoft.com/office/drawing/2014/chart" uri="{C3380CC4-5D6E-409C-BE32-E72D297353CC}">
                <c16:uniqueId val="{00000005-8DB5-450E-B286-F87F88528F59}"/>
              </c:ext>
            </c:extLst>
          </c:dPt>
          <c:dPt>
            <c:idx val="3"/>
            <c:invertIfNegative val="0"/>
            <c:bubble3D val="0"/>
            <c:spPr>
              <a:solidFill>
                <a:srgbClr val="00B0F0"/>
              </a:solidFill>
              <a:ln>
                <a:noFill/>
              </a:ln>
              <a:effectLst/>
            </c:spPr>
            <c:extLst>
              <c:ext xmlns:c16="http://schemas.microsoft.com/office/drawing/2014/chart" uri="{C3380CC4-5D6E-409C-BE32-E72D297353CC}">
                <c16:uniqueId val="{00000007-8DB5-450E-B286-F87F88528F59}"/>
              </c:ext>
            </c:extLst>
          </c:dPt>
          <c:cat>
            <c:strRef>
              <c:f>Sheet1!$B$9:$B$12</c:f>
              <c:strCache>
                <c:ptCount val="4"/>
                <c:pt idx="0">
                  <c:v>Elastic Net</c:v>
                </c:pt>
                <c:pt idx="1">
                  <c:v>Lasso</c:v>
                </c:pt>
                <c:pt idx="2">
                  <c:v>Ridge</c:v>
                </c:pt>
                <c:pt idx="3">
                  <c:v>RF</c:v>
                </c:pt>
              </c:strCache>
            </c:strRef>
          </c:cat>
          <c:val>
            <c:numRef>
              <c:f>Sheet1!$C$9:$C$12</c:f>
              <c:numCache>
                <c:formatCode>General</c:formatCode>
                <c:ptCount val="4"/>
                <c:pt idx="0">
                  <c:v>1.6305E-2</c:v>
                </c:pt>
                <c:pt idx="1">
                  <c:v>3.0120000000000001E-2</c:v>
                </c:pt>
                <c:pt idx="2">
                  <c:v>1.6064999999999999E-2</c:v>
                </c:pt>
                <c:pt idx="3">
                  <c:v>3.7075000000000004E-2</c:v>
                </c:pt>
              </c:numCache>
            </c:numRef>
          </c:val>
          <c:extLst>
            <c:ext xmlns:c16="http://schemas.microsoft.com/office/drawing/2014/chart" uri="{C3380CC4-5D6E-409C-BE32-E72D297353CC}">
              <c16:uniqueId val="{00000008-8DB5-450E-B286-F87F88528F59}"/>
            </c:ext>
          </c:extLst>
        </c:ser>
        <c:dLbls>
          <c:showLegendKey val="0"/>
          <c:showVal val="0"/>
          <c:showCatName val="0"/>
          <c:showSerName val="0"/>
          <c:showPercent val="0"/>
          <c:showBubbleSize val="0"/>
        </c:dLbls>
        <c:gapWidth val="219"/>
        <c:overlap val="-27"/>
        <c:axId val="673788720"/>
        <c:axId val="681257760"/>
      </c:barChart>
      <c:catAx>
        <c:axId val="67378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57760"/>
        <c:crosses val="autoZero"/>
        <c:auto val="1"/>
        <c:lblAlgn val="ctr"/>
        <c:lblOffset val="100"/>
        <c:noMultiLvlLbl val="0"/>
      </c:catAx>
      <c:valAx>
        <c:axId val="68125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788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CV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Sheet1!$C$14</c:f>
              <c:strCache>
                <c:ptCount val="1"/>
                <c:pt idx="0">
                  <c:v>CV Scores</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3583-43D6-9D53-03FE355840CF}"/>
              </c:ext>
            </c:extLst>
          </c:dPt>
          <c:dPt>
            <c:idx val="1"/>
            <c:invertIfNegative val="0"/>
            <c:bubble3D val="0"/>
            <c:spPr>
              <a:solidFill>
                <a:srgbClr val="00B050"/>
              </a:solidFill>
              <a:ln>
                <a:noFill/>
              </a:ln>
              <a:effectLst/>
            </c:spPr>
            <c:extLst>
              <c:ext xmlns:c16="http://schemas.microsoft.com/office/drawing/2014/chart" uri="{C3380CC4-5D6E-409C-BE32-E72D297353CC}">
                <c16:uniqueId val="{00000003-3583-43D6-9D53-03FE355840CF}"/>
              </c:ext>
            </c:extLst>
          </c:dPt>
          <c:dPt>
            <c:idx val="2"/>
            <c:invertIfNegative val="0"/>
            <c:bubble3D val="0"/>
            <c:spPr>
              <a:solidFill>
                <a:srgbClr val="7030A0"/>
              </a:solidFill>
              <a:ln>
                <a:noFill/>
              </a:ln>
              <a:effectLst/>
            </c:spPr>
            <c:extLst>
              <c:ext xmlns:c16="http://schemas.microsoft.com/office/drawing/2014/chart" uri="{C3380CC4-5D6E-409C-BE32-E72D297353CC}">
                <c16:uniqueId val="{00000005-3583-43D6-9D53-03FE355840CF}"/>
              </c:ext>
            </c:extLst>
          </c:dPt>
          <c:dPt>
            <c:idx val="3"/>
            <c:invertIfNegative val="0"/>
            <c:bubble3D val="0"/>
            <c:spPr>
              <a:solidFill>
                <a:srgbClr val="00B0F0"/>
              </a:solidFill>
              <a:ln>
                <a:noFill/>
              </a:ln>
              <a:effectLst/>
            </c:spPr>
            <c:extLst>
              <c:ext xmlns:c16="http://schemas.microsoft.com/office/drawing/2014/chart" uri="{C3380CC4-5D6E-409C-BE32-E72D297353CC}">
                <c16:uniqueId val="{00000007-3583-43D6-9D53-03FE355840CF}"/>
              </c:ext>
            </c:extLst>
          </c:dPt>
          <c:cat>
            <c:strRef>
              <c:f>Sheet1!$B$15:$B$18</c:f>
              <c:strCache>
                <c:ptCount val="4"/>
                <c:pt idx="0">
                  <c:v>Elastic Net</c:v>
                </c:pt>
                <c:pt idx="1">
                  <c:v>Lasso</c:v>
                </c:pt>
                <c:pt idx="2">
                  <c:v>Ridge</c:v>
                </c:pt>
                <c:pt idx="3">
                  <c:v>RF</c:v>
                </c:pt>
              </c:strCache>
            </c:strRef>
          </c:cat>
          <c:val>
            <c:numRef>
              <c:f>Sheet1!$C$15:$C$18</c:f>
              <c:numCache>
                <c:formatCode>General</c:formatCode>
                <c:ptCount val="4"/>
                <c:pt idx="0">
                  <c:v>0.90703500000000004</c:v>
                </c:pt>
                <c:pt idx="1">
                  <c:v>0.81757750000000007</c:v>
                </c:pt>
                <c:pt idx="2">
                  <c:v>0.90758000000000005</c:v>
                </c:pt>
                <c:pt idx="3">
                  <c:v>0.72465250000000003</c:v>
                </c:pt>
              </c:numCache>
            </c:numRef>
          </c:val>
          <c:extLst>
            <c:ext xmlns:c16="http://schemas.microsoft.com/office/drawing/2014/chart" uri="{C3380CC4-5D6E-409C-BE32-E72D297353CC}">
              <c16:uniqueId val="{00000008-3583-43D6-9D53-03FE355840CF}"/>
            </c:ext>
          </c:extLst>
        </c:ser>
        <c:dLbls>
          <c:showLegendKey val="0"/>
          <c:showVal val="0"/>
          <c:showCatName val="0"/>
          <c:showSerName val="0"/>
          <c:showPercent val="0"/>
          <c:showBubbleSize val="0"/>
        </c:dLbls>
        <c:gapWidth val="219"/>
        <c:overlap val="-27"/>
        <c:axId val="669683320"/>
        <c:axId val="669683648"/>
      </c:barChart>
      <c:catAx>
        <c:axId val="669683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683648"/>
        <c:crosses val="autoZero"/>
        <c:auto val="1"/>
        <c:lblAlgn val="ctr"/>
        <c:lblOffset val="100"/>
        <c:noMultiLvlLbl val="0"/>
      </c:catAx>
      <c:valAx>
        <c:axId val="66968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683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1F85-8E5E-46DF-9606-6E017C91E855}" type="datetimeFigureOut">
              <a:rPr lang="id-ID" smtClean="0"/>
              <a:t>29/05/2019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2E110-6487-44F4-B9FC-5AC48C90CE97}" type="slidenum">
              <a:rPr lang="id-ID" smtClean="0"/>
              <a:t>‹#›</a:t>
            </a:fld>
            <a:endParaRPr lang="id-ID"/>
          </a:p>
        </p:txBody>
      </p:sp>
    </p:spTree>
    <p:extLst>
      <p:ext uri="{BB962C8B-B14F-4D97-AF65-F5344CB8AC3E}">
        <p14:creationId xmlns:p14="http://schemas.microsoft.com/office/powerpoint/2010/main" val="33068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51B5-19FC-4CFC-BE64-4DAA140B52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C8FEAA3E-24BE-4CDF-9488-A20712ABE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B4D5FB5A-70BC-458C-88CB-1C18FB0C748C}"/>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DB121211-6621-488C-B54B-0A433AECB51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FA8ACFA-E1C2-4940-A82E-3BFA72542CB7}"/>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07204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DD7-484A-4996-92C6-A1928952E35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3EF5B23-06C5-4BFC-A7A0-7FD9D4BDB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C747937-D8A5-48A7-A514-D895273DC3D5}"/>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5DEE0E7F-5FAE-4B6C-B701-DC627A8CD99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43E9FE0-6012-477C-88D4-D5F6F52DCAC3}"/>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51630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40836-2454-4519-9542-4B340A1C8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4B5699E-7599-44FD-83EE-A05B3B636C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1F96F79-7726-466C-A296-0876F75269B9}"/>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CA041312-3912-410F-A1AD-1FCDC85FA08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5B68A27-5DF5-4C78-A11C-BDC689AF4B7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17410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D3C7-6783-46F1-BD04-0C07CC0A0EA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2F0D426-D92A-4EA1-859B-736BF25B71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6E9E1C-F2C0-420C-8546-479DA4939BEA}"/>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96859A45-4CE0-4C14-B457-B652B29C5AB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54F99F-DBBF-4C36-8EFD-1C43C27E503B}"/>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400192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1C0D-6B2B-4545-8051-E4746F1F5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3EEA20E-2D33-4F5E-A597-DCF08C4D3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79483A-85DA-42E2-BAE9-0929814D18CB}"/>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047F2F3F-255C-4CFD-8745-52A27F777A1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42080E3-C5C1-4F5E-A6F4-7917B3CBCF51}"/>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77712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D64C-5832-4739-99D5-28F90476CA1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202E6DD-BD0A-48EC-B858-8DBE005B1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5B29BD6-0232-45A3-8277-90D9AFB09F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73D8140-462F-4780-8493-ECD321D38E0D}"/>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6" name="Footer Placeholder 5">
            <a:extLst>
              <a:ext uri="{FF2B5EF4-FFF2-40B4-BE49-F238E27FC236}">
                <a16:creationId xmlns:a16="http://schemas.microsoft.com/office/drawing/2014/main" id="{CA2A5154-E5CC-41C9-803C-2F22E8CFD51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55EA6D4-E652-4CAC-9052-93B5FBA70CD1}"/>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95177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B678-14BB-4148-A46C-813B0C1568A1}"/>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AD0417C-730F-4CB2-8E20-472C870C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50A80C-047C-497F-828D-1D158B5941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5DEB8DD8-2327-4080-B7DA-F85407BE3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5695B7-D8CD-470E-A7DE-00E91A0D02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EB38589A-4648-4B70-BE0F-9FAD536EFD6D}"/>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8" name="Footer Placeholder 7">
            <a:extLst>
              <a:ext uri="{FF2B5EF4-FFF2-40B4-BE49-F238E27FC236}">
                <a16:creationId xmlns:a16="http://schemas.microsoft.com/office/drawing/2014/main" id="{BD9890D7-363F-442F-A077-FD27E25774D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E8DABBC8-63B0-489D-87E8-B530F9716B0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156039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4AD-5157-471B-AA44-FB3AC083B41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5BC0D927-1394-4AD1-8DD5-6054EC6C256A}"/>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4" name="Footer Placeholder 3">
            <a:extLst>
              <a:ext uri="{FF2B5EF4-FFF2-40B4-BE49-F238E27FC236}">
                <a16:creationId xmlns:a16="http://schemas.microsoft.com/office/drawing/2014/main" id="{73FBD2E9-FF72-4199-BDCB-9116ADFAA6A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D4C05B8-03DA-44B5-9823-1358D7520858}"/>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14325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8E526-166D-482F-8E1B-D26CDF4E02E0}"/>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3" name="Footer Placeholder 2">
            <a:extLst>
              <a:ext uri="{FF2B5EF4-FFF2-40B4-BE49-F238E27FC236}">
                <a16:creationId xmlns:a16="http://schemas.microsoft.com/office/drawing/2014/main" id="{1C7F451C-A0AA-40B2-8BCB-EEA4C22F81B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2E4A4789-4C66-44A9-B951-D2586115E3C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98314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C8-1953-4DC9-BCF5-265A2B46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A4B39D5-FC92-4335-B0E3-1603B43D6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111C4E0-4007-447F-B6A1-86463EF64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D70011-3954-4F1C-9D7D-1CB34910DE23}"/>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6" name="Footer Placeholder 5">
            <a:extLst>
              <a:ext uri="{FF2B5EF4-FFF2-40B4-BE49-F238E27FC236}">
                <a16:creationId xmlns:a16="http://schemas.microsoft.com/office/drawing/2014/main" id="{476AD78D-356E-4286-8DA0-64FAA2F8569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6030987-2776-48D1-BE4B-4446481F360A}"/>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9464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856E-4194-4996-A1F6-A88E4A398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1AE88F7-B05D-4358-8C17-48F724947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0C46B145-1997-4792-9F0D-DB79AF1B3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331B5-7BD2-4385-8BEC-CFEB1F769DD9}"/>
              </a:ext>
            </a:extLst>
          </p:cNvPr>
          <p:cNvSpPr>
            <a:spLocks noGrp="1"/>
          </p:cNvSpPr>
          <p:nvPr>
            <p:ph type="dt" sz="half" idx="10"/>
          </p:nvPr>
        </p:nvSpPr>
        <p:spPr/>
        <p:txBody>
          <a:bodyPr/>
          <a:lstStyle/>
          <a:p>
            <a:fld id="{5C499853-C6CB-4C0C-BC94-147235F29066}" type="datetimeFigureOut">
              <a:rPr lang="id-ID" smtClean="0"/>
              <a:t>29/05/2019</a:t>
            </a:fld>
            <a:endParaRPr lang="id-ID"/>
          </a:p>
        </p:txBody>
      </p:sp>
      <p:sp>
        <p:nvSpPr>
          <p:cNvPr id="6" name="Footer Placeholder 5">
            <a:extLst>
              <a:ext uri="{FF2B5EF4-FFF2-40B4-BE49-F238E27FC236}">
                <a16:creationId xmlns:a16="http://schemas.microsoft.com/office/drawing/2014/main" id="{358C2050-334A-4259-ACCD-84DA94E265E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C03B031-3299-4D36-A64E-F369181A7D42}"/>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6960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F93E2-67A5-493C-8D3B-1DAE8AB14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FC17682-7A70-4525-98E6-A2B30FB46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12AD0AC-9FD2-4B32-9273-0B407FD56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99853-C6CB-4C0C-BC94-147235F29066}" type="datetimeFigureOut">
              <a:rPr lang="id-ID" smtClean="0"/>
              <a:t>29/05/2019</a:t>
            </a:fld>
            <a:endParaRPr lang="id-ID"/>
          </a:p>
        </p:txBody>
      </p:sp>
      <p:sp>
        <p:nvSpPr>
          <p:cNvPr id="5" name="Footer Placeholder 4">
            <a:extLst>
              <a:ext uri="{FF2B5EF4-FFF2-40B4-BE49-F238E27FC236}">
                <a16:creationId xmlns:a16="http://schemas.microsoft.com/office/drawing/2014/main" id="{55F56D11-C827-4BA6-BA20-A72263031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61EC2B1C-83F2-4D23-B311-09186EB66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19D50-003F-4869-BD56-D5E7D3DA95FF}" type="slidenum">
              <a:rPr lang="id-ID" smtClean="0"/>
              <a:t>‹#›</a:t>
            </a:fld>
            <a:endParaRPr lang="id-ID"/>
          </a:p>
        </p:txBody>
      </p:sp>
    </p:spTree>
    <p:extLst>
      <p:ext uri="{BB962C8B-B14F-4D97-AF65-F5344CB8AC3E}">
        <p14:creationId xmlns:p14="http://schemas.microsoft.com/office/powerpoint/2010/main" val="191779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chart" Target="../charts/chart4.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240" name="Rectangle 239">
            <a:extLst>
              <a:ext uri="{FF2B5EF4-FFF2-40B4-BE49-F238E27FC236}">
                <a16:creationId xmlns:a16="http://schemas.microsoft.com/office/drawing/2014/main" id="{94552C0D-537D-4F91-994E-1DB5AA0578AC}"/>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24" name="TextBox 23">
            <a:extLst>
              <a:ext uri="{FF2B5EF4-FFF2-40B4-BE49-F238E27FC236}">
                <a16:creationId xmlns:a16="http://schemas.microsoft.com/office/drawing/2014/main" id="{AA92F181-24FE-43C2-9574-F0D9C5A32F42}"/>
              </a:ext>
            </a:extLst>
          </p:cNvPr>
          <p:cNvSpPr txBox="1"/>
          <p:nvPr/>
        </p:nvSpPr>
        <p:spPr>
          <a:xfrm>
            <a:off x="1672386" y="2004057"/>
            <a:ext cx="9551920" cy="2862322"/>
          </a:xfrm>
          <a:prstGeom prst="rect">
            <a:avLst/>
          </a:prstGeom>
          <a:noFill/>
        </p:spPr>
        <p:txBody>
          <a:bodyPr wrap="square" rtlCol="0">
            <a:spAutoFit/>
          </a:bodyPr>
          <a:lstStyle/>
          <a:p>
            <a:endParaRPr lang="en-US" sz="2400" b="1" dirty="0">
              <a:solidFill>
                <a:schemeClr val="tx1">
                  <a:lumMod val="85000"/>
                  <a:lumOff val="15000"/>
                </a:schemeClr>
              </a:solidFill>
            </a:endParaRPr>
          </a:p>
          <a:p>
            <a:r>
              <a:rPr lang="en-US" sz="6000" b="1" dirty="0">
                <a:solidFill>
                  <a:schemeClr val="tx1">
                    <a:lumMod val="85000"/>
                    <a:lumOff val="15000"/>
                  </a:schemeClr>
                </a:solidFill>
              </a:rPr>
              <a:t>P</a:t>
            </a:r>
            <a:r>
              <a:rPr lang="en-US" sz="4800" b="1" dirty="0">
                <a:solidFill>
                  <a:schemeClr val="tx1">
                    <a:lumMod val="85000"/>
                    <a:lumOff val="15000"/>
                  </a:schemeClr>
                </a:solidFill>
              </a:rPr>
              <a:t>redicting </a:t>
            </a:r>
            <a:r>
              <a:rPr lang="en-US" sz="6000" b="1" dirty="0">
                <a:solidFill>
                  <a:schemeClr val="tx1">
                    <a:lumMod val="85000"/>
                    <a:lumOff val="15000"/>
                  </a:schemeClr>
                </a:solidFill>
              </a:rPr>
              <a:t>H</a:t>
            </a:r>
            <a:r>
              <a:rPr lang="en-US" sz="4800" b="1" dirty="0">
                <a:solidFill>
                  <a:schemeClr val="tx1">
                    <a:lumMod val="85000"/>
                    <a:lumOff val="15000"/>
                  </a:schemeClr>
                </a:solidFill>
              </a:rPr>
              <a:t>ousing </a:t>
            </a:r>
            <a:r>
              <a:rPr lang="en-US" sz="6000" b="1" dirty="0">
                <a:solidFill>
                  <a:schemeClr val="tx1">
                    <a:lumMod val="85000"/>
                    <a:lumOff val="15000"/>
                  </a:schemeClr>
                </a:solidFill>
              </a:rPr>
              <a:t>P</a:t>
            </a:r>
            <a:r>
              <a:rPr lang="en-US" sz="4800" b="1" dirty="0">
                <a:solidFill>
                  <a:schemeClr val="tx1">
                    <a:lumMod val="85000"/>
                    <a:lumOff val="15000"/>
                  </a:schemeClr>
                </a:solidFill>
              </a:rPr>
              <a:t>rices</a:t>
            </a:r>
          </a:p>
          <a:p>
            <a:endParaRPr lang="en-US" sz="2400" b="1" dirty="0">
              <a:solidFill>
                <a:schemeClr val="tx1">
                  <a:lumMod val="85000"/>
                  <a:lumOff val="15000"/>
                </a:schemeClr>
              </a:solidFill>
            </a:endParaRPr>
          </a:p>
          <a:p>
            <a:r>
              <a:rPr lang="en-US" sz="2400" dirty="0">
                <a:solidFill>
                  <a:schemeClr val="tx1">
                    <a:lumMod val="85000"/>
                    <a:lumOff val="15000"/>
                  </a:schemeClr>
                </a:solidFill>
              </a:rPr>
              <a:t>Machine Learning with Python</a:t>
            </a:r>
          </a:p>
          <a:p>
            <a:endParaRPr lang="en-US" sz="4800" dirty="0">
              <a:solidFill>
                <a:schemeClr val="tx1">
                  <a:lumMod val="85000"/>
                  <a:lumOff val="15000"/>
                </a:schemeClr>
              </a:solidFill>
            </a:endParaRPr>
          </a:p>
        </p:txBody>
      </p:sp>
    </p:spTree>
    <p:extLst>
      <p:ext uri="{BB962C8B-B14F-4D97-AF65-F5344CB8AC3E}">
        <p14:creationId xmlns:p14="http://schemas.microsoft.com/office/powerpoint/2010/main" val="265007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grpSp>
        <p:nvGrpSpPr>
          <p:cNvPr id="10" name="Group 9">
            <a:extLst>
              <a:ext uri="{FF2B5EF4-FFF2-40B4-BE49-F238E27FC236}">
                <a16:creationId xmlns:a16="http://schemas.microsoft.com/office/drawing/2014/main" id="{C85213E6-DD60-4ECC-8436-4E96B35C70DC}"/>
              </a:ext>
            </a:extLst>
          </p:cNvPr>
          <p:cNvGrpSpPr/>
          <p:nvPr/>
        </p:nvGrpSpPr>
        <p:grpSpPr>
          <a:xfrm>
            <a:off x="2300795" y="5589866"/>
            <a:ext cx="6712666" cy="1061829"/>
            <a:chOff x="1544332" y="1901421"/>
            <a:chExt cx="10113239" cy="3346456"/>
          </a:xfrm>
        </p:grpSpPr>
        <p:sp>
          <p:nvSpPr>
            <p:cNvPr id="12" name="TextBox 11">
              <a:extLst>
                <a:ext uri="{FF2B5EF4-FFF2-40B4-BE49-F238E27FC236}">
                  <a16:creationId xmlns:a16="http://schemas.microsoft.com/office/drawing/2014/main" id="{C6B4FE3A-2172-4A83-AC76-2456C1BB2F5D}"/>
                </a:ext>
              </a:extLst>
            </p:cNvPr>
            <p:cNvSpPr txBox="1"/>
            <p:nvPr/>
          </p:nvSpPr>
          <p:spPr>
            <a:xfrm>
              <a:off x="1544332" y="1901421"/>
              <a:ext cx="2289285" cy="3346456"/>
            </a:xfrm>
            <a:prstGeom prst="rect">
              <a:avLst/>
            </a:prstGeom>
            <a:noFill/>
          </p:spPr>
          <p:txBody>
            <a:bodyPr wrap="square" rtlCol="0">
              <a:spAutoFit/>
            </a:bodyPr>
            <a:lstStyle/>
            <a:p>
              <a:pPr algn="r"/>
              <a:r>
                <a:rPr lang="en-US" sz="450" b="1" dirty="0">
                  <a:solidFill>
                    <a:schemeClr val="tx1">
                      <a:lumMod val="75000"/>
                      <a:lumOff val="25000"/>
                    </a:schemeClr>
                  </a:solidFill>
                </a:rPr>
                <a:t>Electrical</a:t>
              </a:r>
            </a:p>
            <a:p>
              <a:pPr algn="r"/>
              <a:r>
                <a:rPr lang="en-US" sz="450" b="1" dirty="0">
                  <a:solidFill>
                    <a:schemeClr val="tx1">
                      <a:lumMod val="75000"/>
                      <a:lumOff val="25000"/>
                    </a:schemeClr>
                  </a:solidFill>
                </a:rPr>
                <a:t>MasVnrType</a:t>
              </a:r>
            </a:p>
            <a:p>
              <a:pPr algn="r"/>
              <a:r>
                <a:rPr lang="en-US" sz="450" b="1" dirty="0">
                  <a:solidFill>
                    <a:schemeClr val="tx1">
                      <a:lumMod val="75000"/>
                      <a:lumOff val="25000"/>
                    </a:schemeClr>
                  </a:solidFill>
                </a:rPr>
                <a:t>MasVnrArea</a:t>
              </a:r>
            </a:p>
            <a:p>
              <a:pPr algn="r"/>
              <a:r>
                <a:rPr lang="en-US" sz="450" b="1" dirty="0">
                  <a:solidFill>
                    <a:schemeClr val="tx1">
                      <a:lumMod val="75000"/>
                      <a:lumOff val="25000"/>
                    </a:schemeClr>
                  </a:solidFill>
                </a:rPr>
                <a:t>BsmtQual</a:t>
              </a:r>
            </a:p>
            <a:p>
              <a:pPr algn="r"/>
              <a:r>
                <a:rPr lang="en-US" sz="450" b="1" dirty="0">
                  <a:solidFill>
                    <a:schemeClr val="tx1">
                      <a:lumMod val="75000"/>
                      <a:lumOff val="25000"/>
                    </a:schemeClr>
                  </a:solidFill>
                </a:rPr>
                <a:t>BsmtFinType2</a:t>
              </a:r>
            </a:p>
            <a:p>
              <a:pPr algn="r"/>
              <a:r>
                <a:rPr lang="en-US" sz="450" b="1" dirty="0">
                  <a:solidFill>
                    <a:schemeClr val="tx1">
                      <a:lumMod val="75000"/>
                      <a:lumOff val="25000"/>
                    </a:schemeClr>
                  </a:solidFill>
                </a:rPr>
                <a:t>GarageCond</a:t>
              </a:r>
            </a:p>
            <a:p>
              <a:pPr algn="r"/>
              <a:r>
                <a:rPr lang="en-US" sz="450" b="1" dirty="0">
                  <a:solidFill>
                    <a:schemeClr val="tx1">
                      <a:lumMod val="75000"/>
                      <a:lumOff val="25000"/>
                    </a:schemeClr>
                  </a:solidFill>
                </a:rPr>
                <a:t>GarageFinish</a:t>
              </a:r>
            </a:p>
            <a:p>
              <a:pPr algn="r"/>
              <a:r>
                <a:rPr lang="en-US" sz="450" b="1" dirty="0">
                  <a:solidFill>
                    <a:schemeClr val="tx1">
                      <a:lumMod val="75000"/>
                      <a:lumOff val="25000"/>
                    </a:schemeClr>
                  </a:solidFill>
                </a:rPr>
                <a:t>GarageType</a:t>
              </a:r>
            </a:p>
            <a:p>
              <a:pPr algn="r"/>
              <a:r>
                <a:rPr lang="en-US" sz="450" b="1" dirty="0">
                  <a:solidFill>
                    <a:schemeClr val="tx1">
                      <a:lumMod val="75000"/>
                      <a:lumOff val="25000"/>
                    </a:schemeClr>
                  </a:solidFill>
                </a:rPr>
                <a:t>LotFrontage</a:t>
              </a:r>
            </a:p>
            <a:p>
              <a:pPr algn="r"/>
              <a:r>
                <a:rPr lang="en-US" sz="450" b="1" dirty="0" err="1">
                  <a:solidFill>
                    <a:schemeClr val="tx1">
                      <a:lumMod val="75000"/>
                      <a:lumOff val="25000"/>
                    </a:schemeClr>
                  </a:solidFill>
                </a:rPr>
                <a:t>FirePlaceQu</a:t>
              </a:r>
              <a:endParaRPr lang="en-US" sz="450" b="1" dirty="0">
                <a:solidFill>
                  <a:schemeClr val="tx1">
                    <a:lumMod val="75000"/>
                    <a:lumOff val="25000"/>
                  </a:schemeClr>
                </a:solidFill>
              </a:endParaRPr>
            </a:p>
            <a:p>
              <a:pPr algn="r"/>
              <a:r>
                <a:rPr lang="en-US" sz="450" b="1" dirty="0">
                  <a:solidFill>
                    <a:schemeClr val="tx1">
                      <a:lumMod val="75000"/>
                      <a:lumOff val="25000"/>
                    </a:schemeClr>
                  </a:solidFill>
                </a:rPr>
                <a:t>Fence</a:t>
              </a:r>
            </a:p>
            <a:p>
              <a:pPr algn="r"/>
              <a:r>
                <a:rPr lang="en-US" sz="450" b="1" dirty="0">
                  <a:solidFill>
                    <a:schemeClr val="tx1">
                      <a:lumMod val="75000"/>
                      <a:lumOff val="25000"/>
                    </a:schemeClr>
                  </a:solidFill>
                </a:rPr>
                <a:t>Alley</a:t>
              </a:r>
            </a:p>
            <a:p>
              <a:pPr algn="r"/>
              <a:r>
                <a:rPr lang="en-US" sz="450" b="1" dirty="0">
                  <a:solidFill>
                    <a:schemeClr val="tx1">
                      <a:lumMod val="75000"/>
                      <a:lumOff val="25000"/>
                    </a:schemeClr>
                  </a:solidFill>
                </a:rPr>
                <a:t>Misc Feature</a:t>
              </a:r>
            </a:p>
            <a:p>
              <a:pPr algn="r"/>
              <a:r>
                <a:rPr lang="en-US" sz="450" b="1" dirty="0">
                  <a:solidFill>
                    <a:schemeClr val="tx1">
                      <a:lumMod val="75000"/>
                      <a:lumOff val="25000"/>
                    </a:schemeClr>
                  </a:solidFill>
                </a:rPr>
                <a:t>PoolQC</a:t>
              </a:r>
            </a:p>
          </p:txBody>
        </p:sp>
        <p:pic>
          <p:nvPicPr>
            <p:cNvPr id="13" name="Picture 12">
              <a:extLst>
                <a:ext uri="{FF2B5EF4-FFF2-40B4-BE49-F238E27FC236}">
                  <a16:creationId xmlns:a16="http://schemas.microsoft.com/office/drawing/2014/main" id="{4457EAB8-5BAD-4212-8FA3-313C19980609}"/>
                </a:ext>
              </a:extLst>
            </p:cNvPr>
            <p:cNvPicPr>
              <a:picLocks noChangeAspect="1"/>
            </p:cNvPicPr>
            <p:nvPr/>
          </p:nvPicPr>
          <p:blipFill>
            <a:blip r:embed="rId3"/>
            <a:stretch>
              <a:fillRect/>
            </a:stretch>
          </p:blipFill>
          <p:spPr>
            <a:xfrm>
              <a:off x="3773645" y="1974126"/>
              <a:ext cx="7883926" cy="3152775"/>
            </a:xfrm>
            <a:prstGeom prst="rect">
              <a:avLst/>
            </a:prstGeom>
          </p:spPr>
        </p:pic>
      </p:grpSp>
      <p:sp>
        <p:nvSpPr>
          <p:cNvPr id="2" name="TextBox 1">
            <a:extLst>
              <a:ext uri="{FF2B5EF4-FFF2-40B4-BE49-F238E27FC236}">
                <a16:creationId xmlns:a16="http://schemas.microsoft.com/office/drawing/2014/main" id="{8445C758-4406-41B2-83E7-FB5F1172FBBB}"/>
              </a:ext>
            </a:extLst>
          </p:cNvPr>
          <p:cNvSpPr txBox="1"/>
          <p:nvPr/>
        </p:nvSpPr>
        <p:spPr>
          <a:xfrm>
            <a:off x="3181864" y="1637823"/>
            <a:ext cx="8367747" cy="3139321"/>
          </a:xfrm>
          <a:prstGeom prst="rect">
            <a:avLst/>
          </a:prstGeom>
          <a:noFill/>
        </p:spPr>
        <p:txBody>
          <a:bodyPr wrap="square" rtlCol="0">
            <a:spAutoFit/>
          </a:bodyPr>
          <a:lstStyle/>
          <a:p>
            <a:r>
              <a:rPr lang="en-US" u="sng" dirty="0"/>
              <a:t>Examples of  Random Missing Data</a:t>
            </a:r>
            <a:r>
              <a:rPr lang="en-US" dirty="0"/>
              <a:t>:</a:t>
            </a:r>
            <a:r>
              <a:rPr lang="en-US" u="sng" dirty="0"/>
              <a:t> </a:t>
            </a:r>
          </a:p>
          <a:p>
            <a:endParaRPr lang="en-US" u="sng" dirty="0"/>
          </a:p>
          <a:p>
            <a:pPr marL="285750" indent="-285750">
              <a:buFont typeface="Arial" panose="020B0604020202020204" pitchFamily="34" charset="0"/>
              <a:buChar char="•"/>
            </a:pPr>
            <a:r>
              <a:rPr lang="en-US" i="1" dirty="0"/>
              <a:t>Garage Cars, BsmtFullBath, BsmtHalfBath</a:t>
            </a:r>
            <a:r>
              <a:rPr lang="en-US" dirty="0"/>
              <a:t> column has very few nulls. </a:t>
            </a:r>
          </a:p>
          <a:p>
            <a:r>
              <a:rPr lang="en-US" dirty="0"/>
              <a:t>      Imputation: Median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Electrical, Exterior1st, Exterior2nd, Functional, KitchenQual, MSZoning, SaleType and Utilities </a:t>
            </a:r>
            <a:r>
              <a:rPr lang="en-US" dirty="0"/>
              <a:t>are categorical features with randomly missing data. </a:t>
            </a:r>
          </a:p>
          <a:p>
            <a:r>
              <a:rPr lang="en-US" dirty="0"/>
              <a:t>     Imputation : Random Values Method</a:t>
            </a:r>
          </a:p>
          <a:p>
            <a:endParaRPr lang="en-US" dirty="0"/>
          </a:p>
          <a:p>
            <a:pPr marL="285750" indent="-285750">
              <a:buFont typeface="Arial" panose="020B0604020202020204" pitchFamily="34" charset="0"/>
              <a:buChar char="•"/>
            </a:pPr>
            <a:r>
              <a:rPr lang="en-US" i="1" dirty="0" err="1"/>
              <a:t>LotFrontage</a:t>
            </a:r>
            <a:r>
              <a:rPr lang="en-US" dirty="0"/>
              <a:t> is the only randomly missing continuous feature. </a:t>
            </a:r>
          </a:p>
          <a:p>
            <a:r>
              <a:rPr lang="en-US" dirty="0"/>
              <a:t>     Imputation: Median values of neighborhoods.</a:t>
            </a:r>
          </a:p>
        </p:txBody>
      </p:sp>
    </p:spTree>
    <p:extLst>
      <p:ext uri="{BB962C8B-B14F-4D97-AF65-F5344CB8AC3E}">
        <p14:creationId xmlns:p14="http://schemas.microsoft.com/office/powerpoint/2010/main" val="406820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Variable : Distribution and Normality</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4" y="1637823"/>
            <a:ext cx="836774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data is not normally distributed. Training set SalePrice skew is 1.88 which clearly shows that the target has high positive skew. The distribution is asymmetrical because of the extremely high outliers in Training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SalePrice kurtosis is 6.53 which is an indicator of the tail extremity. Mean SalePrice is 180921.2, however, median is 163000. This huge gap between mean and median is also the effect of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Probability plot clearly illustrates that outliers will strongly affect the regression models since a single outlier may result in all predictor coefficients being biased. The probability being a convex curve rather than a straight line is the result of the skewness.</a:t>
            </a:r>
          </a:p>
        </p:txBody>
      </p:sp>
    </p:spTree>
    <p:extLst>
      <p:ext uri="{BB962C8B-B14F-4D97-AF65-F5344CB8AC3E}">
        <p14:creationId xmlns:p14="http://schemas.microsoft.com/office/powerpoint/2010/main" val="357164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79009" y="48230"/>
            <a:ext cx="2331921"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2514711"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Variable : Distribution and Normality</a:t>
            </a:r>
            <a:endParaRPr lang="en-US" sz="3200" dirty="0"/>
          </a:p>
        </p:txBody>
      </p:sp>
      <p:pic>
        <p:nvPicPr>
          <p:cNvPr id="3" name="Picture 2">
            <a:extLst>
              <a:ext uri="{FF2B5EF4-FFF2-40B4-BE49-F238E27FC236}">
                <a16:creationId xmlns:a16="http://schemas.microsoft.com/office/drawing/2014/main" id="{6AD81051-73F6-4DB1-9DEA-A5510F9BE466}"/>
              </a:ext>
            </a:extLst>
          </p:cNvPr>
          <p:cNvPicPr>
            <a:picLocks noChangeAspect="1"/>
          </p:cNvPicPr>
          <p:nvPr/>
        </p:nvPicPr>
        <p:blipFill>
          <a:blip r:embed="rId3"/>
          <a:stretch>
            <a:fillRect/>
          </a:stretch>
        </p:blipFill>
        <p:spPr>
          <a:xfrm>
            <a:off x="7433886" y="3328679"/>
            <a:ext cx="4321170" cy="3335257"/>
          </a:xfrm>
          <a:prstGeom prst="rect">
            <a:avLst/>
          </a:prstGeom>
        </p:spPr>
      </p:pic>
      <p:pic>
        <p:nvPicPr>
          <p:cNvPr id="4" name="Picture 3">
            <a:extLst>
              <a:ext uri="{FF2B5EF4-FFF2-40B4-BE49-F238E27FC236}">
                <a16:creationId xmlns:a16="http://schemas.microsoft.com/office/drawing/2014/main" id="{99EEF248-BD1F-427D-A0DC-9B207C5BC05B}"/>
              </a:ext>
            </a:extLst>
          </p:cNvPr>
          <p:cNvPicPr>
            <a:picLocks noChangeAspect="1"/>
          </p:cNvPicPr>
          <p:nvPr/>
        </p:nvPicPr>
        <p:blipFill>
          <a:blip r:embed="rId4"/>
          <a:stretch>
            <a:fillRect/>
          </a:stretch>
        </p:blipFill>
        <p:spPr>
          <a:xfrm>
            <a:off x="2928244" y="1541807"/>
            <a:ext cx="4501090" cy="3489849"/>
          </a:xfrm>
          <a:prstGeom prst="rect">
            <a:avLst/>
          </a:prstGeom>
        </p:spPr>
      </p:pic>
    </p:spTree>
    <p:extLst>
      <p:ext uri="{BB962C8B-B14F-4D97-AF65-F5344CB8AC3E}">
        <p14:creationId xmlns:p14="http://schemas.microsoft.com/office/powerpoint/2010/main" val="411808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Correlations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5" y="1637823"/>
            <a:ext cx="3856346" cy="5078313"/>
          </a:xfrm>
          <a:prstGeom prst="rect">
            <a:avLst/>
          </a:prstGeom>
          <a:noFill/>
        </p:spPr>
        <p:txBody>
          <a:bodyPr wrap="square" rtlCol="0">
            <a:spAutoFit/>
          </a:bodyPr>
          <a:lstStyle/>
          <a:p>
            <a:pPr marL="285750" indent="-285750">
              <a:buFont typeface="Arial" panose="020B0604020202020204" pitchFamily="34" charset="0"/>
              <a:buChar char="•"/>
            </a:pPr>
            <a:r>
              <a:rPr lang="en-US" b="1" i="1" dirty="0"/>
              <a:t>Features are strongly correlated with target</a:t>
            </a:r>
          </a:p>
          <a:p>
            <a:pPr marL="285750" indent="-285750">
              <a:buFont typeface="Arial" panose="020B0604020202020204" pitchFamily="34" charset="0"/>
              <a:buChar char="•"/>
            </a:pPr>
            <a:r>
              <a:rPr lang="en-US" dirty="0"/>
              <a:t> 8 features have more than 0.3 correlation coefficient with SalePrice and 3 of them are higher than 0.6</a:t>
            </a:r>
          </a:p>
          <a:p>
            <a:pPr marL="285750" indent="-285750">
              <a:buFont typeface="Arial" panose="020B0604020202020204" pitchFamily="34" charset="0"/>
              <a:buChar char="•"/>
            </a:pPr>
            <a:r>
              <a:rPr lang="en-US" dirty="0"/>
              <a:t>Also, It looks like multicollinearity occurs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The other features are also strongly correlated with each other and dependent to each other </a:t>
            </a:r>
          </a:p>
          <a:p>
            <a:pPr marL="285750" indent="-285750">
              <a:buFont typeface="Arial" panose="020B0604020202020204" pitchFamily="34" charset="0"/>
              <a:buChar char="•"/>
            </a:pPr>
            <a:r>
              <a:rPr lang="en-US" dirty="0"/>
              <a:t>There are more than 25 correlations with at least 0.5 coefficient. </a:t>
            </a:r>
          </a:p>
          <a:p>
            <a:pPr marL="285750" indent="-285750">
              <a:buFont typeface="Arial" panose="020B0604020202020204" pitchFamily="34" charset="0"/>
              <a:buChar char="•"/>
            </a:pPr>
            <a:r>
              <a:rPr lang="en-US" dirty="0"/>
              <a:t>The highest among them is between </a:t>
            </a:r>
            <a:r>
              <a:rPr lang="en-US" dirty="0" err="1"/>
              <a:t>GarageArea</a:t>
            </a:r>
            <a:r>
              <a:rPr lang="en-US" dirty="0"/>
              <a:t> and </a:t>
            </a:r>
            <a:r>
              <a:rPr lang="en-US" dirty="0" err="1"/>
              <a:t>GarageCars</a:t>
            </a:r>
            <a:r>
              <a:rPr lang="en-US" dirty="0"/>
              <a:t> which is 0.88</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12" name="Picture 11">
            <a:extLst>
              <a:ext uri="{FF2B5EF4-FFF2-40B4-BE49-F238E27FC236}">
                <a16:creationId xmlns:a16="http://schemas.microsoft.com/office/drawing/2014/main" id="{C12CF8E7-56B6-4190-9F28-B25BA06058B2}"/>
              </a:ext>
            </a:extLst>
          </p:cNvPr>
          <p:cNvPicPr/>
          <p:nvPr/>
        </p:nvPicPr>
        <p:blipFill>
          <a:blip r:embed="rId3"/>
          <a:stretch>
            <a:fillRect/>
          </a:stretch>
        </p:blipFill>
        <p:spPr>
          <a:xfrm>
            <a:off x="7759747" y="1672084"/>
            <a:ext cx="3549650" cy="4722138"/>
          </a:xfrm>
          <a:prstGeom prst="rect">
            <a:avLst/>
          </a:prstGeom>
        </p:spPr>
      </p:pic>
    </p:spTree>
    <p:extLst>
      <p:ext uri="{BB962C8B-B14F-4D97-AF65-F5344CB8AC3E}">
        <p14:creationId xmlns:p14="http://schemas.microsoft.com/office/powerpoint/2010/main" val="352471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79009" y="48230"/>
            <a:ext cx="2331921"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2514711"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Correlations Analysis</a:t>
            </a:r>
            <a:endParaRPr lang="en-US" sz="3200" dirty="0"/>
          </a:p>
        </p:txBody>
      </p:sp>
      <p:pic>
        <p:nvPicPr>
          <p:cNvPr id="2" name="Picture 1">
            <a:extLst>
              <a:ext uri="{FF2B5EF4-FFF2-40B4-BE49-F238E27FC236}">
                <a16:creationId xmlns:a16="http://schemas.microsoft.com/office/drawing/2014/main" id="{96FCB567-FC79-4FA1-BF3D-DA4CA815E78C}"/>
              </a:ext>
            </a:extLst>
          </p:cNvPr>
          <p:cNvPicPr>
            <a:picLocks noChangeAspect="1"/>
          </p:cNvPicPr>
          <p:nvPr/>
        </p:nvPicPr>
        <p:blipFill>
          <a:blip r:embed="rId3"/>
          <a:stretch>
            <a:fillRect/>
          </a:stretch>
        </p:blipFill>
        <p:spPr>
          <a:xfrm>
            <a:off x="2628561" y="1986681"/>
            <a:ext cx="5845064" cy="4723305"/>
          </a:xfrm>
          <a:prstGeom prst="rect">
            <a:avLst/>
          </a:prstGeom>
        </p:spPr>
      </p:pic>
      <p:pic>
        <p:nvPicPr>
          <p:cNvPr id="12" name="Picture 11">
            <a:extLst>
              <a:ext uri="{FF2B5EF4-FFF2-40B4-BE49-F238E27FC236}">
                <a16:creationId xmlns:a16="http://schemas.microsoft.com/office/drawing/2014/main" id="{20EA5610-8C86-46B8-B06C-C6F78BD1DFE0}"/>
              </a:ext>
            </a:extLst>
          </p:cNvPr>
          <p:cNvPicPr/>
          <p:nvPr/>
        </p:nvPicPr>
        <p:blipFill>
          <a:blip r:embed="rId4"/>
          <a:stretch>
            <a:fillRect/>
          </a:stretch>
        </p:blipFill>
        <p:spPr>
          <a:xfrm>
            <a:off x="8505069" y="1333820"/>
            <a:ext cx="3473450" cy="3652620"/>
          </a:xfrm>
          <a:prstGeom prst="rect">
            <a:avLst/>
          </a:prstGeom>
        </p:spPr>
      </p:pic>
    </p:spTree>
    <p:extLst>
      <p:ext uri="{BB962C8B-B14F-4D97-AF65-F5344CB8AC3E}">
        <p14:creationId xmlns:p14="http://schemas.microsoft.com/office/powerpoint/2010/main" val="85309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vs. Features: Bi-variate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6" y="1637823"/>
            <a:ext cx="3475492" cy="3693319"/>
          </a:xfrm>
          <a:prstGeom prst="rect">
            <a:avLst/>
          </a:prstGeom>
          <a:noFill/>
        </p:spPr>
        <p:txBody>
          <a:bodyPr wrap="square" rtlCol="0">
            <a:spAutoFit/>
          </a:bodyPr>
          <a:lstStyle/>
          <a:p>
            <a:pPr lvl="0"/>
            <a:r>
              <a:rPr lang="en-US" b="1" dirty="0"/>
              <a:t>     Numeric Features</a:t>
            </a:r>
          </a:p>
          <a:p>
            <a:pPr marL="285750" lvl="0" indent="-285750">
              <a:buFont typeface="Arial" panose="020B0604020202020204" pitchFamily="34" charset="0"/>
              <a:buChar char="•"/>
            </a:pPr>
            <a:r>
              <a:rPr lang="en-US" dirty="0"/>
              <a:t>Data points of </a:t>
            </a:r>
            <a:r>
              <a:rPr lang="en-US" i="1" dirty="0"/>
              <a:t>1stFlrSF, </a:t>
            </a:r>
            <a:r>
              <a:rPr lang="en-US" i="1" dirty="0" err="1"/>
              <a:t>BsmtUnfSF</a:t>
            </a:r>
            <a:r>
              <a:rPr lang="en-US" i="1" dirty="0"/>
              <a:t>, </a:t>
            </a:r>
            <a:r>
              <a:rPr lang="en-US" i="1" dirty="0" err="1"/>
              <a:t>GarageArea</a:t>
            </a:r>
            <a:r>
              <a:rPr lang="en-US" i="1" dirty="0"/>
              <a:t>, </a:t>
            </a:r>
            <a:r>
              <a:rPr lang="en-US" i="1" dirty="0" err="1"/>
              <a:t>GrLivArea</a:t>
            </a:r>
            <a:r>
              <a:rPr lang="en-US" i="1" dirty="0"/>
              <a:t>, </a:t>
            </a:r>
            <a:r>
              <a:rPr lang="en-US" i="1" dirty="0" err="1"/>
              <a:t>LotArea</a:t>
            </a:r>
            <a:r>
              <a:rPr lang="en-US" i="1" dirty="0"/>
              <a:t>, LotFrontage and </a:t>
            </a:r>
            <a:r>
              <a:rPr lang="en-US" i="1" dirty="0" err="1"/>
              <a:t>TotalBsmtSF</a:t>
            </a:r>
            <a:r>
              <a:rPr lang="en-US" dirty="0"/>
              <a:t> features are not stacked at 0 as much as other numerical features. Those features exist in almost every single house. </a:t>
            </a:r>
          </a:p>
          <a:p>
            <a:pPr marL="285750" lvl="0" indent="-285750">
              <a:buFont typeface="Arial" panose="020B0604020202020204" pitchFamily="34" charset="0"/>
              <a:buChar char="•"/>
            </a:pPr>
            <a:r>
              <a:rPr lang="en-US" dirty="0"/>
              <a:t>Fitting the regression line is easier for those features. </a:t>
            </a:r>
          </a:p>
          <a:p>
            <a:pPr marL="285750" lvl="0" indent="-285750">
              <a:buFont typeface="Arial" panose="020B0604020202020204" pitchFamily="34" charset="0"/>
              <a:buChar char="•"/>
            </a:pPr>
            <a:r>
              <a:rPr lang="en-US" dirty="0"/>
              <a:t>In addition to that, outliers are very visible in those features.</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3" name="Picture 2">
            <a:extLst>
              <a:ext uri="{FF2B5EF4-FFF2-40B4-BE49-F238E27FC236}">
                <a16:creationId xmlns:a16="http://schemas.microsoft.com/office/drawing/2014/main" id="{143ACE64-8ADA-41A2-B801-3D4C23E3C190}"/>
              </a:ext>
            </a:extLst>
          </p:cNvPr>
          <p:cNvPicPr>
            <a:picLocks noChangeAspect="1"/>
          </p:cNvPicPr>
          <p:nvPr/>
        </p:nvPicPr>
        <p:blipFill>
          <a:blip r:embed="rId3"/>
          <a:stretch>
            <a:fillRect/>
          </a:stretch>
        </p:blipFill>
        <p:spPr>
          <a:xfrm>
            <a:off x="7249414" y="1637823"/>
            <a:ext cx="2081566" cy="1949559"/>
          </a:xfrm>
          <a:prstGeom prst="rect">
            <a:avLst/>
          </a:prstGeom>
        </p:spPr>
      </p:pic>
      <p:pic>
        <p:nvPicPr>
          <p:cNvPr id="4" name="Picture 3">
            <a:extLst>
              <a:ext uri="{FF2B5EF4-FFF2-40B4-BE49-F238E27FC236}">
                <a16:creationId xmlns:a16="http://schemas.microsoft.com/office/drawing/2014/main" id="{684239CC-8052-4205-8B63-DF8F88DE13FD}"/>
              </a:ext>
            </a:extLst>
          </p:cNvPr>
          <p:cNvPicPr>
            <a:picLocks noChangeAspect="1"/>
          </p:cNvPicPr>
          <p:nvPr/>
        </p:nvPicPr>
        <p:blipFill>
          <a:blip r:embed="rId4"/>
          <a:stretch>
            <a:fillRect/>
          </a:stretch>
        </p:blipFill>
        <p:spPr>
          <a:xfrm>
            <a:off x="9634595" y="1637823"/>
            <a:ext cx="2081567" cy="1949559"/>
          </a:xfrm>
          <a:prstGeom prst="rect">
            <a:avLst/>
          </a:prstGeom>
        </p:spPr>
      </p:pic>
      <p:pic>
        <p:nvPicPr>
          <p:cNvPr id="5" name="Picture 4">
            <a:extLst>
              <a:ext uri="{FF2B5EF4-FFF2-40B4-BE49-F238E27FC236}">
                <a16:creationId xmlns:a16="http://schemas.microsoft.com/office/drawing/2014/main" id="{268A1BF9-B800-41E8-9B7B-9799F4C0E4DF}"/>
              </a:ext>
            </a:extLst>
          </p:cNvPr>
          <p:cNvPicPr>
            <a:picLocks noChangeAspect="1"/>
          </p:cNvPicPr>
          <p:nvPr/>
        </p:nvPicPr>
        <p:blipFill>
          <a:blip r:embed="rId5"/>
          <a:stretch>
            <a:fillRect/>
          </a:stretch>
        </p:blipFill>
        <p:spPr>
          <a:xfrm>
            <a:off x="7249414" y="3928104"/>
            <a:ext cx="2081566" cy="1949560"/>
          </a:xfrm>
          <a:prstGeom prst="rect">
            <a:avLst/>
          </a:prstGeom>
        </p:spPr>
      </p:pic>
      <p:pic>
        <p:nvPicPr>
          <p:cNvPr id="6" name="Picture 5">
            <a:extLst>
              <a:ext uri="{FF2B5EF4-FFF2-40B4-BE49-F238E27FC236}">
                <a16:creationId xmlns:a16="http://schemas.microsoft.com/office/drawing/2014/main" id="{A01458EC-8FFB-4596-8F31-E1E57395612E}"/>
              </a:ext>
            </a:extLst>
          </p:cNvPr>
          <p:cNvPicPr>
            <a:picLocks noChangeAspect="1"/>
          </p:cNvPicPr>
          <p:nvPr/>
        </p:nvPicPr>
        <p:blipFill>
          <a:blip r:embed="rId6"/>
          <a:stretch>
            <a:fillRect/>
          </a:stretch>
        </p:blipFill>
        <p:spPr>
          <a:xfrm>
            <a:off x="9634596" y="3918023"/>
            <a:ext cx="2081566" cy="1959641"/>
          </a:xfrm>
          <a:prstGeom prst="rect">
            <a:avLst/>
          </a:prstGeom>
        </p:spPr>
      </p:pic>
    </p:spTree>
    <p:extLst>
      <p:ext uri="{BB962C8B-B14F-4D97-AF65-F5344CB8AC3E}">
        <p14:creationId xmlns:p14="http://schemas.microsoft.com/office/powerpoint/2010/main" val="145003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vs. Features: Bi-variate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5" y="1637823"/>
            <a:ext cx="3732052" cy="4524315"/>
          </a:xfrm>
          <a:prstGeom prst="rect">
            <a:avLst/>
          </a:prstGeom>
          <a:noFill/>
        </p:spPr>
        <p:txBody>
          <a:bodyPr wrap="square" rtlCol="0">
            <a:spAutoFit/>
          </a:bodyPr>
          <a:lstStyle/>
          <a:p>
            <a:pPr marL="285750" lvl="0" indent="-285750">
              <a:buFont typeface="Arial" panose="020B0604020202020204" pitchFamily="34" charset="0"/>
              <a:buChar char="•"/>
            </a:pPr>
            <a:r>
              <a:rPr lang="en-US" dirty="0"/>
              <a:t>Data points of </a:t>
            </a:r>
            <a:r>
              <a:rPr lang="en-US" i="1" dirty="0"/>
              <a:t>2ndFlrSF, 3SsnPorch, BsmtFinSF1, BsmtFinSF2, </a:t>
            </a:r>
            <a:r>
              <a:rPr lang="en-US" i="1" dirty="0" err="1"/>
              <a:t>EnclosedPorch</a:t>
            </a:r>
            <a:r>
              <a:rPr lang="en-US" i="1" dirty="0"/>
              <a:t>,  </a:t>
            </a:r>
            <a:r>
              <a:rPr lang="en-US" i="1" dirty="0" err="1"/>
              <a:t>LowQualFinSF</a:t>
            </a:r>
            <a:r>
              <a:rPr lang="en-US" i="1" dirty="0"/>
              <a:t>, MasVnrArea, </a:t>
            </a:r>
            <a:r>
              <a:rPr lang="en-US" i="1" dirty="0" err="1"/>
              <a:t>MiscVal</a:t>
            </a:r>
            <a:r>
              <a:rPr lang="en-US" i="1" dirty="0"/>
              <a:t>, </a:t>
            </a:r>
            <a:r>
              <a:rPr lang="en-US" i="1" dirty="0" err="1"/>
              <a:t>OpenPorchSF</a:t>
            </a:r>
            <a:r>
              <a:rPr lang="en-US" i="1" dirty="0"/>
              <a:t>, </a:t>
            </a:r>
            <a:r>
              <a:rPr lang="en-US" i="1" dirty="0" err="1"/>
              <a:t>PoolArea</a:t>
            </a:r>
            <a:r>
              <a:rPr lang="en-US" i="1" dirty="0"/>
              <a:t>, </a:t>
            </a:r>
            <a:r>
              <a:rPr lang="en-US" i="1" dirty="0" err="1"/>
              <a:t>ScreenPorch</a:t>
            </a:r>
            <a:r>
              <a:rPr lang="en-US" i="1" dirty="0"/>
              <a:t> and </a:t>
            </a:r>
            <a:r>
              <a:rPr lang="en-US" i="1" dirty="0" err="1"/>
              <a:t>WoodDeckSF</a:t>
            </a:r>
            <a:r>
              <a:rPr lang="en-US" dirty="0"/>
              <a:t> features are heavily stacked at 0. Those features are rarer than the previous ones and they don't exist in every house, so they are sparse features. Those sparse features may not be reliable as the previous features when they are used as continuous features, because they are going to introduce bias to the regression function.</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3" name="Picture 2">
            <a:extLst>
              <a:ext uri="{FF2B5EF4-FFF2-40B4-BE49-F238E27FC236}">
                <a16:creationId xmlns:a16="http://schemas.microsoft.com/office/drawing/2014/main" id="{845D088F-FD88-4FFF-B088-6DE6CB1F33B1}"/>
              </a:ext>
            </a:extLst>
          </p:cNvPr>
          <p:cNvPicPr>
            <a:picLocks noChangeAspect="1"/>
          </p:cNvPicPr>
          <p:nvPr/>
        </p:nvPicPr>
        <p:blipFill>
          <a:blip r:embed="rId3"/>
          <a:stretch>
            <a:fillRect/>
          </a:stretch>
        </p:blipFill>
        <p:spPr>
          <a:xfrm>
            <a:off x="7044382" y="1637823"/>
            <a:ext cx="2198294" cy="1972424"/>
          </a:xfrm>
          <a:prstGeom prst="rect">
            <a:avLst/>
          </a:prstGeom>
        </p:spPr>
      </p:pic>
      <p:pic>
        <p:nvPicPr>
          <p:cNvPr id="4" name="Picture 3">
            <a:extLst>
              <a:ext uri="{FF2B5EF4-FFF2-40B4-BE49-F238E27FC236}">
                <a16:creationId xmlns:a16="http://schemas.microsoft.com/office/drawing/2014/main" id="{9B54D3D3-9855-4949-AF42-5EAA51D1A774}"/>
              </a:ext>
            </a:extLst>
          </p:cNvPr>
          <p:cNvPicPr>
            <a:picLocks noChangeAspect="1"/>
          </p:cNvPicPr>
          <p:nvPr/>
        </p:nvPicPr>
        <p:blipFill>
          <a:blip r:embed="rId4"/>
          <a:stretch>
            <a:fillRect/>
          </a:stretch>
        </p:blipFill>
        <p:spPr>
          <a:xfrm>
            <a:off x="9531999" y="1637823"/>
            <a:ext cx="2138113" cy="1972424"/>
          </a:xfrm>
          <a:prstGeom prst="rect">
            <a:avLst/>
          </a:prstGeom>
        </p:spPr>
      </p:pic>
      <p:pic>
        <p:nvPicPr>
          <p:cNvPr id="5" name="Picture 4">
            <a:extLst>
              <a:ext uri="{FF2B5EF4-FFF2-40B4-BE49-F238E27FC236}">
                <a16:creationId xmlns:a16="http://schemas.microsoft.com/office/drawing/2014/main" id="{B15A6607-93FF-490E-8DAD-CEDD121D50F8}"/>
              </a:ext>
            </a:extLst>
          </p:cNvPr>
          <p:cNvPicPr>
            <a:picLocks noChangeAspect="1"/>
          </p:cNvPicPr>
          <p:nvPr/>
        </p:nvPicPr>
        <p:blipFill>
          <a:blip r:embed="rId5"/>
          <a:stretch>
            <a:fillRect/>
          </a:stretch>
        </p:blipFill>
        <p:spPr>
          <a:xfrm>
            <a:off x="7027029" y="4002024"/>
            <a:ext cx="2215647" cy="2056698"/>
          </a:xfrm>
          <a:prstGeom prst="rect">
            <a:avLst/>
          </a:prstGeom>
        </p:spPr>
      </p:pic>
      <p:pic>
        <p:nvPicPr>
          <p:cNvPr id="6" name="Picture 5">
            <a:extLst>
              <a:ext uri="{FF2B5EF4-FFF2-40B4-BE49-F238E27FC236}">
                <a16:creationId xmlns:a16="http://schemas.microsoft.com/office/drawing/2014/main" id="{C72344F4-018F-4A0E-B4CD-F1A08D2CD2D7}"/>
              </a:ext>
            </a:extLst>
          </p:cNvPr>
          <p:cNvPicPr>
            <a:picLocks noChangeAspect="1"/>
          </p:cNvPicPr>
          <p:nvPr/>
        </p:nvPicPr>
        <p:blipFill>
          <a:blip r:embed="rId6"/>
          <a:stretch>
            <a:fillRect/>
          </a:stretch>
        </p:blipFill>
        <p:spPr>
          <a:xfrm>
            <a:off x="9567359" y="3996554"/>
            <a:ext cx="2138113" cy="2067638"/>
          </a:xfrm>
          <a:prstGeom prst="rect">
            <a:avLst/>
          </a:prstGeom>
        </p:spPr>
      </p:pic>
    </p:spTree>
    <p:extLst>
      <p:ext uri="{BB962C8B-B14F-4D97-AF65-F5344CB8AC3E}">
        <p14:creationId xmlns:p14="http://schemas.microsoft.com/office/powerpoint/2010/main" val="270315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vs. Features: Bi-variate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6" y="1637823"/>
            <a:ext cx="3324190" cy="2308324"/>
          </a:xfrm>
          <a:prstGeom prst="rect">
            <a:avLst/>
          </a:prstGeom>
          <a:noFill/>
        </p:spPr>
        <p:txBody>
          <a:bodyPr wrap="square" rtlCol="0">
            <a:spAutoFit/>
          </a:bodyPr>
          <a:lstStyle/>
          <a:p>
            <a:pPr lvl="0"/>
            <a:endParaRPr lang="en-US" dirty="0"/>
          </a:p>
          <a:p>
            <a:pPr marL="285750" indent="-285750">
              <a:buFont typeface="Arial" panose="020B0604020202020204" pitchFamily="34" charset="0"/>
              <a:buChar char="•"/>
            </a:pPr>
            <a:r>
              <a:rPr lang="en-US" i="1" dirty="0"/>
              <a:t>GarageYrBlt, </a:t>
            </a:r>
            <a:r>
              <a:rPr lang="en-US" i="1" dirty="0" err="1"/>
              <a:t>YearBuilt</a:t>
            </a:r>
            <a:r>
              <a:rPr lang="en-US" i="1" dirty="0"/>
              <a:t> and </a:t>
            </a:r>
            <a:r>
              <a:rPr lang="en-US" i="1" dirty="0" err="1"/>
              <a:t>YearRemodAdd</a:t>
            </a:r>
            <a:r>
              <a:rPr lang="en-US" dirty="0"/>
              <a:t> are ordinal features, but a linear relationship can be seen from their plots. Houses with recent dates are more likely to be sold at higher prices</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3" name="Picture 2">
            <a:extLst>
              <a:ext uri="{FF2B5EF4-FFF2-40B4-BE49-F238E27FC236}">
                <a16:creationId xmlns:a16="http://schemas.microsoft.com/office/drawing/2014/main" id="{2E26A100-ED26-4BBC-83E0-704CE8B102AB}"/>
              </a:ext>
            </a:extLst>
          </p:cNvPr>
          <p:cNvPicPr>
            <a:picLocks noChangeAspect="1"/>
          </p:cNvPicPr>
          <p:nvPr/>
        </p:nvPicPr>
        <p:blipFill>
          <a:blip r:embed="rId3"/>
          <a:stretch>
            <a:fillRect/>
          </a:stretch>
        </p:blipFill>
        <p:spPr>
          <a:xfrm>
            <a:off x="7796498" y="1691382"/>
            <a:ext cx="3169723" cy="2064899"/>
          </a:xfrm>
          <a:prstGeom prst="rect">
            <a:avLst/>
          </a:prstGeom>
        </p:spPr>
      </p:pic>
      <p:pic>
        <p:nvPicPr>
          <p:cNvPr id="4" name="Picture 3">
            <a:extLst>
              <a:ext uri="{FF2B5EF4-FFF2-40B4-BE49-F238E27FC236}">
                <a16:creationId xmlns:a16="http://schemas.microsoft.com/office/drawing/2014/main" id="{B3762F00-127C-433F-A950-FCEF62C3EE89}"/>
              </a:ext>
            </a:extLst>
          </p:cNvPr>
          <p:cNvPicPr>
            <a:picLocks noChangeAspect="1"/>
          </p:cNvPicPr>
          <p:nvPr/>
        </p:nvPicPr>
        <p:blipFill>
          <a:blip r:embed="rId4"/>
          <a:stretch>
            <a:fillRect/>
          </a:stretch>
        </p:blipFill>
        <p:spPr>
          <a:xfrm>
            <a:off x="7796499" y="3958154"/>
            <a:ext cx="3169722" cy="2238715"/>
          </a:xfrm>
          <a:prstGeom prst="rect">
            <a:avLst/>
          </a:prstGeom>
        </p:spPr>
      </p:pic>
    </p:spTree>
    <p:extLst>
      <p:ext uri="{BB962C8B-B14F-4D97-AF65-F5344CB8AC3E}">
        <p14:creationId xmlns:p14="http://schemas.microsoft.com/office/powerpoint/2010/main" val="92202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401123"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5" y="-11113"/>
            <a:ext cx="2567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vs. Features: Bi-variate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1866" y="1637823"/>
            <a:ext cx="3008425" cy="3970318"/>
          </a:xfrm>
          <a:prstGeom prst="rect">
            <a:avLst/>
          </a:prstGeom>
          <a:noFill/>
        </p:spPr>
        <p:txBody>
          <a:bodyPr wrap="square" rtlCol="0">
            <a:spAutoFit/>
          </a:bodyPr>
          <a:lstStyle/>
          <a:p>
            <a:pPr lvl="0"/>
            <a:r>
              <a:rPr lang="en-US" b="1" dirty="0"/>
              <a:t>Categorical features </a:t>
            </a:r>
            <a:r>
              <a:rPr lang="en-US" dirty="0"/>
              <a:t>are not strongly correlated with SalePrice. There are only 2 categorical features that have significant correlation with SalePrice, and they are </a:t>
            </a:r>
            <a:r>
              <a:rPr lang="en-US" dirty="0" err="1"/>
              <a:t>OverallQual</a:t>
            </a:r>
            <a:r>
              <a:rPr lang="en-US" dirty="0"/>
              <a:t> and </a:t>
            </a:r>
            <a:r>
              <a:rPr lang="en-US" dirty="0" err="1"/>
              <a:t>TotRmsAbvGrd</a:t>
            </a:r>
            <a:r>
              <a:rPr lang="en-US" dirty="0"/>
              <a:t>. A linear relationship can easily be seen from their plots. When the number of </a:t>
            </a:r>
            <a:r>
              <a:rPr lang="en-US" dirty="0" err="1"/>
              <a:t>OverallQual</a:t>
            </a:r>
            <a:r>
              <a:rPr lang="en-US" dirty="0"/>
              <a:t> and </a:t>
            </a:r>
            <a:r>
              <a:rPr lang="en-US" dirty="0" err="1"/>
              <a:t>TotRmsAbvGrd</a:t>
            </a:r>
            <a:r>
              <a:rPr lang="en-US" dirty="0"/>
              <a:t> increases, SalePrice tends to increase as well.</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3" name="Picture 2">
            <a:extLst>
              <a:ext uri="{FF2B5EF4-FFF2-40B4-BE49-F238E27FC236}">
                <a16:creationId xmlns:a16="http://schemas.microsoft.com/office/drawing/2014/main" id="{1F618143-B941-44AE-87AC-EA681DF8777D}"/>
              </a:ext>
            </a:extLst>
          </p:cNvPr>
          <p:cNvPicPr>
            <a:picLocks noChangeAspect="1"/>
          </p:cNvPicPr>
          <p:nvPr/>
        </p:nvPicPr>
        <p:blipFill>
          <a:blip r:embed="rId3"/>
          <a:stretch>
            <a:fillRect/>
          </a:stretch>
        </p:blipFill>
        <p:spPr>
          <a:xfrm>
            <a:off x="6320258" y="1634609"/>
            <a:ext cx="5381146" cy="1975638"/>
          </a:xfrm>
          <a:prstGeom prst="rect">
            <a:avLst/>
          </a:prstGeom>
        </p:spPr>
      </p:pic>
      <p:pic>
        <p:nvPicPr>
          <p:cNvPr id="4" name="Picture 3">
            <a:extLst>
              <a:ext uri="{FF2B5EF4-FFF2-40B4-BE49-F238E27FC236}">
                <a16:creationId xmlns:a16="http://schemas.microsoft.com/office/drawing/2014/main" id="{9054FBEB-509D-430B-B4B5-55A34A9A373E}"/>
              </a:ext>
            </a:extLst>
          </p:cNvPr>
          <p:cNvPicPr>
            <a:picLocks noChangeAspect="1"/>
          </p:cNvPicPr>
          <p:nvPr/>
        </p:nvPicPr>
        <p:blipFill>
          <a:blip r:embed="rId4"/>
          <a:stretch>
            <a:fillRect/>
          </a:stretch>
        </p:blipFill>
        <p:spPr>
          <a:xfrm>
            <a:off x="6320258" y="4112716"/>
            <a:ext cx="5381146" cy="2130202"/>
          </a:xfrm>
          <a:prstGeom prst="rect">
            <a:avLst/>
          </a:prstGeom>
        </p:spPr>
      </p:pic>
    </p:spTree>
    <p:extLst>
      <p:ext uri="{BB962C8B-B14F-4D97-AF65-F5344CB8AC3E}">
        <p14:creationId xmlns:p14="http://schemas.microsoft.com/office/powerpoint/2010/main" val="149210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5255" y="0"/>
            <a:ext cx="2258481"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7" y="-11113"/>
            <a:ext cx="2551819"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164721"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Analysis</a:t>
            </a:r>
          </a:p>
        </p:txBody>
      </p:sp>
      <p:sp>
        <p:nvSpPr>
          <p:cNvPr id="4" name="TextBox 3">
            <a:extLst>
              <a:ext uri="{FF2B5EF4-FFF2-40B4-BE49-F238E27FC236}">
                <a16:creationId xmlns:a16="http://schemas.microsoft.com/office/drawing/2014/main" id="{760B869F-0EB0-48BF-BABC-D09159D6C712}"/>
              </a:ext>
            </a:extLst>
          </p:cNvPr>
          <p:cNvSpPr txBox="1"/>
          <p:nvPr/>
        </p:nvSpPr>
        <p:spPr>
          <a:xfrm>
            <a:off x="3341836" y="5329494"/>
            <a:ext cx="7959884" cy="1046440"/>
          </a:xfrm>
          <a:prstGeom prst="rect">
            <a:avLst/>
          </a:prstGeom>
          <a:noFill/>
        </p:spPr>
        <p:txBody>
          <a:bodyPr wrap="square" rtlCol="0">
            <a:spAutoFit/>
          </a:bodyPr>
          <a:lstStyle/>
          <a:p>
            <a:r>
              <a:rPr lang="en-US" sz="1400" dirty="0" err="1"/>
              <a:t>OverallQual</a:t>
            </a:r>
            <a:r>
              <a:rPr lang="en-US" sz="1400" dirty="0"/>
              <a:t> is the best variables among Ordinal Variables regard of explaining SalePrice</a:t>
            </a:r>
          </a:p>
          <a:p>
            <a:pPr marL="171450" indent="-171450">
              <a:buFont typeface="Arial" panose="020B0604020202020204" pitchFamily="34" charset="0"/>
              <a:buChar char="•"/>
            </a:pPr>
            <a:r>
              <a:rPr lang="en-US" sz="1200" dirty="0" err="1"/>
              <a:t>OverallQual</a:t>
            </a:r>
            <a:r>
              <a:rPr lang="en-US" sz="1200" dirty="0"/>
              <a:t> causes different SalePrice where having same "</a:t>
            </a:r>
            <a:r>
              <a:rPr lang="en-US" sz="1200" dirty="0" err="1"/>
              <a:t>GrLivArea</a:t>
            </a:r>
            <a:r>
              <a:rPr lang="en-US" sz="1200" dirty="0"/>
              <a:t>". We have to put a strong attention!</a:t>
            </a:r>
          </a:p>
          <a:p>
            <a:pPr marL="171450" indent="-171450">
              <a:buFont typeface="Arial" panose="020B0604020202020204" pitchFamily="34" charset="0"/>
              <a:buChar char="•"/>
            </a:pPr>
            <a:r>
              <a:rPr lang="en-US" sz="1200" dirty="0" err="1"/>
              <a:t>OverallQual</a:t>
            </a:r>
            <a:r>
              <a:rPr lang="en-US" sz="1200" dirty="0"/>
              <a:t> is proportional to SalePrice, and (1-2) almost identical.</a:t>
            </a:r>
          </a:p>
          <a:p>
            <a:pPr marL="171450" indent="-171450">
              <a:buFont typeface="Arial" panose="020B0604020202020204" pitchFamily="34" charset="0"/>
              <a:buChar char="•"/>
            </a:pPr>
            <a:r>
              <a:rPr lang="en-US" sz="1200" dirty="0"/>
              <a:t>Square of </a:t>
            </a:r>
            <a:r>
              <a:rPr lang="en-US" sz="1200" dirty="0" err="1"/>
              <a:t>OverallQual</a:t>
            </a:r>
            <a:r>
              <a:rPr lang="en-US" sz="1200" dirty="0"/>
              <a:t> was a good variables since linear regression (SalePrice ~ O.Q + O.Q^2) has good curve shape</a:t>
            </a:r>
          </a:p>
          <a:p>
            <a:endParaRPr lang="en-US" sz="1200" dirty="0"/>
          </a:p>
        </p:txBody>
      </p:sp>
      <p:pic>
        <p:nvPicPr>
          <p:cNvPr id="5" name="Picture 4">
            <a:extLst>
              <a:ext uri="{FF2B5EF4-FFF2-40B4-BE49-F238E27FC236}">
                <a16:creationId xmlns:a16="http://schemas.microsoft.com/office/drawing/2014/main" id="{2E70290D-5934-41B0-A3D5-EC512F30C41C}"/>
              </a:ext>
            </a:extLst>
          </p:cNvPr>
          <p:cNvPicPr>
            <a:picLocks noChangeAspect="1"/>
          </p:cNvPicPr>
          <p:nvPr/>
        </p:nvPicPr>
        <p:blipFill>
          <a:blip r:embed="rId3"/>
          <a:stretch>
            <a:fillRect/>
          </a:stretch>
        </p:blipFill>
        <p:spPr>
          <a:xfrm>
            <a:off x="3226986" y="1276313"/>
            <a:ext cx="7751157" cy="1705488"/>
          </a:xfrm>
          <a:prstGeom prst="rect">
            <a:avLst/>
          </a:prstGeom>
        </p:spPr>
      </p:pic>
      <p:sp>
        <p:nvSpPr>
          <p:cNvPr id="6" name="TextBox 5">
            <a:extLst>
              <a:ext uri="{FF2B5EF4-FFF2-40B4-BE49-F238E27FC236}">
                <a16:creationId xmlns:a16="http://schemas.microsoft.com/office/drawing/2014/main" id="{DCF9A8EB-355D-413C-B8BD-5987B658D85B}"/>
              </a:ext>
            </a:extLst>
          </p:cNvPr>
          <p:cNvSpPr txBox="1"/>
          <p:nvPr/>
        </p:nvSpPr>
        <p:spPr>
          <a:xfrm>
            <a:off x="4315441" y="835459"/>
            <a:ext cx="4782509" cy="492443"/>
          </a:xfrm>
          <a:prstGeom prst="rect">
            <a:avLst/>
          </a:prstGeom>
          <a:noFill/>
        </p:spPr>
        <p:txBody>
          <a:bodyPr wrap="square" rtlCol="0">
            <a:spAutoFit/>
          </a:bodyPr>
          <a:lstStyle/>
          <a:p>
            <a:pPr algn="ctr"/>
            <a:r>
              <a:rPr lang="en-US" sz="1400" b="1" dirty="0"/>
              <a:t>Overall Effect Sale price </a:t>
            </a:r>
          </a:p>
          <a:p>
            <a:pPr algn="ctr"/>
            <a:r>
              <a:rPr lang="en-US" sz="1200" dirty="0"/>
              <a:t>GrLiv to SalePrice (w.r.t </a:t>
            </a:r>
            <a:r>
              <a:rPr lang="en-US" sz="1200" dirty="0" err="1"/>
              <a:t>OverallQual</a:t>
            </a:r>
            <a:r>
              <a:rPr lang="en-US" sz="1200" dirty="0"/>
              <a:t>)</a:t>
            </a:r>
          </a:p>
        </p:txBody>
      </p:sp>
      <p:pic>
        <p:nvPicPr>
          <p:cNvPr id="7" name="Picture 6">
            <a:extLst>
              <a:ext uri="{FF2B5EF4-FFF2-40B4-BE49-F238E27FC236}">
                <a16:creationId xmlns:a16="http://schemas.microsoft.com/office/drawing/2014/main" id="{87395BA1-ECE3-465E-AFBF-793DB558E224}"/>
              </a:ext>
            </a:extLst>
          </p:cNvPr>
          <p:cNvPicPr>
            <a:picLocks noChangeAspect="1"/>
          </p:cNvPicPr>
          <p:nvPr/>
        </p:nvPicPr>
        <p:blipFill>
          <a:blip r:embed="rId4"/>
          <a:stretch>
            <a:fillRect/>
          </a:stretch>
        </p:blipFill>
        <p:spPr>
          <a:xfrm>
            <a:off x="3226986" y="3428404"/>
            <a:ext cx="3654038" cy="1575051"/>
          </a:xfrm>
          <a:prstGeom prst="rect">
            <a:avLst/>
          </a:prstGeom>
        </p:spPr>
      </p:pic>
      <p:pic>
        <p:nvPicPr>
          <p:cNvPr id="8" name="Picture 7">
            <a:extLst>
              <a:ext uri="{FF2B5EF4-FFF2-40B4-BE49-F238E27FC236}">
                <a16:creationId xmlns:a16="http://schemas.microsoft.com/office/drawing/2014/main" id="{6B1F942E-E384-4F54-A523-C4FE36D19450}"/>
              </a:ext>
            </a:extLst>
          </p:cNvPr>
          <p:cNvPicPr>
            <a:picLocks noChangeAspect="1"/>
          </p:cNvPicPr>
          <p:nvPr/>
        </p:nvPicPr>
        <p:blipFill>
          <a:blip r:embed="rId5"/>
          <a:stretch>
            <a:fillRect/>
          </a:stretch>
        </p:blipFill>
        <p:spPr>
          <a:xfrm>
            <a:off x="7131003" y="3428403"/>
            <a:ext cx="3847140" cy="1575052"/>
          </a:xfrm>
          <a:prstGeom prst="rect">
            <a:avLst/>
          </a:prstGeom>
        </p:spPr>
      </p:pic>
      <p:sp>
        <p:nvSpPr>
          <p:cNvPr id="9" name="TextBox 8">
            <a:extLst>
              <a:ext uri="{FF2B5EF4-FFF2-40B4-BE49-F238E27FC236}">
                <a16:creationId xmlns:a16="http://schemas.microsoft.com/office/drawing/2014/main" id="{8016C653-EABA-4352-A2F1-4E13587142EF}"/>
              </a:ext>
            </a:extLst>
          </p:cNvPr>
          <p:cNvSpPr txBox="1"/>
          <p:nvPr/>
        </p:nvSpPr>
        <p:spPr>
          <a:xfrm>
            <a:off x="3226987" y="3179147"/>
            <a:ext cx="3654038" cy="276999"/>
          </a:xfrm>
          <a:prstGeom prst="rect">
            <a:avLst/>
          </a:prstGeom>
          <a:noFill/>
        </p:spPr>
        <p:txBody>
          <a:bodyPr wrap="square" rtlCol="0">
            <a:spAutoFit/>
          </a:bodyPr>
          <a:lstStyle/>
          <a:p>
            <a:r>
              <a:rPr lang="en-US" sz="1200" dirty="0"/>
              <a:t>Boxplot Overall Qual &amp; SalePrice</a:t>
            </a:r>
          </a:p>
        </p:txBody>
      </p:sp>
      <p:sp>
        <p:nvSpPr>
          <p:cNvPr id="15" name="TextBox 14">
            <a:extLst>
              <a:ext uri="{FF2B5EF4-FFF2-40B4-BE49-F238E27FC236}">
                <a16:creationId xmlns:a16="http://schemas.microsoft.com/office/drawing/2014/main" id="{D5760137-4BC8-445E-81DB-8FCC258046EE}"/>
              </a:ext>
            </a:extLst>
          </p:cNvPr>
          <p:cNvSpPr txBox="1"/>
          <p:nvPr/>
        </p:nvSpPr>
        <p:spPr>
          <a:xfrm>
            <a:off x="7131003" y="3171736"/>
            <a:ext cx="3847140" cy="276999"/>
          </a:xfrm>
          <a:prstGeom prst="rect">
            <a:avLst/>
          </a:prstGeom>
          <a:noFill/>
        </p:spPr>
        <p:txBody>
          <a:bodyPr wrap="square" rtlCol="0">
            <a:spAutoFit/>
          </a:bodyPr>
          <a:lstStyle/>
          <a:p>
            <a:r>
              <a:rPr lang="en-US" sz="1200" dirty="0"/>
              <a:t>Linear Regression , SalePrice ~</a:t>
            </a:r>
            <a:r>
              <a:rPr lang="en-US" sz="1200" dirty="0" err="1"/>
              <a:t>OverallQual</a:t>
            </a:r>
            <a:endParaRPr lang="en-US" sz="1200" dirty="0"/>
          </a:p>
        </p:txBody>
      </p:sp>
      <p:pic>
        <p:nvPicPr>
          <p:cNvPr id="10" name="Picture 9">
            <a:extLst>
              <a:ext uri="{FF2B5EF4-FFF2-40B4-BE49-F238E27FC236}">
                <a16:creationId xmlns:a16="http://schemas.microsoft.com/office/drawing/2014/main" id="{AD595FF5-814F-40FA-8968-63691E931A1C}"/>
              </a:ext>
            </a:extLst>
          </p:cNvPr>
          <p:cNvPicPr>
            <a:picLocks noChangeAspect="1"/>
          </p:cNvPicPr>
          <p:nvPr/>
        </p:nvPicPr>
        <p:blipFill>
          <a:blip r:embed="rId6"/>
          <a:stretch>
            <a:fillRect/>
          </a:stretch>
        </p:blipFill>
        <p:spPr>
          <a:xfrm>
            <a:off x="11043039" y="1496604"/>
            <a:ext cx="390251" cy="1264905"/>
          </a:xfrm>
          <a:prstGeom prst="rect">
            <a:avLst/>
          </a:prstGeom>
        </p:spPr>
      </p:pic>
      <p:sp>
        <p:nvSpPr>
          <p:cNvPr id="16" name="TextBox 15">
            <a:extLst>
              <a:ext uri="{FF2B5EF4-FFF2-40B4-BE49-F238E27FC236}">
                <a16:creationId xmlns:a16="http://schemas.microsoft.com/office/drawing/2014/main" id="{685B1180-3E53-438A-8B02-472874A53F1B}"/>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7" name="TextBox 16">
            <a:extLst>
              <a:ext uri="{FF2B5EF4-FFF2-40B4-BE49-F238E27FC236}">
                <a16:creationId xmlns:a16="http://schemas.microsoft.com/office/drawing/2014/main" id="{48226D27-53F6-4FFF-BB39-4517CD8AE846}"/>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Tree>
    <p:extLst>
      <p:ext uri="{BB962C8B-B14F-4D97-AF65-F5344CB8AC3E}">
        <p14:creationId xmlns:p14="http://schemas.microsoft.com/office/powerpoint/2010/main" val="100645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073429" cy="738664"/>
          </a:xfrm>
          <a:prstGeom prst="rect">
            <a:avLst/>
          </a:prstGeom>
          <a:noFill/>
        </p:spPr>
        <p:txBody>
          <a:bodyPr wrap="square" lIns="0" tIns="0" rIns="0" bIns="0" rtlCol="0">
            <a:spAutoFit/>
          </a:bodyPr>
          <a:lstStyle/>
          <a:p>
            <a:r>
              <a:rPr lang="en-US" sz="4800" b="1" dirty="0">
                <a:solidFill>
                  <a:schemeClr val="bg2">
                    <a:lumMod val="25000"/>
                  </a:schemeClr>
                </a:solidFill>
              </a:rPr>
              <a:t>Agenda</a:t>
            </a:r>
          </a:p>
        </p:txBody>
      </p:sp>
      <p:sp>
        <p:nvSpPr>
          <p:cNvPr id="103" name="TextBox 102">
            <a:extLst>
              <a:ext uri="{FF2B5EF4-FFF2-40B4-BE49-F238E27FC236}">
                <a16:creationId xmlns:a16="http://schemas.microsoft.com/office/drawing/2014/main" id="{37794335-E8A9-4C19-9971-50AF44C621D1}"/>
              </a:ext>
            </a:extLst>
          </p:cNvPr>
          <p:cNvSpPr txBox="1"/>
          <p:nvPr/>
        </p:nvSpPr>
        <p:spPr>
          <a:xfrm>
            <a:off x="2505882" y="1870339"/>
            <a:ext cx="8254646" cy="3539430"/>
          </a:xfrm>
          <a:prstGeom prst="rect">
            <a:avLst/>
          </a:prstGeom>
          <a:noFill/>
        </p:spPr>
        <p:txBody>
          <a:bodyPr wrap="square" rtlCol="0">
            <a:spAutoFit/>
          </a:bodyPr>
          <a:lstStyle/>
          <a:p>
            <a:r>
              <a:rPr lang="en-US" sz="6000" dirty="0"/>
              <a:t>G</a:t>
            </a:r>
            <a:r>
              <a:rPr lang="en-US" sz="4400" dirty="0"/>
              <a:t>oal</a:t>
            </a:r>
            <a:r>
              <a:rPr lang="en-US" sz="6000" dirty="0"/>
              <a:t> </a:t>
            </a:r>
            <a:r>
              <a:rPr lang="en-US" sz="4400" dirty="0"/>
              <a:t>&amp;</a:t>
            </a:r>
            <a:r>
              <a:rPr lang="en-US" sz="6000" dirty="0"/>
              <a:t> A</a:t>
            </a:r>
            <a:r>
              <a:rPr lang="en-US" sz="4400" dirty="0"/>
              <a:t>pproach</a:t>
            </a:r>
          </a:p>
          <a:p>
            <a:r>
              <a:rPr lang="en-US" sz="6000" dirty="0"/>
              <a:t>F</a:t>
            </a:r>
            <a:r>
              <a:rPr lang="en-US" sz="4400" dirty="0"/>
              <a:t>eature Analysis &amp; Engineering</a:t>
            </a:r>
          </a:p>
          <a:p>
            <a:r>
              <a:rPr lang="en-US" sz="6000" dirty="0"/>
              <a:t>M</a:t>
            </a:r>
            <a:r>
              <a:rPr lang="en-US" sz="4400" dirty="0"/>
              <a:t>odel: Selection &amp; Optimization </a:t>
            </a:r>
          </a:p>
          <a:p>
            <a:endParaRPr lang="en-US" sz="4400" dirty="0"/>
          </a:p>
        </p:txBody>
      </p:sp>
      <p:sp>
        <p:nvSpPr>
          <p:cNvPr id="8" name="TextBox 7">
            <a:extLst>
              <a:ext uri="{FF2B5EF4-FFF2-40B4-BE49-F238E27FC236}">
                <a16:creationId xmlns:a16="http://schemas.microsoft.com/office/drawing/2014/main" id="{5B0128D8-8912-4D16-867C-8877D35F47FB}"/>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9" name="TextBox 8">
            <a:extLst>
              <a:ext uri="{FF2B5EF4-FFF2-40B4-BE49-F238E27FC236}">
                <a16:creationId xmlns:a16="http://schemas.microsoft.com/office/drawing/2014/main" id="{14521314-F6A0-4674-BD4B-F65553A213A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Tree>
    <p:extLst>
      <p:ext uri="{BB962C8B-B14F-4D97-AF65-F5344CB8AC3E}">
        <p14:creationId xmlns:p14="http://schemas.microsoft.com/office/powerpoint/2010/main" val="136888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401123"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5" y="-11113"/>
            <a:ext cx="2567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Target vs. Features: Bi-variate analysis</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3180215" y="1548144"/>
            <a:ext cx="3008425" cy="5355312"/>
          </a:xfrm>
          <a:prstGeom prst="rect">
            <a:avLst/>
          </a:prstGeom>
          <a:noFill/>
        </p:spPr>
        <p:txBody>
          <a:bodyPr wrap="square" rtlCol="0">
            <a:spAutoFit/>
          </a:bodyPr>
          <a:lstStyle/>
          <a:p>
            <a:pPr marL="285750" lvl="0" indent="-285750">
              <a:buFont typeface="Arial" panose="020B0604020202020204" pitchFamily="34" charset="0"/>
              <a:buChar char="•"/>
            </a:pPr>
            <a:r>
              <a:rPr lang="en-US" dirty="0"/>
              <a:t>Data points of </a:t>
            </a:r>
            <a:r>
              <a:rPr lang="en-US" dirty="0" err="1"/>
              <a:t>MoSold</a:t>
            </a:r>
            <a:r>
              <a:rPr lang="en-US" dirty="0"/>
              <a:t> and </a:t>
            </a:r>
            <a:r>
              <a:rPr lang="en-US" dirty="0" err="1"/>
              <a:t>YrSold</a:t>
            </a:r>
            <a:r>
              <a:rPr lang="en-US" dirty="0"/>
              <a:t> are uniformly distributed between classes. Those two features might have the least information about SalePrice among other categorical features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The other categorical features don't have significant correlation with SalePrice. However, values in some of those features have very distinct SalePrice maximums, minimums and interquartile ranges. Those features could be useful in tree based algorithms.</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pic>
        <p:nvPicPr>
          <p:cNvPr id="5" name="Picture 4">
            <a:extLst>
              <a:ext uri="{FF2B5EF4-FFF2-40B4-BE49-F238E27FC236}">
                <a16:creationId xmlns:a16="http://schemas.microsoft.com/office/drawing/2014/main" id="{B25C3E69-5005-4916-A9FD-FFA506C22492}"/>
              </a:ext>
            </a:extLst>
          </p:cNvPr>
          <p:cNvPicPr>
            <a:picLocks noChangeAspect="1"/>
          </p:cNvPicPr>
          <p:nvPr/>
        </p:nvPicPr>
        <p:blipFill>
          <a:blip r:embed="rId3"/>
          <a:stretch>
            <a:fillRect/>
          </a:stretch>
        </p:blipFill>
        <p:spPr>
          <a:xfrm>
            <a:off x="6525790" y="1730123"/>
            <a:ext cx="5175614" cy="2187899"/>
          </a:xfrm>
          <a:prstGeom prst="rect">
            <a:avLst/>
          </a:prstGeom>
        </p:spPr>
      </p:pic>
      <p:pic>
        <p:nvPicPr>
          <p:cNvPr id="6" name="Picture 5">
            <a:extLst>
              <a:ext uri="{FF2B5EF4-FFF2-40B4-BE49-F238E27FC236}">
                <a16:creationId xmlns:a16="http://schemas.microsoft.com/office/drawing/2014/main" id="{01FA3BA8-4E56-4388-AF4F-AE77617B6BB8}"/>
              </a:ext>
            </a:extLst>
          </p:cNvPr>
          <p:cNvPicPr>
            <a:picLocks noChangeAspect="1"/>
          </p:cNvPicPr>
          <p:nvPr/>
        </p:nvPicPr>
        <p:blipFill>
          <a:blip r:embed="rId4"/>
          <a:stretch>
            <a:fillRect/>
          </a:stretch>
        </p:blipFill>
        <p:spPr>
          <a:xfrm>
            <a:off x="6509344" y="4078619"/>
            <a:ext cx="5208506" cy="2301309"/>
          </a:xfrm>
          <a:prstGeom prst="rect">
            <a:avLst/>
          </a:prstGeom>
        </p:spPr>
      </p:pic>
    </p:spTree>
    <p:extLst>
      <p:ext uri="{BB962C8B-B14F-4D97-AF65-F5344CB8AC3E}">
        <p14:creationId xmlns:p14="http://schemas.microsoft.com/office/powerpoint/2010/main" val="1110482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073429"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Analysis</a:t>
            </a:r>
          </a:p>
        </p:txBody>
      </p:sp>
      <p:pic>
        <p:nvPicPr>
          <p:cNvPr id="2" name="Picture 1">
            <a:extLst>
              <a:ext uri="{FF2B5EF4-FFF2-40B4-BE49-F238E27FC236}">
                <a16:creationId xmlns:a16="http://schemas.microsoft.com/office/drawing/2014/main" id="{077CF087-D890-4918-A821-111DC951EF99}"/>
              </a:ext>
            </a:extLst>
          </p:cNvPr>
          <p:cNvPicPr>
            <a:picLocks noChangeAspect="1"/>
          </p:cNvPicPr>
          <p:nvPr/>
        </p:nvPicPr>
        <p:blipFill>
          <a:blip r:embed="rId3"/>
          <a:stretch>
            <a:fillRect/>
          </a:stretch>
        </p:blipFill>
        <p:spPr>
          <a:xfrm>
            <a:off x="2789249" y="2256397"/>
            <a:ext cx="8683512" cy="3949140"/>
          </a:xfrm>
          <a:prstGeom prst="rect">
            <a:avLst/>
          </a:prstGeom>
        </p:spPr>
      </p:pic>
      <p:sp>
        <p:nvSpPr>
          <p:cNvPr id="3" name="Oval 2">
            <a:extLst>
              <a:ext uri="{FF2B5EF4-FFF2-40B4-BE49-F238E27FC236}">
                <a16:creationId xmlns:a16="http://schemas.microsoft.com/office/drawing/2014/main" id="{FB88AF73-BA33-49D7-A127-02CB6FC082D5}"/>
              </a:ext>
            </a:extLst>
          </p:cNvPr>
          <p:cNvSpPr/>
          <p:nvPr/>
        </p:nvSpPr>
        <p:spPr>
          <a:xfrm>
            <a:off x="6148628" y="4150981"/>
            <a:ext cx="581094" cy="361813"/>
          </a:xfrm>
          <a:prstGeom prst="ellipse">
            <a:avLst/>
          </a:prstGeom>
          <a:noFill/>
          <a:ln>
            <a:solidFill>
              <a:srgbClr val="54F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54C043-4306-4272-A049-D1C816CB1811}"/>
              </a:ext>
            </a:extLst>
          </p:cNvPr>
          <p:cNvSpPr/>
          <p:nvPr/>
        </p:nvSpPr>
        <p:spPr>
          <a:xfrm>
            <a:off x="10221763" y="4441528"/>
            <a:ext cx="581094" cy="361813"/>
          </a:xfrm>
          <a:prstGeom prst="ellipse">
            <a:avLst/>
          </a:prstGeom>
          <a:noFill/>
          <a:ln>
            <a:solidFill>
              <a:srgbClr val="54F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17125ED-E944-4D18-94CB-7A0CC937D37B}"/>
              </a:ext>
            </a:extLst>
          </p:cNvPr>
          <p:cNvSpPr/>
          <p:nvPr/>
        </p:nvSpPr>
        <p:spPr>
          <a:xfrm>
            <a:off x="8637461" y="3056074"/>
            <a:ext cx="581094" cy="361813"/>
          </a:xfrm>
          <a:prstGeom prst="ellipse">
            <a:avLst/>
          </a:prstGeom>
          <a:noFill/>
          <a:ln>
            <a:solidFill>
              <a:srgbClr val="54F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5AEF20-FA4E-47B6-8DE5-36461D1BCA0C}"/>
              </a:ext>
            </a:extLst>
          </p:cNvPr>
          <p:cNvSpPr txBox="1"/>
          <p:nvPr/>
        </p:nvSpPr>
        <p:spPr>
          <a:xfrm>
            <a:off x="3170795" y="883552"/>
            <a:ext cx="8157239" cy="584775"/>
          </a:xfrm>
          <a:prstGeom prst="rect">
            <a:avLst/>
          </a:prstGeom>
          <a:noFill/>
        </p:spPr>
        <p:txBody>
          <a:bodyPr wrap="square" rtlCol="0">
            <a:spAutoFit/>
          </a:bodyPr>
          <a:lstStyle/>
          <a:p>
            <a:r>
              <a:rPr lang="en-US" sz="3200" b="1" dirty="0"/>
              <a:t>Outlier Detection</a:t>
            </a:r>
          </a:p>
        </p:txBody>
      </p:sp>
      <p:sp>
        <p:nvSpPr>
          <p:cNvPr id="13" name="TextBox 12">
            <a:extLst>
              <a:ext uri="{FF2B5EF4-FFF2-40B4-BE49-F238E27FC236}">
                <a16:creationId xmlns:a16="http://schemas.microsoft.com/office/drawing/2014/main" id="{F51CA155-7C82-44E6-A258-E80401E2557B}"/>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B4F3DD2E-B08E-4036-8575-5707FF05B93B}"/>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Tree>
    <p:extLst>
      <p:ext uri="{BB962C8B-B14F-4D97-AF65-F5344CB8AC3E}">
        <p14:creationId xmlns:p14="http://schemas.microsoft.com/office/powerpoint/2010/main" val="416879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EDA: Conclusions </a:t>
            </a:r>
            <a:endParaRPr lang="en-US" sz="3200" dirty="0"/>
          </a:p>
        </p:txBody>
      </p:sp>
      <p:sp>
        <p:nvSpPr>
          <p:cNvPr id="2" name="TextBox 1">
            <a:extLst>
              <a:ext uri="{FF2B5EF4-FFF2-40B4-BE49-F238E27FC236}">
                <a16:creationId xmlns:a16="http://schemas.microsoft.com/office/drawing/2014/main" id="{8445C758-4406-41B2-83E7-FB5F1172FBBB}"/>
              </a:ext>
            </a:extLst>
          </p:cNvPr>
          <p:cNvSpPr txBox="1"/>
          <p:nvPr/>
        </p:nvSpPr>
        <p:spPr>
          <a:xfrm>
            <a:off x="2918729" y="1565460"/>
            <a:ext cx="8514560" cy="4462760"/>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There were 24 features with systematically missing data. Those features are filled with None and 0 depending on their types which made them sparse. Converting those features from multi class or continuous to binary, could give better results.</a:t>
            </a:r>
          </a:p>
          <a:p>
            <a:pPr marL="285750" lvl="0" indent="-285750">
              <a:buFont typeface="Wingdings" panose="05000000000000000000" pitchFamily="2" charset="2"/>
              <a:buChar char="v"/>
            </a:pPr>
            <a:endParaRPr lang="en-US" sz="1600" dirty="0"/>
          </a:p>
          <a:p>
            <a:pPr marL="285750" lvl="0" indent="-285750">
              <a:buFont typeface="Wingdings" panose="05000000000000000000" pitchFamily="2" charset="2"/>
              <a:buChar char="v"/>
            </a:pPr>
            <a:r>
              <a:rPr lang="en-US" sz="1600" dirty="0"/>
              <a:t>There are features with ambiguous types. GarageYrBlt, </a:t>
            </a:r>
            <a:r>
              <a:rPr lang="en-US" sz="1600" dirty="0" err="1"/>
              <a:t>MoSold</a:t>
            </a:r>
            <a:r>
              <a:rPr lang="en-US" sz="1600" dirty="0"/>
              <a:t>, </a:t>
            </a:r>
            <a:r>
              <a:rPr lang="en-US" sz="1600" dirty="0" err="1"/>
              <a:t>YearBuilt</a:t>
            </a:r>
            <a:r>
              <a:rPr lang="en-US" sz="1600" dirty="0"/>
              <a:t>, </a:t>
            </a:r>
            <a:r>
              <a:rPr lang="en-US" sz="1600" dirty="0" err="1"/>
              <a:t>YearRemodAdd</a:t>
            </a:r>
            <a:r>
              <a:rPr lang="en-US" sz="1600" dirty="0"/>
              <a:t> and </a:t>
            </a:r>
            <a:r>
              <a:rPr lang="en-US" sz="1600" dirty="0" err="1"/>
              <a:t>YrSold</a:t>
            </a:r>
            <a:r>
              <a:rPr lang="en-US" sz="1600" dirty="0"/>
              <a:t> are date features. Those are numerical features by default, and they imply linear relationship. It might be better to use some of them as categorical features.</a:t>
            </a:r>
          </a:p>
          <a:p>
            <a:pPr lvl="0"/>
            <a:endParaRPr lang="en-US" sz="1600" dirty="0"/>
          </a:p>
          <a:p>
            <a:pPr marL="285750" lvl="0" indent="-285750">
              <a:buFont typeface="Wingdings" panose="05000000000000000000" pitchFamily="2" charset="2"/>
              <a:buChar char="v"/>
            </a:pPr>
            <a:r>
              <a:rPr lang="en-US" sz="1600" dirty="0"/>
              <a:t>Target (SalePrice) distribution is highly skewed and long tailed because of the outliers. It requires a transformation in order to perform better in models. Dealing with the outliers could also achieve better model performance.</a:t>
            </a:r>
          </a:p>
          <a:p>
            <a:pPr marL="285750" lvl="0" indent="-285750">
              <a:buFont typeface="Wingdings" panose="05000000000000000000" pitchFamily="2" charset="2"/>
              <a:buChar char="v"/>
            </a:pPr>
            <a:endParaRPr lang="en-US" sz="1600" dirty="0"/>
          </a:p>
          <a:p>
            <a:pPr marL="285750" lvl="0" indent="-285750">
              <a:buFont typeface="Wingdings" panose="05000000000000000000" pitchFamily="2" charset="2"/>
              <a:buChar char="v"/>
            </a:pPr>
            <a:r>
              <a:rPr lang="en-US" sz="1600" dirty="0"/>
              <a:t>Many features are strongly correlated with each other and target [Multi-collinearity] </a:t>
            </a:r>
          </a:p>
          <a:p>
            <a:pPr marL="285750" lvl="0" indent="-285750">
              <a:buFont typeface="Wingdings" panose="05000000000000000000" pitchFamily="2" charset="2"/>
              <a:buChar char="v"/>
            </a:pPr>
            <a:r>
              <a:rPr lang="en-US" sz="1600" dirty="0"/>
              <a:t>12 continuous features are heavily stacked at 0. They are also sparse features. </a:t>
            </a:r>
          </a:p>
          <a:p>
            <a:pPr marL="285750" lvl="0" indent="-285750">
              <a:buFont typeface="Wingdings" panose="05000000000000000000" pitchFamily="2" charset="2"/>
              <a:buChar char="v"/>
            </a:pPr>
            <a:endParaRPr lang="en-US" sz="1600" dirty="0"/>
          </a:p>
          <a:p>
            <a:pPr marL="285750" lvl="0" indent="-285750">
              <a:buFont typeface="Wingdings" panose="05000000000000000000" pitchFamily="2" charset="2"/>
              <a:buChar char="v"/>
            </a:pPr>
            <a:r>
              <a:rPr lang="en-US" sz="1600" dirty="0"/>
              <a:t>Some categorical features are not informative for two reasons. </a:t>
            </a:r>
          </a:p>
          <a:p>
            <a:pPr marL="742950" lvl="1" indent="-285750">
              <a:buFont typeface="Arial" panose="020B0604020202020204" pitchFamily="34" charset="0"/>
              <a:buChar char="•"/>
            </a:pPr>
            <a:r>
              <a:rPr lang="en-US" sz="1400" dirty="0"/>
              <a:t>The feature is either too homogenous like  Utilities feature</a:t>
            </a:r>
          </a:p>
          <a:p>
            <a:pPr marL="742950" lvl="1" indent="-285750">
              <a:buFont typeface="Arial" panose="020B0604020202020204" pitchFamily="34" charset="0"/>
              <a:buChar char="•"/>
            </a:pPr>
            <a:r>
              <a:rPr lang="en-US" sz="1400" dirty="0"/>
              <a:t>or in case of Garage X variables where one variable is an aggregation of  other variables.</a:t>
            </a:r>
          </a:p>
        </p:txBody>
      </p:sp>
      <p:sp>
        <p:nvSpPr>
          <p:cNvPr id="9" name="TextBox 8">
            <a:extLst>
              <a:ext uri="{FF2B5EF4-FFF2-40B4-BE49-F238E27FC236}">
                <a16:creationId xmlns:a16="http://schemas.microsoft.com/office/drawing/2014/main" id="{BDA19546-ADD9-4D9A-8A4F-069E9B7CD4A5}"/>
              </a:ext>
            </a:extLst>
          </p:cNvPr>
          <p:cNvSpPr txBox="1"/>
          <p:nvPr/>
        </p:nvSpPr>
        <p:spPr>
          <a:xfrm>
            <a:off x="378763" y="651729"/>
            <a:ext cx="2081566" cy="1477328"/>
          </a:xfrm>
          <a:prstGeom prst="rect">
            <a:avLst/>
          </a:prstGeom>
          <a:noFill/>
        </p:spPr>
        <p:txBody>
          <a:bodyPr wrap="square" lIns="0" tIns="0" rIns="0" bIns="0" rtlCol="0">
            <a:spAutoFit/>
          </a:bodyPr>
          <a:lstStyle/>
          <a:p>
            <a:r>
              <a:rPr lang="en-US" sz="4800" b="1" dirty="0">
                <a:solidFill>
                  <a:schemeClr val="bg2">
                    <a:lumMod val="25000"/>
                  </a:schemeClr>
                </a:solidFill>
              </a:rPr>
              <a:t>Feature </a:t>
            </a:r>
          </a:p>
          <a:p>
            <a:r>
              <a:rPr lang="en-US" sz="4800" b="1" dirty="0">
                <a:solidFill>
                  <a:schemeClr val="bg2">
                    <a:lumMod val="25000"/>
                  </a:schemeClr>
                </a:solidFill>
              </a:rPr>
              <a:t>Analysis</a:t>
            </a:r>
          </a:p>
        </p:txBody>
      </p:sp>
    </p:spTree>
    <p:extLst>
      <p:ext uri="{BB962C8B-B14F-4D97-AF65-F5344CB8AC3E}">
        <p14:creationId xmlns:p14="http://schemas.microsoft.com/office/powerpoint/2010/main" val="69175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536712"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Engineering</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455095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566804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7" name="Content Placeholder 2">
            <a:extLst>
              <a:ext uri="{FF2B5EF4-FFF2-40B4-BE49-F238E27FC236}">
                <a16:creationId xmlns:a16="http://schemas.microsoft.com/office/drawing/2014/main" id="{4356F7AD-B6FA-4CF7-9D96-636B226D0DEF}"/>
              </a:ext>
            </a:extLst>
          </p:cNvPr>
          <p:cNvSpPr txBox="1">
            <a:spLocks/>
          </p:cNvSpPr>
          <p:nvPr/>
        </p:nvSpPr>
        <p:spPr>
          <a:xfrm>
            <a:off x="4018543" y="1770649"/>
            <a:ext cx="3877196" cy="4195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We combine some features to make a more useful variable:</a:t>
            </a:r>
          </a:p>
          <a:p>
            <a:pPr marL="0" indent="0">
              <a:buNone/>
            </a:pPr>
            <a:r>
              <a:rPr lang="en-US" sz="2000" dirty="0"/>
              <a:t>	Basement square footage</a:t>
            </a:r>
          </a:p>
          <a:p>
            <a:pPr marL="0" indent="0">
              <a:buNone/>
            </a:pPr>
            <a:r>
              <a:rPr lang="en-US" sz="2000" dirty="0"/>
              <a:t>	Living area square footage</a:t>
            </a:r>
          </a:p>
          <a:p>
            <a:pPr marL="0" indent="0">
              <a:buNone/>
            </a:pPr>
            <a:r>
              <a:rPr lang="en-US" sz="2000" dirty="0"/>
              <a:t>	Porch total square footage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Drop </a:t>
            </a:r>
            <a:r>
              <a:rPr lang="en-US" sz="2000" dirty="0" err="1"/>
              <a:t>MiscVal</a:t>
            </a:r>
            <a:r>
              <a:rPr lang="en-US" sz="2000" dirty="0"/>
              <a:t> as it contains no useful information</a:t>
            </a:r>
          </a:p>
          <a:p>
            <a:pPr>
              <a:buFont typeface="Wingdings" panose="05000000000000000000" pitchFamily="2" charset="2"/>
              <a:buChar char="Ø"/>
            </a:pPr>
            <a:endParaRPr lang="en-US" sz="2000" dirty="0"/>
          </a:p>
        </p:txBody>
      </p:sp>
      <p:sp>
        <p:nvSpPr>
          <p:cNvPr id="8" name="Content Placeholder 3">
            <a:extLst>
              <a:ext uri="{FF2B5EF4-FFF2-40B4-BE49-F238E27FC236}">
                <a16:creationId xmlns:a16="http://schemas.microsoft.com/office/drawing/2014/main" id="{16C4E29A-4A04-48DB-B0E3-FF7B988129C3}"/>
              </a:ext>
            </a:extLst>
          </p:cNvPr>
          <p:cNvSpPr txBox="1">
            <a:spLocks/>
          </p:cNvSpPr>
          <p:nvPr/>
        </p:nvSpPr>
        <p:spPr>
          <a:xfrm>
            <a:off x="7998808" y="1766166"/>
            <a:ext cx="3620986" cy="42002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While attempting a Multiple Linear Regression model, we accounted for multicollinearity by removing features that are highly correlated with another.</a:t>
            </a:r>
          </a:p>
          <a:p>
            <a:pPr>
              <a:buFont typeface="Wingdings" panose="05000000000000000000" pitchFamily="2" charset="2"/>
              <a:buChar char="Ø"/>
            </a:pPr>
            <a:r>
              <a:rPr lang="en-US" sz="2000" dirty="0"/>
              <a:t>We also removed features that had a low correlation with sale price.</a:t>
            </a:r>
          </a:p>
          <a:p>
            <a:pPr>
              <a:buFont typeface="Wingdings" panose="05000000000000000000" pitchFamily="2" charset="2"/>
              <a:buChar char="Ø"/>
            </a:pPr>
            <a:r>
              <a:rPr lang="en-US" sz="2000" dirty="0"/>
              <a:t>Ridge, Lasso, and Random Forest removed the need to do this.</a:t>
            </a:r>
          </a:p>
          <a:p>
            <a:pPr>
              <a:buFont typeface="Wingdings" panose="05000000000000000000" pitchFamily="2" charset="2"/>
              <a:buChar char="Ø"/>
            </a:pPr>
            <a:endParaRPr lang="en-US" sz="2000" dirty="0"/>
          </a:p>
        </p:txBody>
      </p:sp>
      <p:sp>
        <p:nvSpPr>
          <p:cNvPr id="2" name="TextBox 1">
            <a:extLst>
              <a:ext uri="{FF2B5EF4-FFF2-40B4-BE49-F238E27FC236}">
                <a16:creationId xmlns:a16="http://schemas.microsoft.com/office/drawing/2014/main" id="{5779764F-DD09-4B1B-A66C-F25C5ECEB615}"/>
              </a:ext>
            </a:extLst>
          </p:cNvPr>
          <p:cNvSpPr txBox="1"/>
          <p:nvPr/>
        </p:nvSpPr>
        <p:spPr>
          <a:xfrm>
            <a:off x="6172326" y="990283"/>
            <a:ext cx="3877196" cy="461665"/>
          </a:xfrm>
          <a:prstGeom prst="rect">
            <a:avLst/>
          </a:prstGeom>
          <a:noFill/>
        </p:spPr>
        <p:txBody>
          <a:bodyPr wrap="square" rtlCol="0">
            <a:spAutoFit/>
          </a:bodyPr>
          <a:lstStyle/>
          <a:p>
            <a:r>
              <a:rPr lang="en-US" sz="2400" b="1" dirty="0"/>
              <a:t> Philosophy &amp; Approach</a:t>
            </a:r>
          </a:p>
        </p:txBody>
      </p:sp>
    </p:spTree>
    <p:extLst>
      <p:ext uri="{BB962C8B-B14F-4D97-AF65-F5344CB8AC3E}">
        <p14:creationId xmlns:p14="http://schemas.microsoft.com/office/powerpoint/2010/main" val="111253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2627" y="0"/>
            <a:ext cx="2480065"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7" y="-2235"/>
            <a:ext cx="3719202"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110162"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Engineering</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455095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566804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2" name="TextBox 1">
            <a:extLst>
              <a:ext uri="{FF2B5EF4-FFF2-40B4-BE49-F238E27FC236}">
                <a16:creationId xmlns:a16="http://schemas.microsoft.com/office/drawing/2014/main" id="{5779764F-DD09-4B1B-A66C-F25C5ECEB615}"/>
              </a:ext>
            </a:extLst>
          </p:cNvPr>
          <p:cNvSpPr txBox="1"/>
          <p:nvPr/>
        </p:nvSpPr>
        <p:spPr>
          <a:xfrm>
            <a:off x="3710866" y="990283"/>
            <a:ext cx="3436952" cy="461665"/>
          </a:xfrm>
          <a:prstGeom prst="rect">
            <a:avLst/>
          </a:prstGeom>
          <a:noFill/>
        </p:spPr>
        <p:txBody>
          <a:bodyPr wrap="square" rtlCol="0">
            <a:spAutoFit/>
          </a:bodyPr>
          <a:lstStyle/>
          <a:p>
            <a:r>
              <a:rPr lang="en-US" sz="2400" b="1" dirty="0"/>
              <a:t>         </a:t>
            </a:r>
            <a:r>
              <a:rPr lang="en-US" sz="2400" b="1"/>
              <a:t>Log Transformation</a:t>
            </a:r>
            <a:endParaRPr lang="en-US" sz="2400" b="1" dirty="0"/>
          </a:p>
        </p:txBody>
      </p:sp>
      <p:pic>
        <p:nvPicPr>
          <p:cNvPr id="12" name="Content Placeholder 5" descr="A screenshot of a cell phone&#10;&#10;Description automatically generated">
            <a:extLst>
              <a:ext uri="{FF2B5EF4-FFF2-40B4-BE49-F238E27FC236}">
                <a16:creationId xmlns:a16="http://schemas.microsoft.com/office/drawing/2014/main" id="{2E607390-5EF9-4953-A79F-21B5668CB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013" y="990283"/>
            <a:ext cx="4914987" cy="2603376"/>
          </a:xfrm>
          <a:prstGeom prst="rect">
            <a:avLst/>
          </a:prstGeom>
        </p:spPr>
      </p:pic>
      <p:pic>
        <p:nvPicPr>
          <p:cNvPr id="13" name="Content Placeholder 5" descr="A screenshot of a cell phone&#10;&#10;Description automatically generated">
            <a:extLst>
              <a:ext uri="{FF2B5EF4-FFF2-40B4-BE49-F238E27FC236}">
                <a16:creationId xmlns:a16="http://schemas.microsoft.com/office/drawing/2014/main" id="{7FECBE63-B723-4F8F-8CF3-056865220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012" y="3810193"/>
            <a:ext cx="4914987" cy="2712634"/>
          </a:xfrm>
          <a:prstGeom prst="rect">
            <a:avLst/>
          </a:prstGeom>
        </p:spPr>
      </p:pic>
      <p:sp>
        <p:nvSpPr>
          <p:cNvPr id="14" name="Rectangle 13">
            <a:extLst>
              <a:ext uri="{FF2B5EF4-FFF2-40B4-BE49-F238E27FC236}">
                <a16:creationId xmlns:a16="http://schemas.microsoft.com/office/drawing/2014/main" id="{CC278F6C-A309-467D-B01B-47F5EF8B6DB1}"/>
              </a:ext>
            </a:extLst>
          </p:cNvPr>
          <p:cNvSpPr/>
          <p:nvPr/>
        </p:nvSpPr>
        <p:spPr>
          <a:xfrm>
            <a:off x="3790765" y="2345622"/>
            <a:ext cx="3656914" cy="2862322"/>
          </a:xfrm>
          <a:prstGeom prst="rect">
            <a:avLst/>
          </a:prstGeom>
        </p:spPr>
        <p:txBody>
          <a:bodyPr wrap="square">
            <a:spAutoFit/>
          </a:bodyPr>
          <a:lstStyle/>
          <a:p>
            <a:pPr marL="285750" indent="-285750">
              <a:buFont typeface="Arial" panose="020B0604020202020204" pitchFamily="34" charset="0"/>
              <a:buChar char="•"/>
            </a:pPr>
            <a:r>
              <a:rPr lang="en-US" dirty="0"/>
              <a:t>Upon inspection of the distribution of our features, we notice a right skewed distribution for sale price. We apply a log transformation to combat this, which results in a normally distributed feature.</a:t>
            </a:r>
          </a:p>
          <a:p>
            <a:pPr marL="285750" indent="-285750">
              <a:buFont typeface="Arial" panose="020B0604020202020204" pitchFamily="34" charset="0"/>
              <a:buChar char="•"/>
            </a:pPr>
            <a:r>
              <a:rPr lang="en-US" dirty="0"/>
              <a:t>We use this concept for some of our predictors as well:</a:t>
            </a:r>
          </a:p>
          <a:p>
            <a:r>
              <a:rPr lang="en-US" i="1" dirty="0"/>
              <a:t>     </a:t>
            </a:r>
            <a:r>
              <a:rPr lang="en-US" i="1" dirty="0" err="1"/>
              <a:t>GrLivArea</a:t>
            </a:r>
            <a:r>
              <a:rPr lang="en-US" i="1" dirty="0"/>
              <a:t>, </a:t>
            </a:r>
            <a:r>
              <a:rPr lang="en-US" i="1" dirty="0" err="1"/>
              <a:t>LotArea</a:t>
            </a:r>
            <a:r>
              <a:rPr lang="en-US" i="1" dirty="0"/>
              <a:t>, LotFrontage</a:t>
            </a:r>
          </a:p>
        </p:txBody>
      </p:sp>
    </p:spTree>
    <p:extLst>
      <p:ext uri="{BB962C8B-B14F-4D97-AF65-F5344CB8AC3E}">
        <p14:creationId xmlns:p14="http://schemas.microsoft.com/office/powerpoint/2010/main" val="2839283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2627" y="0"/>
            <a:ext cx="2480065"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5" y="-11113"/>
            <a:ext cx="364818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092407"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Engineering</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455095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566804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2" name="TextBox 1">
            <a:extLst>
              <a:ext uri="{FF2B5EF4-FFF2-40B4-BE49-F238E27FC236}">
                <a16:creationId xmlns:a16="http://schemas.microsoft.com/office/drawing/2014/main" id="{5779764F-DD09-4B1B-A66C-F25C5ECEB615}"/>
              </a:ext>
            </a:extLst>
          </p:cNvPr>
          <p:cNvSpPr txBox="1"/>
          <p:nvPr/>
        </p:nvSpPr>
        <p:spPr>
          <a:xfrm>
            <a:off x="4678532" y="990283"/>
            <a:ext cx="1926198" cy="461665"/>
          </a:xfrm>
          <a:prstGeom prst="rect">
            <a:avLst/>
          </a:prstGeom>
          <a:noFill/>
        </p:spPr>
        <p:txBody>
          <a:bodyPr wrap="square" rtlCol="0">
            <a:spAutoFit/>
          </a:bodyPr>
          <a:lstStyle/>
          <a:p>
            <a:r>
              <a:rPr lang="en-US" sz="2400" b="1" dirty="0"/>
              <a:t>      Binning</a:t>
            </a:r>
          </a:p>
        </p:txBody>
      </p:sp>
      <p:sp>
        <p:nvSpPr>
          <p:cNvPr id="14" name="Rectangle 13">
            <a:extLst>
              <a:ext uri="{FF2B5EF4-FFF2-40B4-BE49-F238E27FC236}">
                <a16:creationId xmlns:a16="http://schemas.microsoft.com/office/drawing/2014/main" id="{CC278F6C-A309-467D-B01B-47F5EF8B6DB1}"/>
              </a:ext>
            </a:extLst>
          </p:cNvPr>
          <p:cNvSpPr/>
          <p:nvPr/>
        </p:nvSpPr>
        <p:spPr>
          <a:xfrm>
            <a:off x="3639846" y="2345622"/>
            <a:ext cx="3835152" cy="2585323"/>
          </a:xfrm>
          <a:prstGeom prst="rect">
            <a:avLst/>
          </a:prstGeom>
        </p:spPr>
        <p:txBody>
          <a:bodyPr wrap="square">
            <a:spAutoFit/>
          </a:bodyPr>
          <a:lstStyle/>
          <a:p>
            <a:pPr marL="285750" indent="-285750">
              <a:buFont typeface="Wingdings" panose="05000000000000000000" pitchFamily="2" charset="2"/>
              <a:buChar char="Ø"/>
            </a:pPr>
            <a:r>
              <a:rPr lang="en-US" dirty="0"/>
              <a:t>We applied binning to </a:t>
            </a:r>
            <a:r>
              <a:rPr lang="en-US" dirty="0" err="1"/>
              <a:t>MoSold</a:t>
            </a:r>
            <a:r>
              <a:rPr lang="en-US" dirty="0"/>
              <a:t>, </a:t>
            </a:r>
            <a:r>
              <a:rPr lang="en-US" dirty="0" err="1"/>
              <a:t>YearBuilt</a:t>
            </a:r>
            <a:r>
              <a:rPr lang="en-US" dirty="0"/>
              <a:t>, </a:t>
            </a:r>
            <a:r>
              <a:rPr lang="en-US" dirty="0" err="1"/>
              <a:t>YearRemodAdd</a:t>
            </a:r>
            <a:r>
              <a:rPr lang="en-US" dirty="0"/>
              <a:t>, GarageYrBlt, </a:t>
            </a:r>
            <a:r>
              <a:rPr lang="en-US" dirty="0" err="1"/>
              <a:t>PoolArea</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a result, we obtained a linear trend among these variables with sale price, and therefore gave us a relationship that was more useful.</a:t>
            </a:r>
          </a:p>
          <a:p>
            <a:pPr marL="285750" indent="-285750">
              <a:buFont typeface="Wingdings" panose="05000000000000000000" pitchFamily="2" charset="2"/>
              <a:buChar char="Ø"/>
            </a:pPr>
            <a:endParaRPr lang="en-US" dirty="0"/>
          </a:p>
        </p:txBody>
      </p:sp>
      <p:pic>
        <p:nvPicPr>
          <p:cNvPr id="11" name="Content Placeholder 5" descr="A screenshot of a cell phone&#10;&#10;Description automatically generated">
            <a:extLst>
              <a:ext uri="{FF2B5EF4-FFF2-40B4-BE49-F238E27FC236}">
                <a16:creationId xmlns:a16="http://schemas.microsoft.com/office/drawing/2014/main" id="{D54573DB-D4A9-4689-8849-7320B0DA3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555" y="647699"/>
            <a:ext cx="4675223" cy="2683330"/>
          </a:xfrm>
          <a:prstGeom prst="rect">
            <a:avLst/>
          </a:prstGeom>
          <a:effectLst/>
        </p:spPr>
      </p:pic>
      <p:pic>
        <p:nvPicPr>
          <p:cNvPr id="15" name="Picture 14" descr="A screenshot of a cell phone&#10;&#10;Description automatically generated">
            <a:extLst>
              <a:ext uri="{FF2B5EF4-FFF2-40B4-BE49-F238E27FC236}">
                <a16:creationId xmlns:a16="http://schemas.microsoft.com/office/drawing/2014/main" id="{36DF14D8-CF03-4A13-B611-0785D4E35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024" y="3526971"/>
            <a:ext cx="4072038" cy="2721427"/>
          </a:xfrm>
          <a:prstGeom prst="rect">
            <a:avLst/>
          </a:prstGeom>
          <a:effectLst/>
        </p:spPr>
      </p:pic>
    </p:spTree>
    <p:extLst>
      <p:ext uri="{BB962C8B-B14F-4D97-AF65-F5344CB8AC3E}">
        <p14:creationId xmlns:p14="http://schemas.microsoft.com/office/powerpoint/2010/main" val="117340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4743654" cy="1477328"/>
          </a:xfrm>
          <a:prstGeom prst="rect">
            <a:avLst/>
          </a:prstGeom>
          <a:noFill/>
        </p:spPr>
        <p:txBody>
          <a:bodyPr wrap="square" lIns="0" tIns="0" rIns="0" bIns="0" rtlCol="0">
            <a:spAutoFit/>
          </a:bodyPr>
          <a:lstStyle/>
          <a:p>
            <a:r>
              <a:rPr lang="en-US" sz="4800" b="1" dirty="0">
                <a:solidFill>
                  <a:schemeClr val="bg2">
                    <a:lumMod val="25000"/>
                  </a:schemeClr>
                </a:solidFill>
              </a:rPr>
              <a:t>Feature</a:t>
            </a:r>
          </a:p>
          <a:p>
            <a:r>
              <a:rPr lang="en-US" sz="4800" b="1" dirty="0">
                <a:solidFill>
                  <a:schemeClr val="bg2">
                    <a:lumMod val="25000"/>
                  </a:schemeClr>
                </a:solidFill>
              </a:rPr>
              <a:t>Engineering</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455095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566804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8" name="Content Placeholder 3">
            <a:extLst>
              <a:ext uri="{FF2B5EF4-FFF2-40B4-BE49-F238E27FC236}">
                <a16:creationId xmlns:a16="http://schemas.microsoft.com/office/drawing/2014/main" id="{16C4E29A-4A04-48DB-B0E3-FF7B988129C3}"/>
              </a:ext>
            </a:extLst>
          </p:cNvPr>
          <p:cNvSpPr txBox="1">
            <a:spLocks/>
          </p:cNvSpPr>
          <p:nvPr/>
        </p:nvSpPr>
        <p:spPr>
          <a:xfrm>
            <a:off x="4422371" y="1795549"/>
            <a:ext cx="7197423" cy="4170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We </a:t>
            </a:r>
            <a:r>
              <a:rPr lang="en-US" sz="2000" dirty="0" err="1"/>
              <a:t>dummify</a:t>
            </a:r>
            <a:r>
              <a:rPr lang="en-US" sz="2000" dirty="0"/>
              <a:t> our categorical features and prepare to fit a model.</a:t>
            </a:r>
          </a:p>
          <a:p>
            <a:pPr marL="0" indent="0">
              <a:buNone/>
            </a:pPr>
            <a:endParaRPr lang="en-US" sz="2000" dirty="0"/>
          </a:p>
          <a:p>
            <a:pPr>
              <a:buFont typeface="Wingdings" panose="05000000000000000000" pitchFamily="2" charset="2"/>
              <a:buChar char="Ø"/>
            </a:pPr>
            <a:r>
              <a:rPr lang="en-US" sz="2000" dirty="0"/>
              <a:t> Before </a:t>
            </a:r>
            <a:r>
              <a:rPr lang="en-US" sz="2000" dirty="0" err="1"/>
              <a:t>dummification</a:t>
            </a:r>
            <a:r>
              <a:rPr lang="en-US" sz="2000" dirty="0"/>
              <a:t>, we had 45 categorical variables, 23 of which were ordinal. Different set of integers are mapped to those ordinal features depending on their values.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After </a:t>
            </a:r>
            <a:r>
              <a:rPr lang="en-US" sz="2000" dirty="0" err="1"/>
              <a:t>dummification</a:t>
            </a:r>
            <a:r>
              <a:rPr lang="en-US" sz="2000" dirty="0"/>
              <a:t>, we had a total of 321 features to help us predict our target variable.</a:t>
            </a:r>
          </a:p>
          <a:p>
            <a:pPr>
              <a:buFont typeface="Wingdings" panose="05000000000000000000" pitchFamily="2" charset="2"/>
              <a:buChar char="Ø"/>
            </a:pPr>
            <a:endParaRPr lang="en-US" sz="2000" dirty="0"/>
          </a:p>
          <a:p>
            <a:pPr>
              <a:buFont typeface="Wingdings" panose="05000000000000000000" pitchFamily="2" charset="2"/>
              <a:buChar char="Ø"/>
            </a:pPr>
            <a:r>
              <a:rPr lang="en-US" sz="2000"/>
              <a:t>There are also partial ordinal features that are not label encoded because all of their values are not ordered.</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
        <p:nvSpPr>
          <p:cNvPr id="2" name="TextBox 1">
            <a:extLst>
              <a:ext uri="{FF2B5EF4-FFF2-40B4-BE49-F238E27FC236}">
                <a16:creationId xmlns:a16="http://schemas.microsoft.com/office/drawing/2014/main" id="{5779764F-DD09-4B1B-A66C-F25C5ECEB615}"/>
              </a:ext>
            </a:extLst>
          </p:cNvPr>
          <p:cNvSpPr txBox="1"/>
          <p:nvPr/>
        </p:nvSpPr>
        <p:spPr>
          <a:xfrm>
            <a:off x="6249879" y="990283"/>
            <a:ext cx="5237825" cy="461665"/>
          </a:xfrm>
          <a:prstGeom prst="rect">
            <a:avLst/>
          </a:prstGeom>
          <a:noFill/>
        </p:spPr>
        <p:txBody>
          <a:bodyPr wrap="square" rtlCol="0">
            <a:spAutoFit/>
          </a:bodyPr>
          <a:lstStyle/>
          <a:p>
            <a:r>
              <a:rPr lang="en-US" sz="2400" b="1" dirty="0"/>
              <a:t> </a:t>
            </a:r>
            <a:r>
              <a:rPr lang="en-US" sz="2400" b="1" dirty="0" err="1"/>
              <a:t>Dummification</a:t>
            </a:r>
            <a:r>
              <a:rPr lang="en-US" sz="2400" b="1" dirty="0"/>
              <a:t> of Categorical Variables</a:t>
            </a:r>
          </a:p>
        </p:txBody>
      </p:sp>
    </p:spTree>
    <p:extLst>
      <p:ext uri="{BB962C8B-B14F-4D97-AF65-F5344CB8AC3E}">
        <p14:creationId xmlns:p14="http://schemas.microsoft.com/office/powerpoint/2010/main" val="377799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2846402" y="2906163"/>
            <a:ext cx="6482527" cy="738664"/>
          </a:xfrm>
          <a:prstGeom prst="rect">
            <a:avLst/>
          </a:prstGeom>
          <a:noFill/>
        </p:spPr>
        <p:txBody>
          <a:bodyPr wrap="square" lIns="0" tIns="0" rIns="0" bIns="0" rtlCol="0">
            <a:spAutoFit/>
          </a:bodyPr>
          <a:lstStyle/>
          <a:p>
            <a:pPr algn="ctr"/>
            <a:r>
              <a:rPr lang="en-US" sz="4800" b="1" dirty="0">
                <a:solidFill>
                  <a:schemeClr val="bg2">
                    <a:lumMod val="25000"/>
                  </a:schemeClr>
                </a:solidFill>
              </a:rPr>
              <a:t>Model Selection</a:t>
            </a:r>
          </a:p>
        </p:txBody>
      </p:sp>
    </p:spTree>
    <p:extLst>
      <p:ext uri="{BB962C8B-B14F-4D97-AF65-F5344CB8AC3E}">
        <p14:creationId xmlns:p14="http://schemas.microsoft.com/office/powerpoint/2010/main" val="10626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B156FF7-D8C9-4AA2-B9BF-1BF34E6D0567}"/>
              </a:ext>
            </a:extLst>
          </p:cNvPr>
          <p:cNvGrpSpPr/>
          <p:nvPr/>
        </p:nvGrpSpPr>
        <p:grpSpPr>
          <a:xfrm>
            <a:off x="-8338" y="-11113"/>
            <a:ext cx="12200337" cy="6858000"/>
            <a:chOff x="-8337" y="-11113"/>
            <a:chExt cx="2689926" cy="6858000"/>
          </a:xfrm>
        </p:grpSpPr>
        <p:pic>
          <p:nvPicPr>
            <p:cNvPr id="22" name="Picture 21">
              <a:extLst>
                <a:ext uri="{FF2B5EF4-FFF2-40B4-BE49-F238E27FC236}">
                  <a16:creationId xmlns:a16="http://schemas.microsoft.com/office/drawing/2014/main" id="{256FC756-3452-4CB6-B95A-F785D65FF09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622383" cy="6858000"/>
            </a:xfrm>
            <a:prstGeom prst="rect">
              <a:avLst/>
            </a:prstGeom>
          </p:spPr>
        </p:pic>
        <p:sp>
          <p:nvSpPr>
            <p:cNvPr id="23" name="Rectangle 22">
              <a:extLst>
                <a:ext uri="{FF2B5EF4-FFF2-40B4-BE49-F238E27FC236}">
                  <a16:creationId xmlns:a16="http://schemas.microsoft.com/office/drawing/2014/main" id="{CEA260B5-EF9A-45E5-9409-3A32D80F5622}"/>
                </a:ext>
              </a:extLst>
            </p:cNvPr>
            <p:cNvSpPr/>
            <p:nvPr/>
          </p:nvSpPr>
          <p:spPr>
            <a:xfrm rot="10800000">
              <a:off x="-8337" y="-11113"/>
              <a:ext cx="2689925"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grpSp>
      <p:grpSp>
        <p:nvGrpSpPr>
          <p:cNvPr id="6" name="Group 5">
            <a:extLst>
              <a:ext uri="{FF2B5EF4-FFF2-40B4-BE49-F238E27FC236}">
                <a16:creationId xmlns:a16="http://schemas.microsoft.com/office/drawing/2014/main" id="{118FD11E-0696-44FE-B44C-F66A1E672D04}"/>
              </a:ext>
            </a:extLst>
          </p:cNvPr>
          <p:cNvGrpSpPr/>
          <p:nvPr/>
        </p:nvGrpSpPr>
        <p:grpSpPr>
          <a:xfrm>
            <a:off x="3074480" y="954997"/>
            <a:ext cx="7334984" cy="4861848"/>
            <a:chOff x="-615792" y="1871307"/>
            <a:chExt cx="5171323" cy="4618393"/>
          </a:xfrm>
        </p:grpSpPr>
        <p:sp>
          <p:nvSpPr>
            <p:cNvPr id="17" name="TextBox 16">
              <a:extLst>
                <a:ext uri="{FF2B5EF4-FFF2-40B4-BE49-F238E27FC236}">
                  <a16:creationId xmlns:a16="http://schemas.microsoft.com/office/drawing/2014/main" id="{7048E9F2-8AEC-40B9-86B1-3DF8A733B184}"/>
                </a:ext>
              </a:extLst>
            </p:cNvPr>
            <p:cNvSpPr txBox="1"/>
            <p:nvPr/>
          </p:nvSpPr>
          <p:spPr>
            <a:xfrm>
              <a:off x="-615792" y="1871307"/>
              <a:ext cx="3771900" cy="350838"/>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Models Employed</a:t>
              </a:r>
            </a:p>
          </p:txBody>
        </p:sp>
        <p:cxnSp>
          <p:nvCxnSpPr>
            <p:cNvPr id="9" name="Straight Connector 8">
              <a:extLst>
                <a:ext uri="{FF2B5EF4-FFF2-40B4-BE49-F238E27FC236}">
                  <a16:creationId xmlns:a16="http://schemas.microsoft.com/office/drawing/2014/main" id="{C580AA73-46F5-4B3D-B9AC-356D8E91635E}"/>
                </a:ext>
              </a:extLst>
            </p:cNvPr>
            <p:cNvCxnSpPr/>
            <p:nvPr/>
          </p:nvCxnSpPr>
          <p:spPr>
            <a:xfrm>
              <a:off x="4555531" y="1981200"/>
              <a:ext cx="0" cy="4508500"/>
            </a:xfrm>
            <a:prstGeom prst="line">
              <a:avLst/>
            </a:prstGeom>
            <a:noFill/>
            <a:ln w="6350" cap="flat" cmpd="sng" algn="ctr">
              <a:solidFill>
                <a:schemeClr val="bg1">
                  <a:lumMod val="75000"/>
                </a:schemeClr>
              </a:solidFill>
              <a:prstDash val="solid"/>
              <a:miter lim="800000"/>
            </a:ln>
            <a:effectLst/>
          </p:spPr>
        </p:cxnSp>
      </p:grpSp>
      <p:sp>
        <p:nvSpPr>
          <p:cNvPr id="20" name="TextBox 19">
            <a:extLst>
              <a:ext uri="{FF2B5EF4-FFF2-40B4-BE49-F238E27FC236}">
                <a16:creationId xmlns:a16="http://schemas.microsoft.com/office/drawing/2014/main" id="{0C2B2A45-B3AA-4691-9E4F-EC24F48E821F}"/>
              </a:ext>
            </a:extLst>
          </p:cNvPr>
          <p:cNvSpPr txBox="1"/>
          <p:nvPr/>
        </p:nvSpPr>
        <p:spPr>
          <a:xfrm>
            <a:off x="3074480" y="1689617"/>
            <a:ext cx="5350048" cy="3416320"/>
          </a:xfrm>
          <a:prstGeom prst="rect">
            <a:avLst/>
          </a:prstGeom>
          <a:noFill/>
          <a:ln w="6350">
            <a:noFill/>
            <a:prstDash val="dash"/>
          </a:ln>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tx1">
                    <a:lumMod val="75000"/>
                    <a:lumOff val="25000"/>
                  </a:schemeClr>
                </a:solidFill>
                <a:latin typeface="Arial" panose="020B0604020202020204" pitchFamily="34" charset="0"/>
                <a:cs typeface="Arial" panose="020B0604020202020204" pitchFamily="34" charset="0"/>
              </a:rPr>
              <a:t>Multiple Linear Regression</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00000"/>
                </a:solidFill>
                <a:latin typeface="Arial" panose="020B0604020202020204" pitchFamily="34" charset="0"/>
                <a:cs typeface="Arial" panose="020B0604020202020204" pitchFamily="34" charset="0"/>
              </a:rPr>
              <a:t>RidgeCV</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solidFill>
                  <a:srgbClr val="C00000"/>
                </a:solidFill>
                <a:latin typeface="Arial" panose="020B0604020202020204" pitchFamily="34" charset="0"/>
                <a:cs typeface="Arial" panose="020B0604020202020204" pitchFamily="34" charset="0"/>
              </a:rPr>
              <a:t>LassoCV</a:t>
            </a: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solidFill>
                  <a:srgbClr val="C00000"/>
                </a:solidFill>
                <a:latin typeface="Arial" panose="020B0604020202020204" pitchFamily="34" charset="0"/>
                <a:cs typeface="Arial" panose="020B0604020202020204" pitchFamily="34" charset="0"/>
              </a:rPr>
              <a:t>ElasticNetCV</a:t>
            </a: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00000"/>
                </a:solidFill>
                <a:latin typeface="Arial" panose="020B0604020202020204" pitchFamily="34" charset="0"/>
                <a:cs typeface="Arial" panose="020B0604020202020204" pitchFamily="34" charset="0"/>
              </a:rPr>
              <a:t>Random Forest</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srgbClr val="C00000"/>
              </a:solidFill>
              <a:latin typeface="Arial" panose="020B0604020202020204" pitchFamily="34" charset="0"/>
              <a:cs typeface="Arial" panose="020B0604020202020204" pitchFamily="34" charset="0"/>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solidFill>
                  <a:schemeClr val="tx1">
                    <a:lumMod val="75000"/>
                    <a:lumOff val="25000"/>
                  </a:schemeClr>
                </a:solidFill>
                <a:latin typeface="Arial" panose="020B0604020202020204" pitchFamily="34" charset="0"/>
                <a:cs typeface="Arial" panose="020B0604020202020204" pitchFamily="34" charset="0"/>
              </a:rPr>
              <a:t>XGBoost</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4A2EA92-52F6-4783-B4B7-8D5FCBF1A7E8}"/>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25" name="TextBox 24">
            <a:extLst>
              <a:ext uri="{FF2B5EF4-FFF2-40B4-BE49-F238E27FC236}">
                <a16:creationId xmlns:a16="http://schemas.microsoft.com/office/drawing/2014/main" id="{D639A0D7-F3CF-48A3-8342-892781243272}"/>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26" name="TextBox 25">
            <a:extLst>
              <a:ext uri="{FF2B5EF4-FFF2-40B4-BE49-F238E27FC236}">
                <a16:creationId xmlns:a16="http://schemas.microsoft.com/office/drawing/2014/main" id="{2DBBB520-4627-48AC-9DE7-6D484DA7C175}"/>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Tree>
    <p:extLst>
      <p:ext uri="{BB962C8B-B14F-4D97-AF65-F5344CB8AC3E}">
        <p14:creationId xmlns:p14="http://schemas.microsoft.com/office/powerpoint/2010/main" val="243780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grpSp>
        <p:nvGrpSpPr>
          <p:cNvPr id="6" name="Group 5">
            <a:extLst>
              <a:ext uri="{FF2B5EF4-FFF2-40B4-BE49-F238E27FC236}">
                <a16:creationId xmlns:a16="http://schemas.microsoft.com/office/drawing/2014/main" id="{118FD11E-0696-44FE-B44C-F66A1E672D04}"/>
              </a:ext>
            </a:extLst>
          </p:cNvPr>
          <p:cNvGrpSpPr/>
          <p:nvPr/>
        </p:nvGrpSpPr>
        <p:grpSpPr>
          <a:xfrm>
            <a:off x="3074480" y="954997"/>
            <a:ext cx="7334984" cy="4861848"/>
            <a:chOff x="-615792" y="1871307"/>
            <a:chExt cx="5171323" cy="4618393"/>
          </a:xfrm>
        </p:grpSpPr>
        <p:sp>
          <p:nvSpPr>
            <p:cNvPr id="17" name="TextBox 16">
              <a:extLst>
                <a:ext uri="{FF2B5EF4-FFF2-40B4-BE49-F238E27FC236}">
                  <a16:creationId xmlns:a16="http://schemas.microsoft.com/office/drawing/2014/main" id="{7048E9F2-8AEC-40B9-86B1-3DF8A733B184}"/>
                </a:ext>
              </a:extLst>
            </p:cNvPr>
            <p:cNvSpPr txBox="1"/>
            <p:nvPr/>
          </p:nvSpPr>
          <p:spPr>
            <a:xfrm>
              <a:off x="-615792" y="1871307"/>
              <a:ext cx="3771900" cy="350838"/>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RidgeCV</a:t>
              </a:r>
            </a:p>
          </p:txBody>
        </p:sp>
        <p:cxnSp>
          <p:nvCxnSpPr>
            <p:cNvPr id="9" name="Straight Connector 8">
              <a:extLst>
                <a:ext uri="{FF2B5EF4-FFF2-40B4-BE49-F238E27FC236}">
                  <a16:creationId xmlns:a16="http://schemas.microsoft.com/office/drawing/2014/main" id="{C580AA73-46F5-4B3D-B9AC-356D8E91635E}"/>
                </a:ext>
              </a:extLst>
            </p:cNvPr>
            <p:cNvCxnSpPr/>
            <p:nvPr/>
          </p:nvCxnSpPr>
          <p:spPr>
            <a:xfrm>
              <a:off x="4555531" y="1981200"/>
              <a:ext cx="0" cy="4508500"/>
            </a:xfrm>
            <a:prstGeom prst="line">
              <a:avLst/>
            </a:prstGeom>
            <a:noFill/>
            <a:ln w="6350" cap="flat" cmpd="sng" algn="ctr">
              <a:solidFill>
                <a:schemeClr val="bg1">
                  <a:lumMod val="75000"/>
                </a:schemeClr>
              </a:solidFill>
              <a:prstDash val="solid"/>
              <a:miter lim="800000"/>
            </a:ln>
            <a:effectLst/>
          </p:spPr>
        </p:cxnSp>
      </p:grpSp>
      <p:sp>
        <p:nvSpPr>
          <p:cNvPr id="20" name="TextBox 19">
            <a:extLst>
              <a:ext uri="{FF2B5EF4-FFF2-40B4-BE49-F238E27FC236}">
                <a16:creationId xmlns:a16="http://schemas.microsoft.com/office/drawing/2014/main" id="{84B6E3E6-D7A8-4FAD-80C2-F24EE303CB8B}"/>
              </a:ext>
            </a:extLst>
          </p:cNvPr>
          <p:cNvSpPr txBox="1"/>
          <p:nvPr/>
        </p:nvSpPr>
        <p:spPr>
          <a:xfrm>
            <a:off x="3074479" y="1755467"/>
            <a:ext cx="6451258" cy="3693319"/>
          </a:xfrm>
          <a:prstGeom prst="rect">
            <a:avLst/>
          </a:prstGeom>
          <a:noFill/>
          <a:ln w="6350">
            <a:noFill/>
            <a:prstDash val="dash"/>
          </a:ln>
        </p:spPr>
        <p:txBody>
          <a:bodyPr wrap="square" lIns="0" tIns="0" rIns="0" bIns="0" rtlCol="0">
            <a:spAutoFit/>
          </a:bodyPr>
          <a:lstStyle/>
          <a:p>
            <a:pPr marL="285750" lvl="0" indent="-285750">
              <a:buFont typeface="Arial" panose="020B0604020202020204" pitchFamily="34" charset="0"/>
              <a:buChar char="•"/>
              <a:defRPr/>
            </a:pPr>
            <a:r>
              <a:rPr lang="en-US" sz="1600" b="1" dirty="0">
                <a:solidFill>
                  <a:schemeClr val="tx1">
                    <a:lumMod val="75000"/>
                    <a:lumOff val="25000"/>
                  </a:schemeClr>
                </a:solidFill>
                <a:latin typeface="Arial" panose="020B0604020202020204" pitchFamily="34" charset="0"/>
                <a:cs typeface="Arial" panose="020B0604020202020204" pitchFamily="34" charset="0"/>
              </a:rPr>
              <a:t>Hyperparameter search</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Alpha range = </a:t>
            </a:r>
            <a:r>
              <a:rPr lang="en-US" sz="1400" b="1" dirty="0" err="1">
                <a:solidFill>
                  <a:schemeClr val="tx1">
                    <a:lumMod val="75000"/>
                    <a:lumOff val="25000"/>
                  </a:schemeClr>
                </a:solidFill>
                <a:latin typeface="Arial" panose="020B0604020202020204" pitchFamily="34" charset="0"/>
                <a:cs typeface="Arial" panose="020B0604020202020204" pitchFamily="34" charset="0"/>
              </a:rPr>
              <a:t>linspace</a:t>
            </a:r>
            <a:r>
              <a:rPr lang="en-US" sz="1400" b="1" dirty="0">
                <a:solidFill>
                  <a:schemeClr val="tx1">
                    <a:lumMod val="75000"/>
                    <a:lumOff val="25000"/>
                  </a:schemeClr>
                </a:solidFill>
                <a:latin typeface="Arial" panose="020B0604020202020204" pitchFamily="34" charset="0"/>
                <a:cs typeface="Arial" panose="020B0604020202020204" pitchFamily="34" charset="0"/>
              </a:rPr>
              <a:t>(0.01, 5, 200)</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Cross-validation folds = </a:t>
            </a:r>
            <a:r>
              <a:rPr lang="it-IT" sz="1400" b="1" dirty="0">
                <a:solidFill>
                  <a:schemeClr val="tx1">
                    <a:lumMod val="75000"/>
                    <a:lumOff val="25000"/>
                  </a:schemeClr>
                </a:solidFill>
                <a:latin typeface="Arial" panose="020B0604020202020204" pitchFamily="34" charset="0"/>
                <a:cs typeface="Arial" panose="020B0604020202020204" pitchFamily="34" charset="0"/>
              </a:rPr>
              <a:t>[3, 5, 10, sqrt_n]</a:t>
            </a:r>
          </a:p>
          <a:p>
            <a:pPr marL="742950" lvl="1" indent="-285750">
              <a:buFont typeface="Arial" panose="020B0604020202020204" pitchFamily="34" charset="0"/>
              <a:buChar char="•"/>
              <a:defRPr/>
            </a:pPr>
            <a:endParaRPr lang="it-IT"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Normalization = [False, True]</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Intercept = [False, True]</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chemeClr val="tx1">
                    <a:lumMod val="75000"/>
                    <a:lumOff val="25000"/>
                  </a:schemeClr>
                </a:solidFill>
                <a:latin typeface="Arial" panose="020B0604020202020204" pitchFamily="34" charset="0"/>
                <a:cs typeface="Arial" panose="020B0604020202020204" pitchFamily="34" charset="0"/>
              </a:rPr>
              <a:t>200 alpha X 4 CV X 2 Norm X 2 Intercept = </a:t>
            </a:r>
          </a:p>
          <a:p>
            <a:pPr lvl="0">
              <a:defRPr/>
            </a:pP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rgbClr val="C00000"/>
                </a:solidFill>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3200 config</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Tree>
    <p:extLst>
      <p:ext uri="{BB962C8B-B14F-4D97-AF65-F5344CB8AC3E}">
        <p14:creationId xmlns:p14="http://schemas.microsoft.com/office/powerpoint/2010/main" val="11490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3073429" cy="738664"/>
          </a:xfrm>
          <a:prstGeom prst="rect">
            <a:avLst/>
          </a:prstGeom>
          <a:noFill/>
        </p:spPr>
        <p:txBody>
          <a:bodyPr wrap="square" lIns="0" tIns="0" rIns="0" bIns="0" rtlCol="0">
            <a:spAutoFit/>
          </a:bodyPr>
          <a:lstStyle/>
          <a:p>
            <a:r>
              <a:rPr lang="en-US" sz="4800" b="1" dirty="0">
                <a:solidFill>
                  <a:schemeClr val="bg2">
                    <a:lumMod val="25000"/>
                  </a:schemeClr>
                </a:solidFill>
              </a:rPr>
              <a:t>Approach</a:t>
            </a:r>
          </a:p>
        </p:txBody>
      </p:sp>
      <p:graphicFrame>
        <p:nvGraphicFramePr>
          <p:cNvPr id="8" name="Chart 7">
            <a:extLst>
              <a:ext uri="{FF2B5EF4-FFF2-40B4-BE49-F238E27FC236}">
                <a16:creationId xmlns:a16="http://schemas.microsoft.com/office/drawing/2014/main" id="{75F5EFDB-111C-45E1-8261-0ED7BCA450DB}"/>
              </a:ext>
            </a:extLst>
          </p:cNvPr>
          <p:cNvGraphicFramePr/>
          <p:nvPr>
            <p:extLst/>
          </p:nvPr>
        </p:nvGraphicFramePr>
        <p:xfrm>
          <a:off x="2424794" y="2119855"/>
          <a:ext cx="9179832" cy="4079062"/>
        </p:xfrm>
        <a:graphic>
          <a:graphicData uri="http://schemas.openxmlformats.org/drawingml/2006/chart">
            <c:chart xmlns:c="http://schemas.openxmlformats.org/drawingml/2006/chart" xmlns:r="http://schemas.openxmlformats.org/officeDocument/2006/relationships" r:id="rId3"/>
          </a:graphicData>
        </a:graphic>
      </p:graphicFrame>
      <p:cxnSp>
        <p:nvCxnSpPr>
          <p:cNvPr id="126" name="Straight Connector 125">
            <a:extLst>
              <a:ext uri="{FF2B5EF4-FFF2-40B4-BE49-F238E27FC236}">
                <a16:creationId xmlns:a16="http://schemas.microsoft.com/office/drawing/2014/main" id="{5693215A-70A4-4EB6-A8C8-DDDB8D63E9B8}"/>
              </a:ext>
            </a:extLst>
          </p:cNvPr>
          <p:cNvCxnSpPr>
            <a:cxnSpLocks/>
          </p:cNvCxnSpPr>
          <p:nvPr/>
        </p:nvCxnSpPr>
        <p:spPr>
          <a:xfrm flipH="1" flipV="1">
            <a:off x="3412017" y="3504283"/>
            <a:ext cx="31836" cy="1904360"/>
          </a:xfrm>
          <a:prstGeom prst="line">
            <a:avLst/>
          </a:prstGeom>
          <a:ln w="12700">
            <a:solidFill>
              <a:srgbClr val="FFFF00"/>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A3B351C-093A-4E48-BC79-496A136A2695}"/>
              </a:ext>
            </a:extLst>
          </p:cNvPr>
          <p:cNvGrpSpPr/>
          <p:nvPr/>
        </p:nvGrpSpPr>
        <p:grpSpPr>
          <a:xfrm>
            <a:off x="3145132" y="2749008"/>
            <a:ext cx="526804" cy="526804"/>
            <a:chOff x="6783455" y="1083446"/>
            <a:chExt cx="526804" cy="526804"/>
          </a:xfrm>
        </p:grpSpPr>
        <p:sp>
          <p:nvSpPr>
            <p:cNvPr id="128" name="Teardrop 127">
              <a:extLst>
                <a:ext uri="{FF2B5EF4-FFF2-40B4-BE49-F238E27FC236}">
                  <a16:creationId xmlns:a16="http://schemas.microsoft.com/office/drawing/2014/main" id="{0BAF0559-0343-4272-AE46-0BA41F0060E3}"/>
                </a:ext>
              </a:extLst>
            </p:cNvPr>
            <p:cNvSpPr/>
            <p:nvPr/>
          </p:nvSpPr>
          <p:spPr>
            <a:xfrm rot="8100000">
              <a:off x="6783455" y="1083446"/>
              <a:ext cx="526804" cy="526804"/>
            </a:xfrm>
            <a:prstGeom prst="teardrop">
              <a:avLst/>
            </a:prstGeom>
            <a:gradFill>
              <a:gsLst>
                <a:gs pos="100000">
                  <a:srgbClr val="E84D75"/>
                </a:gs>
                <a:gs pos="51000">
                  <a:srgbClr val="BB4582"/>
                </a:gs>
                <a:gs pos="4000">
                  <a:srgbClr val="63389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grpSp>
          <p:nvGrpSpPr>
            <p:cNvPr id="129" name="Group 128">
              <a:extLst>
                <a:ext uri="{FF2B5EF4-FFF2-40B4-BE49-F238E27FC236}">
                  <a16:creationId xmlns:a16="http://schemas.microsoft.com/office/drawing/2014/main" id="{FA4D7002-5587-4FCC-9317-613843A0DC66}"/>
                </a:ext>
              </a:extLst>
            </p:cNvPr>
            <p:cNvGrpSpPr/>
            <p:nvPr/>
          </p:nvGrpSpPr>
          <p:grpSpPr>
            <a:xfrm>
              <a:off x="6927001" y="1266960"/>
              <a:ext cx="239713" cy="258762"/>
              <a:chOff x="7204075" y="-974725"/>
              <a:chExt cx="239713" cy="258762"/>
            </a:xfrm>
          </p:grpSpPr>
          <p:sp>
            <p:nvSpPr>
              <p:cNvPr id="130" name="Rectangle 14">
                <a:extLst>
                  <a:ext uri="{FF2B5EF4-FFF2-40B4-BE49-F238E27FC236}">
                    <a16:creationId xmlns:a16="http://schemas.microsoft.com/office/drawing/2014/main" id="{E335E036-0BD9-462F-96C4-66CA6D7FD68D}"/>
                  </a:ext>
                </a:extLst>
              </p:cNvPr>
              <p:cNvSpPr>
                <a:spLocks noChangeArrowheads="1"/>
              </p:cNvSpPr>
              <p:nvPr/>
            </p:nvSpPr>
            <p:spPr bwMode="auto">
              <a:xfrm>
                <a:off x="7204075" y="-974725"/>
                <a:ext cx="239713" cy="33338"/>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1" name="Line 15">
                <a:extLst>
                  <a:ext uri="{FF2B5EF4-FFF2-40B4-BE49-F238E27FC236}">
                    <a16:creationId xmlns:a16="http://schemas.microsoft.com/office/drawing/2014/main" id="{958AAE38-90E3-4764-AEC5-BDA001B5988C}"/>
                  </a:ext>
                </a:extLst>
              </p:cNvPr>
              <p:cNvSpPr>
                <a:spLocks noChangeShapeType="1"/>
              </p:cNvSpPr>
              <p:nvPr/>
            </p:nvSpPr>
            <p:spPr bwMode="auto">
              <a:xfrm>
                <a:off x="7204075" y="-784225"/>
                <a:ext cx="239713" cy="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2" name="Rectangle 16">
                <a:extLst>
                  <a:ext uri="{FF2B5EF4-FFF2-40B4-BE49-F238E27FC236}">
                    <a16:creationId xmlns:a16="http://schemas.microsoft.com/office/drawing/2014/main" id="{FD1A270C-0124-4A92-BA54-C6F9B21ED1A0}"/>
                  </a:ext>
                </a:extLst>
              </p:cNvPr>
              <p:cNvSpPr>
                <a:spLocks noChangeArrowheads="1"/>
              </p:cNvSpPr>
              <p:nvPr/>
            </p:nvSpPr>
            <p:spPr bwMode="auto">
              <a:xfrm>
                <a:off x="7226300" y="-941388"/>
                <a:ext cx="196850" cy="157163"/>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Line 17">
                <a:extLst>
                  <a:ext uri="{FF2B5EF4-FFF2-40B4-BE49-F238E27FC236}">
                    <a16:creationId xmlns:a16="http://schemas.microsoft.com/office/drawing/2014/main" id="{F3639CEE-7838-442B-A2E8-5EFD79CBA6F0}"/>
                  </a:ext>
                </a:extLst>
              </p:cNvPr>
              <p:cNvSpPr>
                <a:spLocks noChangeShapeType="1"/>
              </p:cNvSpPr>
              <p:nvPr/>
            </p:nvSpPr>
            <p:spPr bwMode="auto">
              <a:xfrm>
                <a:off x="7324725" y="-784225"/>
                <a:ext cx="0" cy="33338"/>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4" name="Oval 18">
                <a:extLst>
                  <a:ext uri="{FF2B5EF4-FFF2-40B4-BE49-F238E27FC236}">
                    <a16:creationId xmlns:a16="http://schemas.microsoft.com/office/drawing/2014/main" id="{42E2D642-AEE3-40AE-8F27-F6579A209FE5}"/>
                  </a:ext>
                </a:extLst>
              </p:cNvPr>
              <p:cNvSpPr>
                <a:spLocks noChangeArrowheads="1"/>
              </p:cNvSpPr>
              <p:nvPr/>
            </p:nvSpPr>
            <p:spPr bwMode="auto">
              <a:xfrm>
                <a:off x="7307263" y="-750888"/>
                <a:ext cx="33338" cy="34925"/>
              </a:xfrm>
              <a:prstGeom prst="ellipse">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Rectangle 19">
                <a:extLst>
                  <a:ext uri="{FF2B5EF4-FFF2-40B4-BE49-F238E27FC236}">
                    <a16:creationId xmlns:a16="http://schemas.microsoft.com/office/drawing/2014/main" id="{C9E71BAB-CFB0-4566-B253-1B61CDA62C56}"/>
                  </a:ext>
                </a:extLst>
              </p:cNvPr>
              <p:cNvSpPr>
                <a:spLocks noChangeArrowheads="1"/>
              </p:cNvSpPr>
              <p:nvPr/>
            </p:nvSpPr>
            <p:spPr bwMode="auto">
              <a:xfrm>
                <a:off x="7302500" y="-919163"/>
                <a:ext cx="42863"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Rectangle 20">
                <a:extLst>
                  <a:ext uri="{FF2B5EF4-FFF2-40B4-BE49-F238E27FC236}">
                    <a16:creationId xmlns:a16="http://schemas.microsoft.com/office/drawing/2014/main" id="{B5D6B139-65F3-4C4E-A33B-6850F06D3782}"/>
                  </a:ext>
                </a:extLst>
              </p:cNvPr>
              <p:cNvSpPr>
                <a:spLocks noChangeArrowheads="1"/>
              </p:cNvSpPr>
              <p:nvPr/>
            </p:nvSpPr>
            <p:spPr bwMode="auto">
              <a:xfrm>
                <a:off x="7307263"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7" name="Rectangle 21">
                <a:extLst>
                  <a:ext uri="{FF2B5EF4-FFF2-40B4-BE49-F238E27FC236}">
                    <a16:creationId xmlns:a16="http://schemas.microsoft.com/office/drawing/2014/main" id="{357A8BAC-5441-459C-AD6B-D6E319CFA827}"/>
                  </a:ext>
                </a:extLst>
              </p:cNvPr>
              <p:cNvSpPr>
                <a:spLocks noChangeArrowheads="1"/>
              </p:cNvSpPr>
              <p:nvPr/>
            </p:nvSpPr>
            <p:spPr bwMode="auto">
              <a:xfrm>
                <a:off x="736758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Rectangle 22">
                <a:extLst>
                  <a:ext uri="{FF2B5EF4-FFF2-40B4-BE49-F238E27FC236}">
                    <a16:creationId xmlns:a16="http://schemas.microsoft.com/office/drawing/2014/main" id="{79E34C39-DDDD-4847-AC18-7885251FCF83}"/>
                  </a:ext>
                </a:extLst>
              </p:cNvPr>
              <p:cNvSpPr>
                <a:spLocks noChangeArrowheads="1"/>
              </p:cNvSpPr>
              <p:nvPr/>
            </p:nvSpPr>
            <p:spPr bwMode="auto">
              <a:xfrm>
                <a:off x="724693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Freeform 23">
                <a:extLst>
                  <a:ext uri="{FF2B5EF4-FFF2-40B4-BE49-F238E27FC236}">
                    <a16:creationId xmlns:a16="http://schemas.microsoft.com/office/drawing/2014/main" id="{308192CC-9782-4659-9B95-40D4FEB8572B}"/>
                  </a:ext>
                </a:extLst>
              </p:cNvPr>
              <p:cNvSpPr>
                <a:spLocks/>
              </p:cNvSpPr>
              <p:nvPr/>
            </p:nvSpPr>
            <p:spPr bwMode="auto">
              <a:xfrm>
                <a:off x="7345363" y="-896938"/>
                <a:ext cx="33338" cy="46038"/>
              </a:xfrm>
              <a:custGeom>
                <a:avLst/>
                <a:gdLst>
                  <a:gd name="T0" fmla="*/ 0 w 21"/>
                  <a:gd name="T1" fmla="*/ 0 h 29"/>
                  <a:gd name="T2" fmla="*/ 21 w 21"/>
                  <a:gd name="T3" fmla="*/ 0 h 29"/>
                  <a:gd name="T4" fmla="*/ 21 w 21"/>
                  <a:gd name="T5" fmla="*/ 29 h 29"/>
                </a:gdLst>
                <a:ahLst/>
                <a:cxnLst>
                  <a:cxn ang="0">
                    <a:pos x="T0" y="T1"/>
                  </a:cxn>
                  <a:cxn ang="0">
                    <a:pos x="T2" y="T3"/>
                  </a:cxn>
                  <a:cxn ang="0">
                    <a:pos x="T4" y="T5"/>
                  </a:cxn>
                </a:cxnLst>
                <a:rect l="0" t="0" r="r" b="b"/>
                <a:pathLst>
                  <a:path w="21" h="29">
                    <a:moveTo>
                      <a:pt x="0" y="0"/>
                    </a:moveTo>
                    <a:lnTo>
                      <a:pt x="21" y="0"/>
                    </a:lnTo>
                    <a:lnTo>
                      <a:pt x="21"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Freeform 24">
                <a:extLst>
                  <a:ext uri="{FF2B5EF4-FFF2-40B4-BE49-F238E27FC236}">
                    <a16:creationId xmlns:a16="http://schemas.microsoft.com/office/drawing/2014/main" id="{51D6EC95-37E5-4479-9256-3D24F9BBAE25}"/>
                  </a:ext>
                </a:extLst>
              </p:cNvPr>
              <p:cNvSpPr>
                <a:spLocks/>
              </p:cNvSpPr>
              <p:nvPr/>
            </p:nvSpPr>
            <p:spPr bwMode="auto">
              <a:xfrm>
                <a:off x="7269163" y="-896938"/>
                <a:ext cx="33338" cy="46038"/>
              </a:xfrm>
              <a:custGeom>
                <a:avLst/>
                <a:gdLst>
                  <a:gd name="T0" fmla="*/ 21 w 21"/>
                  <a:gd name="T1" fmla="*/ 0 h 29"/>
                  <a:gd name="T2" fmla="*/ 0 w 21"/>
                  <a:gd name="T3" fmla="*/ 0 h 29"/>
                  <a:gd name="T4" fmla="*/ 0 w 21"/>
                  <a:gd name="T5" fmla="*/ 29 h 29"/>
                </a:gdLst>
                <a:ahLst/>
                <a:cxnLst>
                  <a:cxn ang="0">
                    <a:pos x="T0" y="T1"/>
                  </a:cxn>
                  <a:cxn ang="0">
                    <a:pos x="T2" y="T3"/>
                  </a:cxn>
                  <a:cxn ang="0">
                    <a:pos x="T4" y="T5"/>
                  </a:cxn>
                </a:cxnLst>
                <a:rect l="0" t="0" r="r" b="b"/>
                <a:pathLst>
                  <a:path w="21" h="29">
                    <a:moveTo>
                      <a:pt x="21" y="0"/>
                    </a:moveTo>
                    <a:lnTo>
                      <a:pt x="0" y="0"/>
                    </a:lnTo>
                    <a:lnTo>
                      <a:pt x="0"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1" name="Line 25">
                <a:extLst>
                  <a:ext uri="{FF2B5EF4-FFF2-40B4-BE49-F238E27FC236}">
                    <a16:creationId xmlns:a16="http://schemas.microsoft.com/office/drawing/2014/main" id="{128F496C-5C68-4CD0-B51D-2F6979173B31}"/>
                  </a:ext>
                </a:extLst>
              </p:cNvPr>
              <p:cNvSpPr>
                <a:spLocks noChangeShapeType="1"/>
              </p:cNvSpPr>
              <p:nvPr/>
            </p:nvSpPr>
            <p:spPr bwMode="auto">
              <a:xfrm>
                <a:off x="7324725" y="-885825"/>
                <a:ext cx="0" cy="34925"/>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142" name="Straight Connector 141">
            <a:extLst>
              <a:ext uri="{FF2B5EF4-FFF2-40B4-BE49-F238E27FC236}">
                <a16:creationId xmlns:a16="http://schemas.microsoft.com/office/drawing/2014/main" id="{BD6BDFA2-DFD9-4290-9763-099098EA274C}"/>
              </a:ext>
            </a:extLst>
          </p:cNvPr>
          <p:cNvCxnSpPr>
            <a:cxnSpLocks/>
          </p:cNvCxnSpPr>
          <p:nvPr/>
        </p:nvCxnSpPr>
        <p:spPr>
          <a:xfrm flipH="1" flipV="1">
            <a:off x="5245064" y="3504283"/>
            <a:ext cx="10405" cy="1287783"/>
          </a:xfrm>
          <a:prstGeom prst="line">
            <a:avLst/>
          </a:prstGeom>
          <a:ln w="12700">
            <a:solidFill>
              <a:srgbClr val="FFFF00"/>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F030F6A-8EB4-49F0-BA34-E7827FC9C728}"/>
              </a:ext>
            </a:extLst>
          </p:cNvPr>
          <p:cNvGrpSpPr/>
          <p:nvPr/>
        </p:nvGrpSpPr>
        <p:grpSpPr>
          <a:xfrm>
            <a:off x="4982164" y="2743862"/>
            <a:ext cx="526804" cy="526804"/>
            <a:chOff x="6783455" y="1083446"/>
            <a:chExt cx="526804" cy="526804"/>
          </a:xfrm>
        </p:grpSpPr>
        <p:sp>
          <p:nvSpPr>
            <p:cNvPr id="144" name="Teardrop 143">
              <a:extLst>
                <a:ext uri="{FF2B5EF4-FFF2-40B4-BE49-F238E27FC236}">
                  <a16:creationId xmlns:a16="http://schemas.microsoft.com/office/drawing/2014/main" id="{F5080B96-9453-431A-8AA6-DE2D189574A8}"/>
                </a:ext>
              </a:extLst>
            </p:cNvPr>
            <p:cNvSpPr/>
            <p:nvPr/>
          </p:nvSpPr>
          <p:spPr>
            <a:xfrm rot="8100000">
              <a:off x="6783455" y="1083446"/>
              <a:ext cx="526804" cy="526804"/>
            </a:xfrm>
            <a:prstGeom prst="teardrop">
              <a:avLst/>
            </a:prstGeom>
            <a:gradFill>
              <a:gsLst>
                <a:gs pos="100000">
                  <a:srgbClr val="E84D75"/>
                </a:gs>
                <a:gs pos="51000">
                  <a:srgbClr val="BB4582"/>
                </a:gs>
                <a:gs pos="4000">
                  <a:srgbClr val="63389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grpSp>
          <p:nvGrpSpPr>
            <p:cNvPr id="145" name="Group 144">
              <a:extLst>
                <a:ext uri="{FF2B5EF4-FFF2-40B4-BE49-F238E27FC236}">
                  <a16:creationId xmlns:a16="http://schemas.microsoft.com/office/drawing/2014/main" id="{9BC4B425-4B26-4BAA-A415-6D18893A3FF9}"/>
                </a:ext>
              </a:extLst>
            </p:cNvPr>
            <p:cNvGrpSpPr/>
            <p:nvPr/>
          </p:nvGrpSpPr>
          <p:grpSpPr>
            <a:xfrm>
              <a:off x="6927001" y="1266960"/>
              <a:ext cx="239713" cy="258762"/>
              <a:chOff x="7204075" y="-974725"/>
              <a:chExt cx="239713" cy="258762"/>
            </a:xfrm>
          </p:grpSpPr>
          <p:sp>
            <p:nvSpPr>
              <p:cNvPr id="146" name="Rectangle 14">
                <a:extLst>
                  <a:ext uri="{FF2B5EF4-FFF2-40B4-BE49-F238E27FC236}">
                    <a16:creationId xmlns:a16="http://schemas.microsoft.com/office/drawing/2014/main" id="{FCD6DFF7-09FF-48D1-8CE0-AF4EEDE0A2AE}"/>
                  </a:ext>
                </a:extLst>
              </p:cNvPr>
              <p:cNvSpPr>
                <a:spLocks noChangeArrowheads="1"/>
              </p:cNvSpPr>
              <p:nvPr/>
            </p:nvSpPr>
            <p:spPr bwMode="auto">
              <a:xfrm>
                <a:off x="7204075" y="-974725"/>
                <a:ext cx="239713" cy="33338"/>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7" name="Line 15">
                <a:extLst>
                  <a:ext uri="{FF2B5EF4-FFF2-40B4-BE49-F238E27FC236}">
                    <a16:creationId xmlns:a16="http://schemas.microsoft.com/office/drawing/2014/main" id="{86BE32EA-C3F6-4FFF-8355-F8348A076F1B}"/>
                  </a:ext>
                </a:extLst>
              </p:cNvPr>
              <p:cNvSpPr>
                <a:spLocks noChangeShapeType="1"/>
              </p:cNvSpPr>
              <p:nvPr/>
            </p:nvSpPr>
            <p:spPr bwMode="auto">
              <a:xfrm>
                <a:off x="7204075" y="-784225"/>
                <a:ext cx="239713" cy="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8" name="Rectangle 16">
                <a:extLst>
                  <a:ext uri="{FF2B5EF4-FFF2-40B4-BE49-F238E27FC236}">
                    <a16:creationId xmlns:a16="http://schemas.microsoft.com/office/drawing/2014/main" id="{ACB71F09-9A85-4D51-A75D-4538FF55474E}"/>
                  </a:ext>
                </a:extLst>
              </p:cNvPr>
              <p:cNvSpPr>
                <a:spLocks noChangeArrowheads="1"/>
              </p:cNvSpPr>
              <p:nvPr/>
            </p:nvSpPr>
            <p:spPr bwMode="auto">
              <a:xfrm>
                <a:off x="7226300" y="-941388"/>
                <a:ext cx="196850" cy="157163"/>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49" name="Line 17">
                <a:extLst>
                  <a:ext uri="{FF2B5EF4-FFF2-40B4-BE49-F238E27FC236}">
                    <a16:creationId xmlns:a16="http://schemas.microsoft.com/office/drawing/2014/main" id="{7F97A762-F10E-46D8-8EF3-425E3F0DA352}"/>
                  </a:ext>
                </a:extLst>
              </p:cNvPr>
              <p:cNvSpPr>
                <a:spLocks noChangeShapeType="1"/>
              </p:cNvSpPr>
              <p:nvPr/>
            </p:nvSpPr>
            <p:spPr bwMode="auto">
              <a:xfrm>
                <a:off x="7324725" y="-784225"/>
                <a:ext cx="0" cy="33338"/>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0" name="Oval 18">
                <a:extLst>
                  <a:ext uri="{FF2B5EF4-FFF2-40B4-BE49-F238E27FC236}">
                    <a16:creationId xmlns:a16="http://schemas.microsoft.com/office/drawing/2014/main" id="{0CAEBF40-AD19-416F-B51A-B8E0D86E5135}"/>
                  </a:ext>
                </a:extLst>
              </p:cNvPr>
              <p:cNvSpPr>
                <a:spLocks noChangeArrowheads="1"/>
              </p:cNvSpPr>
              <p:nvPr/>
            </p:nvSpPr>
            <p:spPr bwMode="auto">
              <a:xfrm>
                <a:off x="7307263" y="-750888"/>
                <a:ext cx="33338" cy="34925"/>
              </a:xfrm>
              <a:prstGeom prst="ellipse">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1" name="Rectangle 19">
                <a:extLst>
                  <a:ext uri="{FF2B5EF4-FFF2-40B4-BE49-F238E27FC236}">
                    <a16:creationId xmlns:a16="http://schemas.microsoft.com/office/drawing/2014/main" id="{687B43CB-17D9-40A8-817F-72BD494C7AE0}"/>
                  </a:ext>
                </a:extLst>
              </p:cNvPr>
              <p:cNvSpPr>
                <a:spLocks noChangeArrowheads="1"/>
              </p:cNvSpPr>
              <p:nvPr/>
            </p:nvSpPr>
            <p:spPr bwMode="auto">
              <a:xfrm>
                <a:off x="7302500" y="-919163"/>
                <a:ext cx="42863"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2" name="Rectangle 20">
                <a:extLst>
                  <a:ext uri="{FF2B5EF4-FFF2-40B4-BE49-F238E27FC236}">
                    <a16:creationId xmlns:a16="http://schemas.microsoft.com/office/drawing/2014/main" id="{6BEF6426-14A6-43FE-9847-EF755B9A829B}"/>
                  </a:ext>
                </a:extLst>
              </p:cNvPr>
              <p:cNvSpPr>
                <a:spLocks noChangeArrowheads="1"/>
              </p:cNvSpPr>
              <p:nvPr/>
            </p:nvSpPr>
            <p:spPr bwMode="auto">
              <a:xfrm>
                <a:off x="7307263"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3" name="Rectangle 21">
                <a:extLst>
                  <a:ext uri="{FF2B5EF4-FFF2-40B4-BE49-F238E27FC236}">
                    <a16:creationId xmlns:a16="http://schemas.microsoft.com/office/drawing/2014/main" id="{89D6E349-D1DF-47C4-838B-4B297306B2ED}"/>
                  </a:ext>
                </a:extLst>
              </p:cNvPr>
              <p:cNvSpPr>
                <a:spLocks noChangeArrowheads="1"/>
              </p:cNvSpPr>
              <p:nvPr/>
            </p:nvSpPr>
            <p:spPr bwMode="auto">
              <a:xfrm>
                <a:off x="736758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4" name="Rectangle 22">
                <a:extLst>
                  <a:ext uri="{FF2B5EF4-FFF2-40B4-BE49-F238E27FC236}">
                    <a16:creationId xmlns:a16="http://schemas.microsoft.com/office/drawing/2014/main" id="{3A5BC624-23BD-4776-AE26-106FF74C12E1}"/>
                  </a:ext>
                </a:extLst>
              </p:cNvPr>
              <p:cNvSpPr>
                <a:spLocks noChangeArrowheads="1"/>
              </p:cNvSpPr>
              <p:nvPr/>
            </p:nvSpPr>
            <p:spPr bwMode="auto">
              <a:xfrm>
                <a:off x="724693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Freeform 23">
                <a:extLst>
                  <a:ext uri="{FF2B5EF4-FFF2-40B4-BE49-F238E27FC236}">
                    <a16:creationId xmlns:a16="http://schemas.microsoft.com/office/drawing/2014/main" id="{9C7EEE5E-5685-4806-B508-7C6E49AC2410}"/>
                  </a:ext>
                </a:extLst>
              </p:cNvPr>
              <p:cNvSpPr>
                <a:spLocks/>
              </p:cNvSpPr>
              <p:nvPr/>
            </p:nvSpPr>
            <p:spPr bwMode="auto">
              <a:xfrm>
                <a:off x="7345363" y="-896938"/>
                <a:ext cx="33338" cy="46038"/>
              </a:xfrm>
              <a:custGeom>
                <a:avLst/>
                <a:gdLst>
                  <a:gd name="T0" fmla="*/ 0 w 21"/>
                  <a:gd name="T1" fmla="*/ 0 h 29"/>
                  <a:gd name="T2" fmla="*/ 21 w 21"/>
                  <a:gd name="T3" fmla="*/ 0 h 29"/>
                  <a:gd name="T4" fmla="*/ 21 w 21"/>
                  <a:gd name="T5" fmla="*/ 29 h 29"/>
                </a:gdLst>
                <a:ahLst/>
                <a:cxnLst>
                  <a:cxn ang="0">
                    <a:pos x="T0" y="T1"/>
                  </a:cxn>
                  <a:cxn ang="0">
                    <a:pos x="T2" y="T3"/>
                  </a:cxn>
                  <a:cxn ang="0">
                    <a:pos x="T4" y="T5"/>
                  </a:cxn>
                </a:cxnLst>
                <a:rect l="0" t="0" r="r" b="b"/>
                <a:pathLst>
                  <a:path w="21" h="29">
                    <a:moveTo>
                      <a:pt x="0" y="0"/>
                    </a:moveTo>
                    <a:lnTo>
                      <a:pt x="21" y="0"/>
                    </a:lnTo>
                    <a:lnTo>
                      <a:pt x="21"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Freeform 24">
                <a:extLst>
                  <a:ext uri="{FF2B5EF4-FFF2-40B4-BE49-F238E27FC236}">
                    <a16:creationId xmlns:a16="http://schemas.microsoft.com/office/drawing/2014/main" id="{4EA4CFAE-8270-4D79-928C-45BDED49878A}"/>
                  </a:ext>
                </a:extLst>
              </p:cNvPr>
              <p:cNvSpPr>
                <a:spLocks/>
              </p:cNvSpPr>
              <p:nvPr/>
            </p:nvSpPr>
            <p:spPr bwMode="auto">
              <a:xfrm>
                <a:off x="7269163" y="-896938"/>
                <a:ext cx="33338" cy="46038"/>
              </a:xfrm>
              <a:custGeom>
                <a:avLst/>
                <a:gdLst>
                  <a:gd name="T0" fmla="*/ 21 w 21"/>
                  <a:gd name="T1" fmla="*/ 0 h 29"/>
                  <a:gd name="T2" fmla="*/ 0 w 21"/>
                  <a:gd name="T3" fmla="*/ 0 h 29"/>
                  <a:gd name="T4" fmla="*/ 0 w 21"/>
                  <a:gd name="T5" fmla="*/ 29 h 29"/>
                </a:gdLst>
                <a:ahLst/>
                <a:cxnLst>
                  <a:cxn ang="0">
                    <a:pos x="T0" y="T1"/>
                  </a:cxn>
                  <a:cxn ang="0">
                    <a:pos x="T2" y="T3"/>
                  </a:cxn>
                  <a:cxn ang="0">
                    <a:pos x="T4" y="T5"/>
                  </a:cxn>
                </a:cxnLst>
                <a:rect l="0" t="0" r="r" b="b"/>
                <a:pathLst>
                  <a:path w="21" h="29">
                    <a:moveTo>
                      <a:pt x="21" y="0"/>
                    </a:moveTo>
                    <a:lnTo>
                      <a:pt x="0" y="0"/>
                    </a:lnTo>
                    <a:lnTo>
                      <a:pt x="0"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Line 25">
                <a:extLst>
                  <a:ext uri="{FF2B5EF4-FFF2-40B4-BE49-F238E27FC236}">
                    <a16:creationId xmlns:a16="http://schemas.microsoft.com/office/drawing/2014/main" id="{0CA68027-6009-4A68-A62E-9A5607670841}"/>
                  </a:ext>
                </a:extLst>
              </p:cNvPr>
              <p:cNvSpPr>
                <a:spLocks noChangeShapeType="1"/>
              </p:cNvSpPr>
              <p:nvPr/>
            </p:nvSpPr>
            <p:spPr bwMode="auto">
              <a:xfrm>
                <a:off x="7324725" y="-885825"/>
                <a:ext cx="0" cy="34925"/>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158" name="Straight Connector 157">
            <a:extLst>
              <a:ext uri="{FF2B5EF4-FFF2-40B4-BE49-F238E27FC236}">
                <a16:creationId xmlns:a16="http://schemas.microsoft.com/office/drawing/2014/main" id="{9F2AD3BB-81E0-4399-8295-C57290E3EDC4}"/>
              </a:ext>
            </a:extLst>
          </p:cNvPr>
          <p:cNvCxnSpPr>
            <a:cxnSpLocks/>
          </p:cNvCxnSpPr>
          <p:nvPr/>
        </p:nvCxnSpPr>
        <p:spPr>
          <a:xfrm flipH="1" flipV="1">
            <a:off x="7006160" y="2866621"/>
            <a:ext cx="10405" cy="1495438"/>
          </a:xfrm>
          <a:prstGeom prst="line">
            <a:avLst/>
          </a:prstGeom>
          <a:ln w="12700">
            <a:solidFill>
              <a:srgbClr val="FFFF00"/>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4D04D440-EF10-4A6A-8277-AAECE9810428}"/>
              </a:ext>
            </a:extLst>
          </p:cNvPr>
          <p:cNvGrpSpPr/>
          <p:nvPr/>
        </p:nvGrpSpPr>
        <p:grpSpPr>
          <a:xfrm>
            <a:off x="6742758" y="2115392"/>
            <a:ext cx="526804" cy="526804"/>
            <a:chOff x="6783455" y="1083446"/>
            <a:chExt cx="526804" cy="526804"/>
          </a:xfrm>
        </p:grpSpPr>
        <p:sp>
          <p:nvSpPr>
            <p:cNvPr id="160" name="Teardrop 159">
              <a:extLst>
                <a:ext uri="{FF2B5EF4-FFF2-40B4-BE49-F238E27FC236}">
                  <a16:creationId xmlns:a16="http://schemas.microsoft.com/office/drawing/2014/main" id="{8C676F07-BB07-4D7D-A746-791BE17583E9}"/>
                </a:ext>
              </a:extLst>
            </p:cNvPr>
            <p:cNvSpPr/>
            <p:nvPr/>
          </p:nvSpPr>
          <p:spPr>
            <a:xfrm rot="8100000">
              <a:off x="6783455" y="1083446"/>
              <a:ext cx="526804" cy="526804"/>
            </a:xfrm>
            <a:prstGeom prst="teardrop">
              <a:avLst/>
            </a:prstGeom>
            <a:gradFill>
              <a:gsLst>
                <a:gs pos="100000">
                  <a:srgbClr val="E84D75"/>
                </a:gs>
                <a:gs pos="51000">
                  <a:srgbClr val="BB4582"/>
                </a:gs>
                <a:gs pos="4000">
                  <a:srgbClr val="63389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grpSp>
          <p:nvGrpSpPr>
            <p:cNvPr id="161" name="Group 160">
              <a:extLst>
                <a:ext uri="{FF2B5EF4-FFF2-40B4-BE49-F238E27FC236}">
                  <a16:creationId xmlns:a16="http://schemas.microsoft.com/office/drawing/2014/main" id="{AA14AC44-688B-40A8-92EF-EBECE2DDB3DD}"/>
                </a:ext>
              </a:extLst>
            </p:cNvPr>
            <p:cNvGrpSpPr/>
            <p:nvPr/>
          </p:nvGrpSpPr>
          <p:grpSpPr>
            <a:xfrm>
              <a:off x="6927001" y="1266960"/>
              <a:ext cx="239713" cy="258762"/>
              <a:chOff x="7204075" y="-974725"/>
              <a:chExt cx="239713" cy="258762"/>
            </a:xfrm>
          </p:grpSpPr>
          <p:sp>
            <p:nvSpPr>
              <p:cNvPr id="162" name="Rectangle 14">
                <a:extLst>
                  <a:ext uri="{FF2B5EF4-FFF2-40B4-BE49-F238E27FC236}">
                    <a16:creationId xmlns:a16="http://schemas.microsoft.com/office/drawing/2014/main" id="{0AC01DC5-70A1-48DE-89E1-8757732118E3}"/>
                  </a:ext>
                </a:extLst>
              </p:cNvPr>
              <p:cNvSpPr>
                <a:spLocks noChangeArrowheads="1"/>
              </p:cNvSpPr>
              <p:nvPr/>
            </p:nvSpPr>
            <p:spPr bwMode="auto">
              <a:xfrm>
                <a:off x="7204075" y="-974725"/>
                <a:ext cx="239713" cy="33338"/>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Line 15">
                <a:extLst>
                  <a:ext uri="{FF2B5EF4-FFF2-40B4-BE49-F238E27FC236}">
                    <a16:creationId xmlns:a16="http://schemas.microsoft.com/office/drawing/2014/main" id="{8CC88F47-B3C1-4AA1-A624-761BC2E05939}"/>
                  </a:ext>
                </a:extLst>
              </p:cNvPr>
              <p:cNvSpPr>
                <a:spLocks noChangeShapeType="1"/>
              </p:cNvSpPr>
              <p:nvPr/>
            </p:nvSpPr>
            <p:spPr bwMode="auto">
              <a:xfrm>
                <a:off x="7204075" y="-784225"/>
                <a:ext cx="239713" cy="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Rectangle 16">
                <a:extLst>
                  <a:ext uri="{FF2B5EF4-FFF2-40B4-BE49-F238E27FC236}">
                    <a16:creationId xmlns:a16="http://schemas.microsoft.com/office/drawing/2014/main" id="{5086B261-93B3-48BB-8920-07B83CF7B983}"/>
                  </a:ext>
                </a:extLst>
              </p:cNvPr>
              <p:cNvSpPr>
                <a:spLocks noChangeArrowheads="1"/>
              </p:cNvSpPr>
              <p:nvPr/>
            </p:nvSpPr>
            <p:spPr bwMode="auto">
              <a:xfrm>
                <a:off x="7226300" y="-941388"/>
                <a:ext cx="196850" cy="157163"/>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17">
                <a:extLst>
                  <a:ext uri="{FF2B5EF4-FFF2-40B4-BE49-F238E27FC236}">
                    <a16:creationId xmlns:a16="http://schemas.microsoft.com/office/drawing/2014/main" id="{7B5F9450-7014-4FA0-9B68-8A88F634A05C}"/>
                  </a:ext>
                </a:extLst>
              </p:cNvPr>
              <p:cNvSpPr>
                <a:spLocks noChangeShapeType="1"/>
              </p:cNvSpPr>
              <p:nvPr/>
            </p:nvSpPr>
            <p:spPr bwMode="auto">
              <a:xfrm>
                <a:off x="7324725" y="-784225"/>
                <a:ext cx="0" cy="33338"/>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6" name="Oval 18">
                <a:extLst>
                  <a:ext uri="{FF2B5EF4-FFF2-40B4-BE49-F238E27FC236}">
                    <a16:creationId xmlns:a16="http://schemas.microsoft.com/office/drawing/2014/main" id="{99192462-D4FF-4058-AA63-BACD4248589E}"/>
                  </a:ext>
                </a:extLst>
              </p:cNvPr>
              <p:cNvSpPr>
                <a:spLocks noChangeArrowheads="1"/>
              </p:cNvSpPr>
              <p:nvPr/>
            </p:nvSpPr>
            <p:spPr bwMode="auto">
              <a:xfrm>
                <a:off x="7307263" y="-750888"/>
                <a:ext cx="33338" cy="34925"/>
              </a:xfrm>
              <a:prstGeom prst="ellipse">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7" name="Rectangle 19">
                <a:extLst>
                  <a:ext uri="{FF2B5EF4-FFF2-40B4-BE49-F238E27FC236}">
                    <a16:creationId xmlns:a16="http://schemas.microsoft.com/office/drawing/2014/main" id="{E5F2FBB1-EB38-48CF-9F1F-A734694CA60A}"/>
                  </a:ext>
                </a:extLst>
              </p:cNvPr>
              <p:cNvSpPr>
                <a:spLocks noChangeArrowheads="1"/>
              </p:cNvSpPr>
              <p:nvPr/>
            </p:nvSpPr>
            <p:spPr bwMode="auto">
              <a:xfrm>
                <a:off x="7302500" y="-919163"/>
                <a:ext cx="42863"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Rectangle 20">
                <a:extLst>
                  <a:ext uri="{FF2B5EF4-FFF2-40B4-BE49-F238E27FC236}">
                    <a16:creationId xmlns:a16="http://schemas.microsoft.com/office/drawing/2014/main" id="{B9496512-F322-408B-835D-565713CB1F78}"/>
                  </a:ext>
                </a:extLst>
              </p:cNvPr>
              <p:cNvSpPr>
                <a:spLocks noChangeArrowheads="1"/>
              </p:cNvSpPr>
              <p:nvPr/>
            </p:nvSpPr>
            <p:spPr bwMode="auto">
              <a:xfrm>
                <a:off x="7307263"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Rectangle 21">
                <a:extLst>
                  <a:ext uri="{FF2B5EF4-FFF2-40B4-BE49-F238E27FC236}">
                    <a16:creationId xmlns:a16="http://schemas.microsoft.com/office/drawing/2014/main" id="{3782473E-718D-4B54-BED2-5AFEBE16F931}"/>
                  </a:ext>
                </a:extLst>
              </p:cNvPr>
              <p:cNvSpPr>
                <a:spLocks noChangeArrowheads="1"/>
              </p:cNvSpPr>
              <p:nvPr/>
            </p:nvSpPr>
            <p:spPr bwMode="auto">
              <a:xfrm>
                <a:off x="736758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Rectangle 22">
                <a:extLst>
                  <a:ext uri="{FF2B5EF4-FFF2-40B4-BE49-F238E27FC236}">
                    <a16:creationId xmlns:a16="http://schemas.microsoft.com/office/drawing/2014/main" id="{5AD17360-ACD6-43CA-873B-2764FB0D19EC}"/>
                  </a:ext>
                </a:extLst>
              </p:cNvPr>
              <p:cNvSpPr>
                <a:spLocks noChangeArrowheads="1"/>
              </p:cNvSpPr>
              <p:nvPr/>
            </p:nvSpPr>
            <p:spPr bwMode="auto">
              <a:xfrm>
                <a:off x="724693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23">
                <a:extLst>
                  <a:ext uri="{FF2B5EF4-FFF2-40B4-BE49-F238E27FC236}">
                    <a16:creationId xmlns:a16="http://schemas.microsoft.com/office/drawing/2014/main" id="{1176DEAC-BDE5-4717-842B-636C484156C8}"/>
                  </a:ext>
                </a:extLst>
              </p:cNvPr>
              <p:cNvSpPr>
                <a:spLocks/>
              </p:cNvSpPr>
              <p:nvPr/>
            </p:nvSpPr>
            <p:spPr bwMode="auto">
              <a:xfrm>
                <a:off x="7345363" y="-896938"/>
                <a:ext cx="33338" cy="46038"/>
              </a:xfrm>
              <a:custGeom>
                <a:avLst/>
                <a:gdLst>
                  <a:gd name="T0" fmla="*/ 0 w 21"/>
                  <a:gd name="T1" fmla="*/ 0 h 29"/>
                  <a:gd name="T2" fmla="*/ 21 w 21"/>
                  <a:gd name="T3" fmla="*/ 0 h 29"/>
                  <a:gd name="T4" fmla="*/ 21 w 21"/>
                  <a:gd name="T5" fmla="*/ 29 h 29"/>
                </a:gdLst>
                <a:ahLst/>
                <a:cxnLst>
                  <a:cxn ang="0">
                    <a:pos x="T0" y="T1"/>
                  </a:cxn>
                  <a:cxn ang="0">
                    <a:pos x="T2" y="T3"/>
                  </a:cxn>
                  <a:cxn ang="0">
                    <a:pos x="T4" y="T5"/>
                  </a:cxn>
                </a:cxnLst>
                <a:rect l="0" t="0" r="r" b="b"/>
                <a:pathLst>
                  <a:path w="21" h="29">
                    <a:moveTo>
                      <a:pt x="0" y="0"/>
                    </a:moveTo>
                    <a:lnTo>
                      <a:pt x="21" y="0"/>
                    </a:lnTo>
                    <a:lnTo>
                      <a:pt x="21"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24">
                <a:extLst>
                  <a:ext uri="{FF2B5EF4-FFF2-40B4-BE49-F238E27FC236}">
                    <a16:creationId xmlns:a16="http://schemas.microsoft.com/office/drawing/2014/main" id="{A3880087-7027-41A7-88CB-3DBDAAD44AD1}"/>
                  </a:ext>
                </a:extLst>
              </p:cNvPr>
              <p:cNvSpPr>
                <a:spLocks/>
              </p:cNvSpPr>
              <p:nvPr/>
            </p:nvSpPr>
            <p:spPr bwMode="auto">
              <a:xfrm>
                <a:off x="7269163" y="-896938"/>
                <a:ext cx="33338" cy="46038"/>
              </a:xfrm>
              <a:custGeom>
                <a:avLst/>
                <a:gdLst>
                  <a:gd name="T0" fmla="*/ 21 w 21"/>
                  <a:gd name="T1" fmla="*/ 0 h 29"/>
                  <a:gd name="T2" fmla="*/ 0 w 21"/>
                  <a:gd name="T3" fmla="*/ 0 h 29"/>
                  <a:gd name="T4" fmla="*/ 0 w 21"/>
                  <a:gd name="T5" fmla="*/ 29 h 29"/>
                </a:gdLst>
                <a:ahLst/>
                <a:cxnLst>
                  <a:cxn ang="0">
                    <a:pos x="T0" y="T1"/>
                  </a:cxn>
                  <a:cxn ang="0">
                    <a:pos x="T2" y="T3"/>
                  </a:cxn>
                  <a:cxn ang="0">
                    <a:pos x="T4" y="T5"/>
                  </a:cxn>
                </a:cxnLst>
                <a:rect l="0" t="0" r="r" b="b"/>
                <a:pathLst>
                  <a:path w="21" h="29">
                    <a:moveTo>
                      <a:pt x="21" y="0"/>
                    </a:moveTo>
                    <a:lnTo>
                      <a:pt x="0" y="0"/>
                    </a:lnTo>
                    <a:lnTo>
                      <a:pt x="0"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Line 25">
                <a:extLst>
                  <a:ext uri="{FF2B5EF4-FFF2-40B4-BE49-F238E27FC236}">
                    <a16:creationId xmlns:a16="http://schemas.microsoft.com/office/drawing/2014/main" id="{4292C1F9-09EC-49F6-A017-738E03A1B863}"/>
                  </a:ext>
                </a:extLst>
              </p:cNvPr>
              <p:cNvSpPr>
                <a:spLocks noChangeShapeType="1"/>
              </p:cNvSpPr>
              <p:nvPr/>
            </p:nvSpPr>
            <p:spPr bwMode="auto">
              <a:xfrm>
                <a:off x="7324725" y="-885825"/>
                <a:ext cx="0" cy="34925"/>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174" name="Straight Connector 173">
            <a:extLst>
              <a:ext uri="{FF2B5EF4-FFF2-40B4-BE49-F238E27FC236}">
                <a16:creationId xmlns:a16="http://schemas.microsoft.com/office/drawing/2014/main" id="{CC0B7F63-AF15-4A23-A721-C68A7F25927B}"/>
              </a:ext>
            </a:extLst>
          </p:cNvPr>
          <p:cNvCxnSpPr>
            <a:cxnSpLocks/>
          </p:cNvCxnSpPr>
          <p:nvPr/>
        </p:nvCxnSpPr>
        <p:spPr>
          <a:xfrm flipH="1" flipV="1">
            <a:off x="8784482" y="2634757"/>
            <a:ext cx="12120" cy="876889"/>
          </a:xfrm>
          <a:prstGeom prst="line">
            <a:avLst/>
          </a:prstGeom>
          <a:ln w="12700">
            <a:solidFill>
              <a:srgbClr val="FFFF00"/>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B18CDF6D-EDFE-4FCE-8523-F4DB18CD6A49}"/>
              </a:ext>
            </a:extLst>
          </p:cNvPr>
          <p:cNvGrpSpPr/>
          <p:nvPr/>
        </p:nvGrpSpPr>
        <p:grpSpPr>
          <a:xfrm>
            <a:off x="8521080" y="1880836"/>
            <a:ext cx="526804" cy="526804"/>
            <a:chOff x="6783455" y="1083446"/>
            <a:chExt cx="526804" cy="526804"/>
          </a:xfrm>
        </p:grpSpPr>
        <p:sp>
          <p:nvSpPr>
            <p:cNvPr id="176" name="Teardrop 175">
              <a:extLst>
                <a:ext uri="{FF2B5EF4-FFF2-40B4-BE49-F238E27FC236}">
                  <a16:creationId xmlns:a16="http://schemas.microsoft.com/office/drawing/2014/main" id="{7A126C38-AF76-4D78-A687-C8D1A918CD06}"/>
                </a:ext>
              </a:extLst>
            </p:cNvPr>
            <p:cNvSpPr/>
            <p:nvPr/>
          </p:nvSpPr>
          <p:spPr>
            <a:xfrm rot="8100000">
              <a:off x="6783455" y="1083446"/>
              <a:ext cx="526804" cy="526804"/>
            </a:xfrm>
            <a:prstGeom prst="teardrop">
              <a:avLst/>
            </a:prstGeom>
            <a:gradFill>
              <a:gsLst>
                <a:gs pos="100000">
                  <a:srgbClr val="E84D75"/>
                </a:gs>
                <a:gs pos="51000">
                  <a:srgbClr val="BB4582"/>
                </a:gs>
                <a:gs pos="4000">
                  <a:srgbClr val="63389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grpSp>
          <p:nvGrpSpPr>
            <p:cNvPr id="177" name="Group 176">
              <a:extLst>
                <a:ext uri="{FF2B5EF4-FFF2-40B4-BE49-F238E27FC236}">
                  <a16:creationId xmlns:a16="http://schemas.microsoft.com/office/drawing/2014/main" id="{94643374-6B18-4941-BC19-BC435E3B84FB}"/>
                </a:ext>
              </a:extLst>
            </p:cNvPr>
            <p:cNvGrpSpPr/>
            <p:nvPr/>
          </p:nvGrpSpPr>
          <p:grpSpPr>
            <a:xfrm>
              <a:off x="6927001" y="1266960"/>
              <a:ext cx="239713" cy="258762"/>
              <a:chOff x="7204075" y="-974725"/>
              <a:chExt cx="239713" cy="258762"/>
            </a:xfrm>
          </p:grpSpPr>
          <p:sp>
            <p:nvSpPr>
              <p:cNvPr id="178" name="Rectangle 14">
                <a:extLst>
                  <a:ext uri="{FF2B5EF4-FFF2-40B4-BE49-F238E27FC236}">
                    <a16:creationId xmlns:a16="http://schemas.microsoft.com/office/drawing/2014/main" id="{9D315F67-4104-489C-A13B-4489A7054C1B}"/>
                  </a:ext>
                </a:extLst>
              </p:cNvPr>
              <p:cNvSpPr>
                <a:spLocks noChangeArrowheads="1"/>
              </p:cNvSpPr>
              <p:nvPr/>
            </p:nvSpPr>
            <p:spPr bwMode="auto">
              <a:xfrm>
                <a:off x="7204075" y="-974725"/>
                <a:ext cx="239713" cy="33338"/>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15">
                <a:extLst>
                  <a:ext uri="{FF2B5EF4-FFF2-40B4-BE49-F238E27FC236}">
                    <a16:creationId xmlns:a16="http://schemas.microsoft.com/office/drawing/2014/main" id="{86521368-72A2-4AB5-86EE-E9AB14238784}"/>
                  </a:ext>
                </a:extLst>
              </p:cNvPr>
              <p:cNvSpPr>
                <a:spLocks noChangeShapeType="1"/>
              </p:cNvSpPr>
              <p:nvPr/>
            </p:nvSpPr>
            <p:spPr bwMode="auto">
              <a:xfrm>
                <a:off x="7204075" y="-784225"/>
                <a:ext cx="239713" cy="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Rectangle 16">
                <a:extLst>
                  <a:ext uri="{FF2B5EF4-FFF2-40B4-BE49-F238E27FC236}">
                    <a16:creationId xmlns:a16="http://schemas.microsoft.com/office/drawing/2014/main" id="{D6D1EA14-04F2-46A4-AEEC-025906A9DFFB}"/>
                  </a:ext>
                </a:extLst>
              </p:cNvPr>
              <p:cNvSpPr>
                <a:spLocks noChangeArrowheads="1"/>
              </p:cNvSpPr>
              <p:nvPr/>
            </p:nvSpPr>
            <p:spPr bwMode="auto">
              <a:xfrm>
                <a:off x="7226300" y="-941388"/>
                <a:ext cx="196850" cy="157163"/>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1" name="Line 17">
                <a:extLst>
                  <a:ext uri="{FF2B5EF4-FFF2-40B4-BE49-F238E27FC236}">
                    <a16:creationId xmlns:a16="http://schemas.microsoft.com/office/drawing/2014/main" id="{2C013A0E-A1D2-420D-B042-9402133DB9BC}"/>
                  </a:ext>
                </a:extLst>
              </p:cNvPr>
              <p:cNvSpPr>
                <a:spLocks noChangeShapeType="1"/>
              </p:cNvSpPr>
              <p:nvPr/>
            </p:nvSpPr>
            <p:spPr bwMode="auto">
              <a:xfrm>
                <a:off x="7324725" y="-784225"/>
                <a:ext cx="0" cy="33338"/>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2" name="Oval 18">
                <a:extLst>
                  <a:ext uri="{FF2B5EF4-FFF2-40B4-BE49-F238E27FC236}">
                    <a16:creationId xmlns:a16="http://schemas.microsoft.com/office/drawing/2014/main" id="{7E07013E-9253-4993-BF16-D345BD357826}"/>
                  </a:ext>
                </a:extLst>
              </p:cNvPr>
              <p:cNvSpPr>
                <a:spLocks noChangeArrowheads="1"/>
              </p:cNvSpPr>
              <p:nvPr/>
            </p:nvSpPr>
            <p:spPr bwMode="auto">
              <a:xfrm>
                <a:off x="7307263" y="-750888"/>
                <a:ext cx="33338" cy="34925"/>
              </a:xfrm>
              <a:prstGeom prst="ellipse">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Rectangle 19">
                <a:extLst>
                  <a:ext uri="{FF2B5EF4-FFF2-40B4-BE49-F238E27FC236}">
                    <a16:creationId xmlns:a16="http://schemas.microsoft.com/office/drawing/2014/main" id="{D5B3FC4C-05DE-4B61-9C4E-8C4870B066FA}"/>
                  </a:ext>
                </a:extLst>
              </p:cNvPr>
              <p:cNvSpPr>
                <a:spLocks noChangeArrowheads="1"/>
              </p:cNvSpPr>
              <p:nvPr/>
            </p:nvSpPr>
            <p:spPr bwMode="auto">
              <a:xfrm>
                <a:off x="7302500" y="-919163"/>
                <a:ext cx="42863"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Rectangle 20">
                <a:extLst>
                  <a:ext uri="{FF2B5EF4-FFF2-40B4-BE49-F238E27FC236}">
                    <a16:creationId xmlns:a16="http://schemas.microsoft.com/office/drawing/2014/main" id="{126D87F4-9B2D-4599-9862-AE961EDE217E}"/>
                  </a:ext>
                </a:extLst>
              </p:cNvPr>
              <p:cNvSpPr>
                <a:spLocks noChangeArrowheads="1"/>
              </p:cNvSpPr>
              <p:nvPr/>
            </p:nvSpPr>
            <p:spPr bwMode="auto">
              <a:xfrm>
                <a:off x="7307263"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Rectangle 21">
                <a:extLst>
                  <a:ext uri="{FF2B5EF4-FFF2-40B4-BE49-F238E27FC236}">
                    <a16:creationId xmlns:a16="http://schemas.microsoft.com/office/drawing/2014/main" id="{46C1CB48-0046-44E8-B2E9-A3CE4A917675}"/>
                  </a:ext>
                </a:extLst>
              </p:cNvPr>
              <p:cNvSpPr>
                <a:spLocks noChangeArrowheads="1"/>
              </p:cNvSpPr>
              <p:nvPr/>
            </p:nvSpPr>
            <p:spPr bwMode="auto">
              <a:xfrm>
                <a:off x="736758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Rectangle 22">
                <a:extLst>
                  <a:ext uri="{FF2B5EF4-FFF2-40B4-BE49-F238E27FC236}">
                    <a16:creationId xmlns:a16="http://schemas.microsoft.com/office/drawing/2014/main" id="{26F35903-55CA-4A89-A054-08A80BB45D52}"/>
                  </a:ext>
                </a:extLst>
              </p:cNvPr>
              <p:cNvSpPr>
                <a:spLocks noChangeArrowheads="1"/>
              </p:cNvSpPr>
              <p:nvPr/>
            </p:nvSpPr>
            <p:spPr bwMode="auto">
              <a:xfrm>
                <a:off x="724693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3">
                <a:extLst>
                  <a:ext uri="{FF2B5EF4-FFF2-40B4-BE49-F238E27FC236}">
                    <a16:creationId xmlns:a16="http://schemas.microsoft.com/office/drawing/2014/main" id="{5BDB2043-E192-4A7C-9B74-23C074C010E1}"/>
                  </a:ext>
                </a:extLst>
              </p:cNvPr>
              <p:cNvSpPr>
                <a:spLocks/>
              </p:cNvSpPr>
              <p:nvPr/>
            </p:nvSpPr>
            <p:spPr bwMode="auto">
              <a:xfrm>
                <a:off x="7345363" y="-896938"/>
                <a:ext cx="33338" cy="46038"/>
              </a:xfrm>
              <a:custGeom>
                <a:avLst/>
                <a:gdLst>
                  <a:gd name="T0" fmla="*/ 0 w 21"/>
                  <a:gd name="T1" fmla="*/ 0 h 29"/>
                  <a:gd name="T2" fmla="*/ 21 w 21"/>
                  <a:gd name="T3" fmla="*/ 0 h 29"/>
                  <a:gd name="T4" fmla="*/ 21 w 21"/>
                  <a:gd name="T5" fmla="*/ 29 h 29"/>
                </a:gdLst>
                <a:ahLst/>
                <a:cxnLst>
                  <a:cxn ang="0">
                    <a:pos x="T0" y="T1"/>
                  </a:cxn>
                  <a:cxn ang="0">
                    <a:pos x="T2" y="T3"/>
                  </a:cxn>
                  <a:cxn ang="0">
                    <a:pos x="T4" y="T5"/>
                  </a:cxn>
                </a:cxnLst>
                <a:rect l="0" t="0" r="r" b="b"/>
                <a:pathLst>
                  <a:path w="21" h="29">
                    <a:moveTo>
                      <a:pt x="0" y="0"/>
                    </a:moveTo>
                    <a:lnTo>
                      <a:pt x="21" y="0"/>
                    </a:lnTo>
                    <a:lnTo>
                      <a:pt x="21"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4">
                <a:extLst>
                  <a:ext uri="{FF2B5EF4-FFF2-40B4-BE49-F238E27FC236}">
                    <a16:creationId xmlns:a16="http://schemas.microsoft.com/office/drawing/2014/main" id="{0C1E3646-7563-4734-ABAA-7BDF5906E192}"/>
                  </a:ext>
                </a:extLst>
              </p:cNvPr>
              <p:cNvSpPr>
                <a:spLocks/>
              </p:cNvSpPr>
              <p:nvPr/>
            </p:nvSpPr>
            <p:spPr bwMode="auto">
              <a:xfrm>
                <a:off x="7269163" y="-896938"/>
                <a:ext cx="33338" cy="46038"/>
              </a:xfrm>
              <a:custGeom>
                <a:avLst/>
                <a:gdLst>
                  <a:gd name="T0" fmla="*/ 21 w 21"/>
                  <a:gd name="T1" fmla="*/ 0 h 29"/>
                  <a:gd name="T2" fmla="*/ 0 w 21"/>
                  <a:gd name="T3" fmla="*/ 0 h 29"/>
                  <a:gd name="T4" fmla="*/ 0 w 21"/>
                  <a:gd name="T5" fmla="*/ 29 h 29"/>
                </a:gdLst>
                <a:ahLst/>
                <a:cxnLst>
                  <a:cxn ang="0">
                    <a:pos x="T0" y="T1"/>
                  </a:cxn>
                  <a:cxn ang="0">
                    <a:pos x="T2" y="T3"/>
                  </a:cxn>
                  <a:cxn ang="0">
                    <a:pos x="T4" y="T5"/>
                  </a:cxn>
                </a:cxnLst>
                <a:rect l="0" t="0" r="r" b="b"/>
                <a:pathLst>
                  <a:path w="21" h="29">
                    <a:moveTo>
                      <a:pt x="21" y="0"/>
                    </a:moveTo>
                    <a:lnTo>
                      <a:pt x="0" y="0"/>
                    </a:lnTo>
                    <a:lnTo>
                      <a:pt x="0"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Line 25">
                <a:extLst>
                  <a:ext uri="{FF2B5EF4-FFF2-40B4-BE49-F238E27FC236}">
                    <a16:creationId xmlns:a16="http://schemas.microsoft.com/office/drawing/2014/main" id="{1A197980-A5AE-47D8-A724-00118B082DCC}"/>
                  </a:ext>
                </a:extLst>
              </p:cNvPr>
              <p:cNvSpPr>
                <a:spLocks noChangeShapeType="1"/>
              </p:cNvSpPr>
              <p:nvPr/>
            </p:nvSpPr>
            <p:spPr bwMode="auto">
              <a:xfrm>
                <a:off x="7324725" y="-885825"/>
                <a:ext cx="0" cy="34925"/>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206" name="Straight Connector 205">
            <a:extLst>
              <a:ext uri="{FF2B5EF4-FFF2-40B4-BE49-F238E27FC236}">
                <a16:creationId xmlns:a16="http://schemas.microsoft.com/office/drawing/2014/main" id="{73185DB9-60BA-4E9B-A73B-C46C56A44AF2}"/>
              </a:ext>
            </a:extLst>
          </p:cNvPr>
          <p:cNvCxnSpPr>
            <a:cxnSpLocks/>
          </p:cNvCxnSpPr>
          <p:nvPr/>
        </p:nvCxnSpPr>
        <p:spPr>
          <a:xfrm flipV="1">
            <a:off x="10574217" y="2200033"/>
            <a:ext cx="0" cy="493056"/>
          </a:xfrm>
          <a:prstGeom prst="line">
            <a:avLst/>
          </a:prstGeom>
          <a:ln w="12700">
            <a:solidFill>
              <a:srgbClr val="FFFF00"/>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BFA93296-B79A-43EA-8B9B-366473EF7132}"/>
              </a:ext>
            </a:extLst>
          </p:cNvPr>
          <p:cNvGrpSpPr/>
          <p:nvPr/>
        </p:nvGrpSpPr>
        <p:grpSpPr>
          <a:xfrm>
            <a:off x="10310815" y="1413389"/>
            <a:ext cx="526804" cy="573710"/>
            <a:chOff x="6783455" y="1083446"/>
            <a:chExt cx="526804" cy="526804"/>
          </a:xfrm>
        </p:grpSpPr>
        <p:sp>
          <p:nvSpPr>
            <p:cNvPr id="208" name="Teardrop 207">
              <a:extLst>
                <a:ext uri="{FF2B5EF4-FFF2-40B4-BE49-F238E27FC236}">
                  <a16:creationId xmlns:a16="http://schemas.microsoft.com/office/drawing/2014/main" id="{441C49A1-E608-4A6A-AABE-F893AA469501}"/>
                </a:ext>
              </a:extLst>
            </p:cNvPr>
            <p:cNvSpPr/>
            <p:nvPr/>
          </p:nvSpPr>
          <p:spPr>
            <a:xfrm rot="8100000">
              <a:off x="6783455" y="1083446"/>
              <a:ext cx="526804" cy="526804"/>
            </a:xfrm>
            <a:prstGeom prst="teardrop">
              <a:avLst/>
            </a:prstGeom>
            <a:gradFill>
              <a:gsLst>
                <a:gs pos="100000">
                  <a:srgbClr val="E84D75"/>
                </a:gs>
                <a:gs pos="51000">
                  <a:srgbClr val="BB4582"/>
                </a:gs>
                <a:gs pos="4000">
                  <a:srgbClr val="63389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grpSp>
          <p:nvGrpSpPr>
            <p:cNvPr id="209" name="Group 208">
              <a:extLst>
                <a:ext uri="{FF2B5EF4-FFF2-40B4-BE49-F238E27FC236}">
                  <a16:creationId xmlns:a16="http://schemas.microsoft.com/office/drawing/2014/main" id="{58D6F192-C477-405C-93B7-716EA12F9E3A}"/>
                </a:ext>
              </a:extLst>
            </p:cNvPr>
            <p:cNvGrpSpPr/>
            <p:nvPr/>
          </p:nvGrpSpPr>
          <p:grpSpPr>
            <a:xfrm>
              <a:off x="6927001" y="1266960"/>
              <a:ext cx="239713" cy="258762"/>
              <a:chOff x="7204075" y="-974725"/>
              <a:chExt cx="239713" cy="258762"/>
            </a:xfrm>
          </p:grpSpPr>
          <p:sp>
            <p:nvSpPr>
              <p:cNvPr id="210" name="Rectangle 14">
                <a:extLst>
                  <a:ext uri="{FF2B5EF4-FFF2-40B4-BE49-F238E27FC236}">
                    <a16:creationId xmlns:a16="http://schemas.microsoft.com/office/drawing/2014/main" id="{E7B0CC3C-2532-4AF6-8212-1C63023DDC21}"/>
                  </a:ext>
                </a:extLst>
              </p:cNvPr>
              <p:cNvSpPr>
                <a:spLocks noChangeArrowheads="1"/>
              </p:cNvSpPr>
              <p:nvPr/>
            </p:nvSpPr>
            <p:spPr bwMode="auto">
              <a:xfrm>
                <a:off x="7204075" y="-974725"/>
                <a:ext cx="239713" cy="33338"/>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Line 15">
                <a:extLst>
                  <a:ext uri="{FF2B5EF4-FFF2-40B4-BE49-F238E27FC236}">
                    <a16:creationId xmlns:a16="http://schemas.microsoft.com/office/drawing/2014/main" id="{764F8B8F-C9F7-471B-A964-7E466557853F}"/>
                  </a:ext>
                </a:extLst>
              </p:cNvPr>
              <p:cNvSpPr>
                <a:spLocks noChangeShapeType="1"/>
              </p:cNvSpPr>
              <p:nvPr/>
            </p:nvSpPr>
            <p:spPr bwMode="auto">
              <a:xfrm>
                <a:off x="7204075" y="-784225"/>
                <a:ext cx="239713" cy="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Rectangle 16">
                <a:extLst>
                  <a:ext uri="{FF2B5EF4-FFF2-40B4-BE49-F238E27FC236}">
                    <a16:creationId xmlns:a16="http://schemas.microsoft.com/office/drawing/2014/main" id="{7F9971C5-3CC0-4E58-8948-5CE6C24859C2}"/>
                  </a:ext>
                </a:extLst>
              </p:cNvPr>
              <p:cNvSpPr>
                <a:spLocks noChangeArrowheads="1"/>
              </p:cNvSpPr>
              <p:nvPr/>
            </p:nvSpPr>
            <p:spPr bwMode="auto">
              <a:xfrm>
                <a:off x="7226300" y="-941388"/>
                <a:ext cx="196850" cy="157163"/>
              </a:xfrm>
              <a:prstGeom prst="rect">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3" name="Line 17">
                <a:extLst>
                  <a:ext uri="{FF2B5EF4-FFF2-40B4-BE49-F238E27FC236}">
                    <a16:creationId xmlns:a16="http://schemas.microsoft.com/office/drawing/2014/main" id="{E6C64BCC-73AE-4167-BC85-357E06767023}"/>
                  </a:ext>
                </a:extLst>
              </p:cNvPr>
              <p:cNvSpPr>
                <a:spLocks noChangeShapeType="1"/>
              </p:cNvSpPr>
              <p:nvPr/>
            </p:nvSpPr>
            <p:spPr bwMode="auto">
              <a:xfrm>
                <a:off x="7324725" y="-784225"/>
                <a:ext cx="0" cy="33338"/>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4" name="Oval 18">
                <a:extLst>
                  <a:ext uri="{FF2B5EF4-FFF2-40B4-BE49-F238E27FC236}">
                    <a16:creationId xmlns:a16="http://schemas.microsoft.com/office/drawing/2014/main" id="{E2976633-5696-4E03-A518-F47B2A6FA60D}"/>
                  </a:ext>
                </a:extLst>
              </p:cNvPr>
              <p:cNvSpPr>
                <a:spLocks noChangeArrowheads="1"/>
              </p:cNvSpPr>
              <p:nvPr/>
            </p:nvSpPr>
            <p:spPr bwMode="auto">
              <a:xfrm>
                <a:off x="7307263" y="-750888"/>
                <a:ext cx="33338" cy="34925"/>
              </a:xfrm>
              <a:prstGeom prst="ellipse">
                <a:avLst/>
              </a:prstGeom>
              <a:noFill/>
              <a:ln w="11113"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Rectangle 19">
                <a:extLst>
                  <a:ext uri="{FF2B5EF4-FFF2-40B4-BE49-F238E27FC236}">
                    <a16:creationId xmlns:a16="http://schemas.microsoft.com/office/drawing/2014/main" id="{A348DB09-5A3B-4072-9FF1-7743AC26780C}"/>
                  </a:ext>
                </a:extLst>
              </p:cNvPr>
              <p:cNvSpPr>
                <a:spLocks noChangeArrowheads="1"/>
              </p:cNvSpPr>
              <p:nvPr/>
            </p:nvSpPr>
            <p:spPr bwMode="auto">
              <a:xfrm>
                <a:off x="7302500" y="-919163"/>
                <a:ext cx="42863"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Rectangle 20">
                <a:extLst>
                  <a:ext uri="{FF2B5EF4-FFF2-40B4-BE49-F238E27FC236}">
                    <a16:creationId xmlns:a16="http://schemas.microsoft.com/office/drawing/2014/main" id="{73AB8C89-9DBD-470C-B251-93DBDFBC7A77}"/>
                  </a:ext>
                </a:extLst>
              </p:cNvPr>
              <p:cNvSpPr>
                <a:spLocks noChangeArrowheads="1"/>
              </p:cNvSpPr>
              <p:nvPr/>
            </p:nvSpPr>
            <p:spPr bwMode="auto">
              <a:xfrm>
                <a:off x="7307263"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Rectangle 21">
                <a:extLst>
                  <a:ext uri="{FF2B5EF4-FFF2-40B4-BE49-F238E27FC236}">
                    <a16:creationId xmlns:a16="http://schemas.microsoft.com/office/drawing/2014/main" id="{A32BF0CC-5049-4BCF-BA9A-F99C7848F75B}"/>
                  </a:ext>
                </a:extLst>
              </p:cNvPr>
              <p:cNvSpPr>
                <a:spLocks noChangeArrowheads="1"/>
              </p:cNvSpPr>
              <p:nvPr/>
            </p:nvSpPr>
            <p:spPr bwMode="auto">
              <a:xfrm>
                <a:off x="736758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Rectangle 22">
                <a:extLst>
                  <a:ext uri="{FF2B5EF4-FFF2-40B4-BE49-F238E27FC236}">
                    <a16:creationId xmlns:a16="http://schemas.microsoft.com/office/drawing/2014/main" id="{88284EDF-14AF-42FB-BE62-0D3D6DD5773C}"/>
                  </a:ext>
                </a:extLst>
              </p:cNvPr>
              <p:cNvSpPr>
                <a:spLocks noChangeArrowheads="1"/>
              </p:cNvSpPr>
              <p:nvPr/>
            </p:nvSpPr>
            <p:spPr bwMode="auto">
              <a:xfrm>
                <a:off x="7246938" y="-850900"/>
                <a:ext cx="33338" cy="33338"/>
              </a:xfrm>
              <a:prstGeom prst="rect">
                <a:avLst/>
              </a:pr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23">
                <a:extLst>
                  <a:ext uri="{FF2B5EF4-FFF2-40B4-BE49-F238E27FC236}">
                    <a16:creationId xmlns:a16="http://schemas.microsoft.com/office/drawing/2014/main" id="{C2964DDB-502F-4CA9-8D64-058468ED19A8}"/>
                  </a:ext>
                </a:extLst>
              </p:cNvPr>
              <p:cNvSpPr>
                <a:spLocks/>
              </p:cNvSpPr>
              <p:nvPr/>
            </p:nvSpPr>
            <p:spPr bwMode="auto">
              <a:xfrm>
                <a:off x="7345363" y="-896938"/>
                <a:ext cx="33338" cy="46038"/>
              </a:xfrm>
              <a:custGeom>
                <a:avLst/>
                <a:gdLst>
                  <a:gd name="T0" fmla="*/ 0 w 21"/>
                  <a:gd name="T1" fmla="*/ 0 h 29"/>
                  <a:gd name="T2" fmla="*/ 21 w 21"/>
                  <a:gd name="T3" fmla="*/ 0 h 29"/>
                  <a:gd name="T4" fmla="*/ 21 w 21"/>
                  <a:gd name="T5" fmla="*/ 29 h 29"/>
                </a:gdLst>
                <a:ahLst/>
                <a:cxnLst>
                  <a:cxn ang="0">
                    <a:pos x="T0" y="T1"/>
                  </a:cxn>
                  <a:cxn ang="0">
                    <a:pos x="T2" y="T3"/>
                  </a:cxn>
                  <a:cxn ang="0">
                    <a:pos x="T4" y="T5"/>
                  </a:cxn>
                </a:cxnLst>
                <a:rect l="0" t="0" r="r" b="b"/>
                <a:pathLst>
                  <a:path w="21" h="29">
                    <a:moveTo>
                      <a:pt x="0" y="0"/>
                    </a:moveTo>
                    <a:lnTo>
                      <a:pt x="21" y="0"/>
                    </a:lnTo>
                    <a:lnTo>
                      <a:pt x="21"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Freeform 24">
                <a:extLst>
                  <a:ext uri="{FF2B5EF4-FFF2-40B4-BE49-F238E27FC236}">
                    <a16:creationId xmlns:a16="http://schemas.microsoft.com/office/drawing/2014/main" id="{A6C413B4-0FEB-471B-99AE-D750D1FD0C68}"/>
                  </a:ext>
                </a:extLst>
              </p:cNvPr>
              <p:cNvSpPr>
                <a:spLocks/>
              </p:cNvSpPr>
              <p:nvPr/>
            </p:nvSpPr>
            <p:spPr bwMode="auto">
              <a:xfrm>
                <a:off x="7269163" y="-896938"/>
                <a:ext cx="33338" cy="46038"/>
              </a:xfrm>
              <a:custGeom>
                <a:avLst/>
                <a:gdLst>
                  <a:gd name="T0" fmla="*/ 21 w 21"/>
                  <a:gd name="T1" fmla="*/ 0 h 29"/>
                  <a:gd name="T2" fmla="*/ 0 w 21"/>
                  <a:gd name="T3" fmla="*/ 0 h 29"/>
                  <a:gd name="T4" fmla="*/ 0 w 21"/>
                  <a:gd name="T5" fmla="*/ 29 h 29"/>
                </a:gdLst>
                <a:ahLst/>
                <a:cxnLst>
                  <a:cxn ang="0">
                    <a:pos x="T0" y="T1"/>
                  </a:cxn>
                  <a:cxn ang="0">
                    <a:pos x="T2" y="T3"/>
                  </a:cxn>
                  <a:cxn ang="0">
                    <a:pos x="T4" y="T5"/>
                  </a:cxn>
                </a:cxnLst>
                <a:rect l="0" t="0" r="r" b="b"/>
                <a:pathLst>
                  <a:path w="21" h="29">
                    <a:moveTo>
                      <a:pt x="21" y="0"/>
                    </a:moveTo>
                    <a:lnTo>
                      <a:pt x="0" y="0"/>
                    </a:lnTo>
                    <a:lnTo>
                      <a:pt x="0" y="29"/>
                    </a:ln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Line 25">
                <a:extLst>
                  <a:ext uri="{FF2B5EF4-FFF2-40B4-BE49-F238E27FC236}">
                    <a16:creationId xmlns:a16="http://schemas.microsoft.com/office/drawing/2014/main" id="{1616CDD8-127C-4711-811F-A3B2CE652372}"/>
                  </a:ext>
                </a:extLst>
              </p:cNvPr>
              <p:cNvSpPr>
                <a:spLocks noChangeShapeType="1"/>
              </p:cNvSpPr>
              <p:nvPr/>
            </p:nvSpPr>
            <p:spPr bwMode="auto">
              <a:xfrm>
                <a:off x="7324725" y="-885825"/>
                <a:ext cx="0" cy="34925"/>
              </a:xfrm>
              <a:prstGeom prst="line">
                <a:avLst/>
              </a:prstGeom>
              <a:noFill/>
              <a:ln w="11113"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22" name="Group 221">
            <a:extLst>
              <a:ext uri="{FF2B5EF4-FFF2-40B4-BE49-F238E27FC236}">
                <a16:creationId xmlns:a16="http://schemas.microsoft.com/office/drawing/2014/main" id="{AFE3A5F7-1867-430C-8936-9F30B5B3D6C6}"/>
              </a:ext>
            </a:extLst>
          </p:cNvPr>
          <p:cNvGrpSpPr/>
          <p:nvPr/>
        </p:nvGrpSpPr>
        <p:grpSpPr>
          <a:xfrm>
            <a:off x="2231116" y="1752018"/>
            <a:ext cx="2375985" cy="838807"/>
            <a:chOff x="6086992" y="952300"/>
            <a:chExt cx="2897879" cy="838807"/>
          </a:xfrm>
        </p:grpSpPr>
        <p:sp>
          <p:nvSpPr>
            <p:cNvPr id="223" name="TextBox 222">
              <a:extLst>
                <a:ext uri="{FF2B5EF4-FFF2-40B4-BE49-F238E27FC236}">
                  <a16:creationId xmlns:a16="http://schemas.microsoft.com/office/drawing/2014/main" id="{94678BFF-7207-46BD-946B-162E726B9921}"/>
                </a:ext>
              </a:extLst>
            </p:cNvPr>
            <p:cNvSpPr txBox="1"/>
            <p:nvPr/>
          </p:nvSpPr>
          <p:spPr>
            <a:xfrm>
              <a:off x="6086992" y="1237109"/>
              <a:ext cx="2897879" cy="553998"/>
            </a:xfrm>
            <a:prstGeom prst="rect">
              <a:avLst/>
            </a:prstGeom>
            <a:noFill/>
            <a:ln w="6350">
              <a:noFill/>
              <a:prstDash val="dash"/>
            </a:ln>
          </p:spPr>
          <p:txBody>
            <a:bodyPr wrap="square" lIns="0" tIns="0" rIns="0" bIns="0" rtlCol="0">
              <a:spAutoFit/>
            </a:bodyPr>
            <a:lstStyle/>
            <a:p>
              <a:pPr algn="ctr">
                <a:tabLst>
                  <a:tab pos="444500" algn="l"/>
                </a:tabLst>
              </a:pPr>
              <a:r>
                <a:rPr lang="en-US" b="1" i="1" dirty="0">
                  <a:solidFill>
                    <a:schemeClr val="bg1">
                      <a:lumMod val="95000"/>
                    </a:schemeClr>
                  </a:solidFill>
                </a:rPr>
                <a:t>Exploratory </a:t>
              </a:r>
            </a:p>
            <a:p>
              <a:pPr algn="ctr">
                <a:tabLst>
                  <a:tab pos="444500" algn="l"/>
                </a:tabLst>
              </a:pPr>
              <a:r>
                <a:rPr lang="en-US" b="1" i="1" dirty="0">
                  <a:solidFill>
                    <a:schemeClr val="bg1">
                      <a:lumMod val="95000"/>
                    </a:schemeClr>
                  </a:solidFill>
                </a:rPr>
                <a:t>Data Analysis </a:t>
              </a:r>
              <a:r>
                <a:rPr lang="en-US" sz="1600" b="1" i="1" dirty="0">
                  <a:solidFill>
                    <a:schemeClr val="bg1">
                      <a:lumMod val="95000"/>
                    </a:schemeClr>
                  </a:solidFill>
                </a:rPr>
                <a:t>(EDA)</a:t>
              </a:r>
            </a:p>
          </p:txBody>
        </p:sp>
        <p:sp>
          <p:nvSpPr>
            <p:cNvPr id="224" name="TextBox 223">
              <a:extLst>
                <a:ext uri="{FF2B5EF4-FFF2-40B4-BE49-F238E27FC236}">
                  <a16:creationId xmlns:a16="http://schemas.microsoft.com/office/drawing/2014/main" id="{A6307E65-CCDF-4D37-9A9D-FBC3570DD286}"/>
                </a:ext>
              </a:extLst>
            </p:cNvPr>
            <p:cNvSpPr txBox="1"/>
            <p:nvPr/>
          </p:nvSpPr>
          <p:spPr>
            <a:xfrm>
              <a:off x="6952398" y="952300"/>
              <a:ext cx="1181100" cy="276999"/>
            </a:xfrm>
            <a:prstGeom prst="rect">
              <a:avLst/>
            </a:prstGeom>
            <a:noFill/>
            <a:ln w="6350">
              <a:noFill/>
              <a:prstDash val="dash"/>
            </a:ln>
          </p:spPr>
          <p:txBody>
            <a:bodyPr wrap="square" lIns="0" tIns="0" rIns="0" bIns="0" rtlCol="0">
              <a:spAutoFit/>
            </a:bodyPr>
            <a:lstStyle/>
            <a:p>
              <a:pPr algn="ctr"/>
              <a:r>
                <a:rPr lang="en-US" b="1" i="1" dirty="0">
                  <a:solidFill>
                    <a:schemeClr val="tx1">
                      <a:lumMod val="75000"/>
                      <a:lumOff val="25000"/>
                    </a:schemeClr>
                  </a:solidFill>
                </a:rPr>
                <a:t>A.</a:t>
              </a:r>
            </a:p>
          </p:txBody>
        </p:sp>
      </p:grpSp>
      <p:grpSp>
        <p:nvGrpSpPr>
          <p:cNvPr id="226" name="Group 225">
            <a:extLst>
              <a:ext uri="{FF2B5EF4-FFF2-40B4-BE49-F238E27FC236}">
                <a16:creationId xmlns:a16="http://schemas.microsoft.com/office/drawing/2014/main" id="{E7DE5D3F-DD54-4797-9A7D-CD1CE89B8C4C}"/>
              </a:ext>
            </a:extLst>
          </p:cNvPr>
          <p:cNvGrpSpPr/>
          <p:nvPr/>
        </p:nvGrpSpPr>
        <p:grpSpPr>
          <a:xfrm>
            <a:off x="4366138" y="1628970"/>
            <a:ext cx="1751020" cy="870759"/>
            <a:chOff x="6917444" y="920348"/>
            <a:chExt cx="1751020" cy="870759"/>
          </a:xfrm>
        </p:grpSpPr>
        <p:sp>
          <p:nvSpPr>
            <p:cNvPr id="227" name="TextBox 226">
              <a:extLst>
                <a:ext uri="{FF2B5EF4-FFF2-40B4-BE49-F238E27FC236}">
                  <a16:creationId xmlns:a16="http://schemas.microsoft.com/office/drawing/2014/main" id="{12874683-1A40-4B84-BCF6-8F7DB45BF9D4}"/>
                </a:ext>
              </a:extLst>
            </p:cNvPr>
            <p:cNvSpPr txBox="1"/>
            <p:nvPr/>
          </p:nvSpPr>
          <p:spPr>
            <a:xfrm>
              <a:off x="6917444" y="1237109"/>
              <a:ext cx="1751020" cy="553998"/>
            </a:xfrm>
            <a:prstGeom prst="rect">
              <a:avLst/>
            </a:prstGeom>
            <a:noFill/>
            <a:ln w="6350">
              <a:noFill/>
              <a:prstDash val="dash"/>
            </a:ln>
          </p:spPr>
          <p:txBody>
            <a:bodyPr wrap="square" lIns="0" tIns="0" rIns="0" bIns="0" rtlCol="0">
              <a:spAutoFit/>
            </a:bodyPr>
            <a:lstStyle/>
            <a:p>
              <a:pPr algn="ctr">
                <a:tabLst>
                  <a:tab pos="444500" algn="l"/>
                </a:tabLst>
              </a:pPr>
              <a:r>
                <a:rPr lang="en-US" b="1" i="1" dirty="0">
                  <a:solidFill>
                    <a:schemeClr val="bg1">
                      <a:lumMod val="95000"/>
                    </a:schemeClr>
                  </a:solidFill>
                </a:rPr>
                <a:t>Feature </a:t>
              </a:r>
            </a:p>
            <a:p>
              <a:pPr algn="ctr">
                <a:tabLst>
                  <a:tab pos="444500" algn="l"/>
                </a:tabLst>
              </a:pPr>
              <a:r>
                <a:rPr lang="en-US" b="1" i="1" dirty="0">
                  <a:solidFill>
                    <a:schemeClr val="bg1">
                      <a:lumMod val="95000"/>
                    </a:schemeClr>
                  </a:solidFill>
                </a:rPr>
                <a:t>Analysis</a:t>
              </a:r>
            </a:p>
          </p:txBody>
        </p:sp>
        <p:sp>
          <p:nvSpPr>
            <p:cNvPr id="228" name="TextBox 227">
              <a:extLst>
                <a:ext uri="{FF2B5EF4-FFF2-40B4-BE49-F238E27FC236}">
                  <a16:creationId xmlns:a16="http://schemas.microsoft.com/office/drawing/2014/main" id="{2CA9431B-D7C7-4D2A-9D1D-1FCE26A63096}"/>
                </a:ext>
              </a:extLst>
            </p:cNvPr>
            <p:cNvSpPr txBox="1"/>
            <p:nvPr/>
          </p:nvSpPr>
          <p:spPr>
            <a:xfrm>
              <a:off x="7202404" y="920348"/>
              <a:ext cx="1181100" cy="276999"/>
            </a:xfrm>
            <a:prstGeom prst="rect">
              <a:avLst/>
            </a:prstGeom>
            <a:noFill/>
            <a:ln w="6350">
              <a:noFill/>
              <a:prstDash val="dash"/>
            </a:ln>
          </p:spPr>
          <p:txBody>
            <a:bodyPr wrap="square" lIns="0" tIns="0" rIns="0" bIns="0" rtlCol="0">
              <a:spAutoFit/>
            </a:bodyPr>
            <a:lstStyle/>
            <a:p>
              <a:pPr algn="ctr"/>
              <a:r>
                <a:rPr lang="en-US" b="1" i="1" dirty="0"/>
                <a:t>B</a:t>
              </a:r>
              <a:r>
                <a:rPr lang="en-US" b="1" dirty="0"/>
                <a:t>.</a:t>
              </a:r>
            </a:p>
          </p:txBody>
        </p:sp>
      </p:grpSp>
      <p:grpSp>
        <p:nvGrpSpPr>
          <p:cNvPr id="229" name="Group 228">
            <a:extLst>
              <a:ext uri="{FF2B5EF4-FFF2-40B4-BE49-F238E27FC236}">
                <a16:creationId xmlns:a16="http://schemas.microsoft.com/office/drawing/2014/main" id="{3D9F67B4-B100-4E9E-B11E-3411E316856F}"/>
              </a:ext>
            </a:extLst>
          </p:cNvPr>
          <p:cNvGrpSpPr/>
          <p:nvPr/>
        </p:nvGrpSpPr>
        <p:grpSpPr>
          <a:xfrm>
            <a:off x="7908972" y="748721"/>
            <a:ext cx="1751020" cy="870759"/>
            <a:chOff x="6917444" y="920348"/>
            <a:chExt cx="1751020" cy="870759"/>
          </a:xfrm>
        </p:grpSpPr>
        <p:sp>
          <p:nvSpPr>
            <p:cNvPr id="230" name="TextBox 229">
              <a:extLst>
                <a:ext uri="{FF2B5EF4-FFF2-40B4-BE49-F238E27FC236}">
                  <a16:creationId xmlns:a16="http://schemas.microsoft.com/office/drawing/2014/main" id="{929BB8E1-CCD6-4F77-8FCD-C6811A7E80E9}"/>
                </a:ext>
              </a:extLst>
            </p:cNvPr>
            <p:cNvSpPr txBox="1"/>
            <p:nvPr/>
          </p:nvSpPr>
          <p:spPr>
            <a:xfrm>
              <a:off x="6917444" y="1237109"/>
              <a:ext cx="1751020" cy="553998"/>
            </a:xfrm>
            <a:prstGeom prst="rect">
              <a:avLst/>
            </a:prstGeom>
            <a:noFill/>
            <a:ln w="6350">
              <a:noFill/>
              <a:prstDash val="dash"/>
            </a:ln>
          </p:spPr>
          <p:txBody>
            <a:bodyPr wrap="square" lIns="0" tIns="0" rIns="0" bIns="0" rtlCol="0">
              <a:spAutoFit/>
            </a:bodyPr>
            <a:lstStyle/>
            <a:p>
              <a:pPr algn="ctr">
                <a:tabLst>
                  <a:tab pos="444500" algn="l"/>
                </a:tabLst>
              </a:pPr>
              <a:r>
                <a:rPr lang="en-US" b="1" i="1" dirty="0">
                  <a:solidFill>
                    <a:schemeClr val="bg1">
                      <a:lumMod val="95000"/>
                    </a:schemeClr>
                  </a:solidFill>
                </a:rPr>
                <a:t>Model </a:t>
              </a:r>
            </a:p>
            <a:p>
              <a:pPr algn="ctr">
                <a:tabLst>
                  <a:tab pos="444500" algn="l"/>
                </a:tabLst>
              </a:pPr>
              <a:r>
                <a:rPr lang="en-US" b="1" i="1" dirty="0">
                  <a:solidFill>
                    <a:schemeClr val="bg1">
                      <a:lumMod val="95000"/>
                    </a:schemeClr>
                  </a:solidFill>
                </a:rPr>
                <a:t>Selection</a:t>
              </a:r>
            </a:p>
          </p:txBody>
        </p:sp>
        <p:sp>
          <p:nvSpPr>
            <p:cNvPr id="231" name="TextBox 230">
              <a:extLst>
                <a:ext uri="{FF2B5EF4-FFF2-40B4-BE49-F238E27FC236}">
                  <a16:creationId xmlns:a16="http://schemas.microsoft.com/office/drawing/2014/main" id="{25693F50-6F6C-473A-A878-9C9FE926C355}"/>
                </a:ext>
              </a:extLst>
            </p:cNvPr>
            <p:cNvSpPr txBox="1"/>
            <p:nvPr/>
          </p:nvSpPr>
          <p:spPr>
            <a:xfrm>
              <a:off x="7202404" y="920348"/>
              <a:ext cx="1181100" cy="276999"/>
            </a:xfrm>
            <a:prstGeom prst="rect">
              <a:avLst/>
            </a:prstGeom>
            <a:noFill/>
            <a:ln w="6350">
              <a:noFill/>
              <a:prstDash val="dash"/>
            </a:ln>
          </p:spPr>
          <p:txBody>
            <a:bodyPr wrap="square" lIns="0" tIns="0" rIns="0" bIns="0" rtlCol="0">
              <a:spAutoFit/>
            </a:bodyPr>
            <a:lstStyle/>
            <a:p>
              <a:pPr algn="ctr"/>
              <a:r>
                <a:rPr lang="en-US" b="1" i="1" dirty="0"/>
                <a:t>D.</a:t>
              </a:r>
            </a:p>
          </p:txBody>
        </p:sp>
      </p:grpSp>
      <p:grpSp>
        <p:nvGrpSpPr>
          <p:cNvPr id="232" name="Group 231">
            <a:extLst>
              <a:ext uri="{FF2B5EF4-FFF2-40B4-BE49-F238E27FC236}">
                <a16:creationId xmlns:a16="http://schemas.microsoft.com/office/drawing/2014/main" id="{9327D734-7E50-4ACD-956A-635DD83A25A6}"/>
              </a:ext>
            </a:extLst>
          </p:cNvPr>
          <p:cNvGrpSpPr/>
          <p:nvPr/>
        </p:nvGrpSpPr>
        <p:grpSpPr>
          <a:xfrm>
            <a:off x="9698707" y="317708"/>
            <a:ext cx="1751020" cy="870759"/>
            <a:chOff x="6917444" y="920348"/>
            <a:chExt cx="1751020" cy="870759"/>
          </a:xfrm>
        </p:grpSpPr>
        <p:sp>
          <p:nvSpPr>
            <p:cNvPr id="233" name="TextBox 232">
              <a:extLst>
                <a:ext uri="{FF2B5EF4-FFF2-40B4-BE49-F238E27FC236}">
                  <a16:creationId xmlns:a16="http://schemas.microsoft.com/office/drawing/2014/main" id="{676BD5E3-4636-46B1-921D-362CCC52203F}"/>
                </a:ext>
              </a:extLst>
            </p:cNvPr>
            <p:cNvSpPr txBox="1"/>
            <p:nvPr/>
          </p:nvSpPr>
          <p:spPr>
            <a:xfrm>
              <a:off x="6917444" y="1237109"/>
              <a:ext cx="1751020" cy="553998"/>
            </a:xfrm>
            <a:prstGeom prst="rect">
              <a:avLst/>
            </a:prstGeom>
            <a:noFill/>
            <a:ln w="6350">
              <a:noFill/>
              <a:prstDash val="dash"/>
            </a:ln>
          </p:spPr>
          <p:txBody>
            <a:bodyPr wrap="square" lIns="0" tIns="0" rIns="0" bIns="0" rtlCol="0">
              <a:spAutoFit/>
            </a:bodyPr>
            <a:lstStyle/>
            <a:p>
              <a:pPr algn="ctr">
                <a:tabLst>
                  <a:tab pos="444500" algn="l"/>
                </a:tabLst>
              </a:pPr>
              <a:r>
                <a:rPr lang="en-US" b="1" i="1" dirty="0">
                  <a:solidFill>
                    <a:schemeClr val="bg1">
                      <a:lumMod val="95000"/>
                    </a:schemeClr>
                  </a:solidFill>
                </a:rPr>
                <a:t>Model</a:t>
              </a:r>
            </a:p>
            <a:p>
              <a:pPr algn="ctr">
                <a:tabLst>
                  <a:tab pos="444500" algn="l"/>
                </a:tabLst>
              </a:pPr>
              <a:r>
                <a:rPr lang="en-US" b="1" i="1" dirty="0">
                  <a:solidFill>
                    <a:schemeClr val="bg1">
                      <a:lumMod val="95000"/>
                    </a:schemeClr>
                  </a:solidFill>
                </a:rPr>
                <a:t>Optimization </a:t>
              </a:r>
            </a:p>
          </p:txBody>
        </p:sp>
        <p:sp>
          <p:nvSpPr>
            <p:cNvPr id="234" name="TextBox 233">
              <a:extLst>
                <a:ext uri="{FF2B5EF4-FFF2-40B4-BE49-F238E27FC236}">
                  <a16:creationId xmlns:a16="http://schemas.microsoft.com/office/drawing/2014/main" id="{D5B4669E-21CE-4CCC-82DA-FD52F6A51320}"/>
                </a:ext>
              </a:extLst>
            </p:cNvPr>
            <p:cNvSpPr txBox="1"/>
            <p:nvPr/>
          </p:nvSpPr>
          <p:spPr>
            <a:xfrm>
              <a:off x="7202404" y="920348"/>
              <a:ext cx="1181100" cy="276999"/>
            </a:xfrm>
            <a:prstGeom prst="rect">
              <a:avLst/>
            </a:prstGeom>
            <a:noFill/>
            <a:ln w="6350">
              <a:noFill/>
              <a:prstDash val="dash"/>
            </a:ln>
          </p:spPr>
          <p:txBody>
            <a:bodyPr wrap="square" lIns="0" tIns="0" rIns="0" bIns="0" rtlCol="0">
              <a:spAutoFit/>
            </a:bodyPr>
            <a:lstStyle/>
            <a:p>
              <a:pPr algn="ctr"/>
              <a:r>
                <a:rPr lang="en-US" b="1" i="1" dirty="0"/>
                <a:t>E.</a:t>
              </a:r>
            </a:p>
          </p:txBody>
        </p:sp>
      </p:grpSp>
      <p:grpSp>
        <p:nvGrpSpPr>
          <p:cNvPr id="235" name="Group 234">
            <a:extLst>
              <a:ext uri="{FF2B5EF4-FFF2-40B4-BE49-F238E27FC236}">
                <a16:creationId xmlns:a16="http://schemas.microsoft.com/office/drawing/2014/main" id="{B4C2E9B3-DFC0-49DB-8A69-D86329E0BF95}"/>
              </a:ext>
            </a:extLst>
          </p:cNvPr>
          <p:cNvGrpSpPr/>
          <p:nvPr/>
        </p:nvGrpSpPr>
        <p:grpSpPr>
          <a:xfrm>
            <a:off x="6130650" y="1102190"/>
            <a:ext cx="1751020" cy="870759"/>
            <a:chOff x="6917444" y="920348"/>
            <a:chExt cx="1751020" cy="870759"/>
          </a:xfrm>
        </p:grpSpPr>
        <p:sp>
          <p:nvSpPr>
            <p:cNvPr id="236" name="TextBox 235">
              <a:extLst>
                <a:ext uri="{FF2B5EF4-FFF2-40B4-BE49-F238E27FC236}">
                  <a16:creationId xmlns:a16="http://schemas.microsoft.com/office/drawing/2014/main" id="{BBBE108D-B31D-4857-B545-9DF18E27FE5B}"/>
                </a:ext>
              </a:extLst>
            </p:cNvPr>
            <p:cNvSpPr txBox="1"/>
            <p:nvPr/>
          </p:nvSpPr>
          <p:spPr>
            <a:xfrm>
              <a:off x="6917444" y="1237109"/>
              <a:ext cx="1751020" cy="553998"/>
            </a:xfrm>
            <a:prstGeom prst="rect">
              <a:avLst/>
            </a:prstGeom>
            <a:noFill/>
            <a:ln w="6350">
              <a:noFill/>
              <a:prstDash val="dash"/>
            </a:ln>
          </p:spPr>
          <p:txBody>
            <a:bodyPr wrap="square" lIns="0" tIns="0" rIns="0" bIns="0" rtlCol="0">
              <a:spAutoFit/>
            </a:bodyPr>
            <a:lstStyle/>
            <a:p>
              <a:pPr algn="ctr">
                <a:tabLst>
                  <a:tab pos="444500" algn="l"/>
                </a:tabLst>
              </a:pPr>
              <a:r>
                <a:rPr lang="en-US" b="1" i="1" dirty="0">
                  <a:solidFill>
                    <a:schemeClr val="bg1">
                      <a:lumMod val="95000"/>
                    </a:schemeClr>
                  </a:solidFill>
                </a:rPr>
                <a:t>Feature Engineering</a:t>
              </a:r>
            </a:p>
          </p:txBody>
        </p:sp>
        <p:sp>
          <p:nvSpPr>
            <p:cNvPr id="237" name="TextBox 236">
              <a:extLst>
                <a:ext uri="{FF2B5EF4-FFF2-40B4-BE49-F238E27FC236}">
                  <a16:creationId xmlns:a16="http://schemas.microsoft.com/office/drawing/2014/main" id="{8246D120-6F98-4627-8462-6D2982ABCAB2}"/>
                </a:ext>
              </a:extLst>
            </p:cNvPr>
            <p:cNvSpPr txBox="1"/>
            <p:nvPr/>
          </p:nvSpPr>
          <p:spPr>
            <a:xfrm>
              <a:off x="7313061" y="920348"/>
              <a:ext cx="976115" cy="276999"/>
            </a:xfrm>
            <a:prstGeom prst="rect">
              <a:avLst/>
            </a:prstGeom>
            <a:noFill/>
            <a:ln w="6350">
              <a:noFill/>
              <a:prstDash val="dash"/>
            </a:ln>
          </p:spPr>
          <p:txBody>
            <a:bodyPr wrap="square" lIns="0" tIns="0" rIns="0" bIns="0" rtlCol="0">
              <a:spAutoFit/>
            </a:bodyPr>
            <a:lstStyle/>
            <a:p>
              <a:pPr algn="ctr"/>
              <a:r>
                <a:rPr lang="en-US" b="1" i="1" dirty="0"/>
                <a:t>C.</a:t>
              </a:r>
            </a:p>
          </p:txBody>
        </p:sp>
      </p:grpSp>
      <p:sp>
        <p:nvSpPr>
          <p:cNvPr id="103" name="TextBox 102">
            <a:extLst>
              <a:ext uri="{FF2B5EF4-FFF2-40B4-BE49-F238E27FC236}">
                <a16:creationId xmlns:a16="http://schemas.microsoft.com/office/drawing/2014/main" id="{EA00758A-6708-4874-9EFD-83EAAA75EDA3}"/>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04" name="TextBox 103">
            <a:extLst>
              <a:ext uri="{FF2B5EF4-FFF2-40B4-BE49-F238E27FC236}">
                <a16:creationId xmlns:a16="http://schemas.microsoft.com/office/drawing/2014/main" id="{DD3E1CA4-401B-4090-A7A7-85B6202A427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Tree>
    <p:extLst>
      <p:ext uri="{BB962C8B-B14F-4D97-AF65-F5344CB8AC3E}">
        <p14:creationId xmlns:p14="http://schemas.microsoft.com/office/powerpoint/2010/main" val="30124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anim calcmode="lin" valueType="num">
                                      <p:cBhvr>
                                        <p:cTn id="8" dur="1000" fill="hold"/>
                                        <p:tgtEl>
                                          <p:spTgt spid="127"/>
                                        </p:tgtEl>
                                        <p:attrNameLst>
                                          <p:attrName>ppt_x</p:attrName>
                                        </p:attrNameLst>
                                      </p:cBhvr>
                                      <p:tavLst>
                                        <p:tav tm="0">
                                          <p:val>
                                            <p:strVal val="#ppt_x"/>
                                          </p:val>
                                        </p:tav>
                                        <p:tav tm="100000">
                                          <p:val>
                                            <p:strVal val="#ppt_x"/>
                                          </p:val>
                                        </p:tav>
                                      </p:tavLst>
                                    </p:anim>
                                    <p:anim calcmode="lin" valueType="num">
                                      <p:cBhvr>
                                        <p:cTn id="9" dur="900" decel="100000" fill="hold"/>
                                        <p:tgtEl>
                                          <p:spTgt spid="1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2"/>
                                        </p:tgtEl>
                                        <p:attrNameLst>
                                          <p:attrName>style.visibility</p:attrName>
                                        </p:attrNameLst>
                                      </p:cBhvr>
                                      <p:to>
                                        <p:strVal val="visible"/>
                                      </p:to>
                                    </p:set>
                                    <p:animEffect transition="in" filter="fade">
                                      <p:cBhvr>
                                        <p:cTn id="13" dur="1000"/>
                                        <p:tgtEl>
                                          <p:spTgt spid="222"/>
                                        </p:tgtEl>
                                      </p:cBhvr>
                                    </p:animEffect>
                                    <p:anim calcmode="lin" valueType="num">
                                      <p:cBhvr>
                                        <p:cTn id="14" dur="1000" fill="hold"/>
                                        <p:tgtEl>
                                          <p:spTgt spid="222"/>
                                        </p:tgtEl>
                                        <p:attrNameLst>
                                          <p:attrName>ppt_x</p:attrName>
                                        </p:attrNameLst>
                                      </p:cBhvr>
                                      <p:tavLst>
                                        <p:tav tm="0">
                                          <p:val>
                                            <p:strVal val="#ppt_x"/>
                                          </p:val>
                                        </p:tav>
                                        <p:tav tm="100000">
                                          <p:val>
                                            <p:strVal val="#ppt_x"/>
                                          </p:val>
                                        </p:tav>
                                      </p:tavLst>
                                    </p:anim>
                                    <p:anim calcmode="lin" valueType="num">
                                      <p:cBhvr>
                                        <p:cTn id="15" dur="900" decel="100000" fill="hold"/>
                                        <p:tgtEl>
                                          <p:spTgt spid="2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2"/>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fade">
                                      <p:cBhvr>
                                        <p:cTn id="21" dur="1000"/>
                                        <p:tgtEl>
                                          <p:spTgt spid="143"/>
                                        </p:tgtEl>
                                      </p:cBhvr>
                                    </p:animEffect>
                                    <p:anim calcmode="lin" valueType="num">
                                      <p:cBhvr>
                                        <p:cTn id="22" dur="1000" fill="hold"/>
                                        <p:tgtEl>
                                          <p:spTgt spid="143"/>
                                        </p:tgtEl>
                                        <p:attrNameLst>
                                          <p:attrName>ppt_x</p:attrName>
                                        </p:attrNameLst>
                                      </p:cBhvr>
                                      <p:tavLst>
                                        <p:tav tm="0">
                                          <p:val>
                                            <p:strVal val="#ppt_x"/>
                                          </p:val>
                                        </p:tav>
                                        <p:tav tm="100000">
                                          <p:val>
                                            <p:strVal val="#ppt_x"/>
                                          </p:val>
                                        </p:tav>
                                      </p:tavLst>
                                    </p:anim>
                                    <p:anim calcmode="lin" valueType="num">
                                      <p:cBhvr>
                                        <p:cTn id="23" dur="900" decel="100000" fill="hold"/>
                                        <p:tgtEl>
                                          <p:spTgt spid="1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3"/>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26"/>
                                        </p:tgtEl>
                                        <p:attrNameLst>
                                          <p:attrName>style.visibility</p:attrName>
                                        </p:attrNameLst>
                                      </p:cBhvr>
                                      <p:to>
                                        <p:strVal val="visible"/>
                                      </p:to>
                                    </p:set>
                                    <p:animEffect transition="in" filter="fade">
                                      <p:cBhvr>
                                        <p:cTn id="27" dur="1000"/>
                                        <p:tgtEl>
                                          <p:spTgt spid="226"/>
                                        </p:tgtEl>
                                      </p:cBhvr>
                                    </p:animEffect>
                                    <p:anim calcmode="lin" valueType="num">
                                      <p:cBhvr>
                                        <p:cTn id="28" dur="1000" fill="hold"/>
                                        <p:tgtEl>
                                          <p:spTgt spid="226"/>
                                        </p:tgtEl>
                                        <p:attrNameLst>
                                          <p:attrName>ppt_x</p:attrName>
                                        </p:attrNameLst>
                                      </p:cBhvr>
                                      <p:tavLst>
                                        <p:tav tm="0">
                                          <p:val>
                                            <p:strVal val="#ppt_x"/>
                                          </p:val>
                                        </p:tav>
                                        <p:tav tm="100000">
                                          <p:val>
                                            <p:strVal val="#ppt_x"/>
                                          </p:val>
                                        </p:tav>
                                      </p:tavLst>
                                    </p:anim>
                                    <p:anim calcmode="lin" valueType="num">
                                      <p:cBhvr>
                                        <p:cTn id="29" dur="900" decel="100000" fill="hold"/>
                                        <p:tgtEl>
                                          <p:spTgt spid="22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26"/>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1000"/>
                                        <p:tgtEl>
                                          <p:spTgt spid="159"/>
                                        </p:tgtEl>
                                      </p:cBhvr>
                                    </p:animEffect>
                                    <p:anim calcmode="lin" valueType="num">
                                      <p:cBhvr>
                                        <p:cTn id="36" dur="1000" fill="hold"/>
                                        <p:tgtEl>
                                          <p:spTgt spid="159"/>
                                        </p:tgtEl>
                                        <p:attrNameLst>
                                          <p:attrName>ppt_x</p:attrName>
                                        </p:attrNameLst>
                                      </p:cBhvr>
                                      <p:tavLst>
                                        <p:tav tm="0">
                                          <p:val>
                                            <p:strVal val="#ppt_x"/>
                                          </p:val>
                                        </p:tav>
                                        <p:tav tm="100000">
                                          <p:val>
                                            <p:strVal val="#ppt_x"/>
                                          </p:val>
                                        </p:tav>
                                      </p:tavLst>
                                    </p:anim>
                                    <p:anim calcmode="lin" valueType="num">
                                      <p:cBhvr>
                                        <p:cTn id="37" dur="900" decel="100000" fill="hold"/>
                                        <p:tgtEl>
                                          <p:spTgt spid="15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9"/>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235"/>
                                        </p:tgtEl>
                                        <p:attrNameLst>
                                          <p:attrName>style.visibility</p:attrName>
                                        </p:attrNameLst>
                                      </p:cBhvr>
                                      <p:to>
                                        <p:strVal val="visible"/>
                                      </p:to>
                                    </p:set>
                                    <p:animEffect transition="in" filter="fade">
                                      <p:cBhvr>
                                        <p:cTn id="41" dur="1000"/>
                                        <p:tgtEl>
                                          <p:spTgt spid="235"/>
                                        </p:tgtEl>
                                      </p:cBhvr>
                                    </p:animEffect>
                                    <p:anim calcmode="lin" valueType="num">
                                      <p:cBhvr>
                                        <p:cTn id="42" dur="1000" fill="hold"/>
                                        <p:tgtEl>
                                          <p:spTgt spid="235"/>
                                        </p:tgtEl>
                                        <p:attrNameLst>
                                          <p:attrName>ppt_x</p:attrName>
                                        </p:attrNameLst>
                                      </p:cBhvr>
                                      <p:tavLst>
                                        <p:tav tm="0">
                                          <p:val>
                                            <p:strVal val="#ppt_x"/>
                                          </p:val>
                                        </p:tav>
                                        <p:tav tm="100000">
                                          <p:val>
                                            <p:strVal val="#ppt_x"/>
                                          </p:val>
                                        </p:tav>
                                      </p:tavLst>
                                    </p:anim>
                                    <p:anim calcmode="lin" valueType="num">
                                      <p:cBhvr>
                                        <p:cTn id="43" dur="900" decel="100000" fill="hold"/>
                                        <p:tgtEl>
                                          <p:spTgt spid="23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35"/>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1000"/>
                                        <p:tgtEl>
                                          <p:spTgt spid="175"/>
                                        </p:tgtEl>
                                      </p:cBhvr>
                                    </p:animEffect>
                                    <p:anim calcmode="lin" valueType="num">
                                      <p:cBhvr>
                                        <p:cTn id="50" dur="1000" fill="hold"/>
                                        <p:tgtEl>
                                          <p:spTgt spid="175"/>
                                        </p:tgtEl>
                                        <p:attrNameLst>
                                          <p:attrName>ppt_x</p:attrName>
                                        </p:attrNameLst>
                                      </p:cBhvr>
                                      <p:tavLst>
                                        <p:tav tm="0">
                                          <p:val>
                                            <p:strVal val="#ppt_x"/>
                                          </p:val>
                                        </p:tav>
                                        <p:tav tm="100000">
                                          <p:val>
                                            <p:strVal val="#ppt_x"/>
                                          </p:val>
                                        </p:tav>
                                      </p:tavLst>
                                    </p:anim>
                                    <p:anim calcmode="lin" valueType="num">
                                      <p:cBhvr>
                                        <p:cTn id="51" dur="900" decel="100000" fill="hold"/>
                                        <p:tgtEl>
                                          <p:spTgt spid="17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75"/>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229"/>
                                        </p:tgtEl>
                                        <p:attrNameLst>
                                          <p:attrName>style.visibility</p:attrName>
                                        </p:attrNameLst>
                                      </p:cBhvr>
                                      <p:to>
                                        <p:strVal val="visible"/>
                                      </p:to>
                                    </p:set>
                                    <p:animEffect transition="in" filter="fade">
                                      <p:cBhvr>
                                        <p:cTn id="55" dur="1000"/>
                                        <p:tgtEl>
                                          <p:spTgt spid="229"/>
                                        </p:tgtEl>
                                      </p:cBhvr>
                                    </p:animEffect>
                                    <p:anim calcmode="lin" valueType="num">
                                      <p:cBhvr>
                                        <p:cTn id="56" dur="1000" fill="hold"/>
                                        <p:tgtEl>
                                          <p:spTgt spid="229"/>
                                        </p:tgtEl>
                                        <p:attrNameLst>
                                          <p:attrName>ppt_x</p:attrName>
                                        </p:attrNameLst>
                                      </p:cBhvr>
                                      <p:tavLst>
                                        <p:tav tm="0">
                                          <p:val>
                                            <p:strVal val="#ppt_x"/>
                                          </p:val>
                                        </p:tav>
                                        <p:tav tm="100000">
                                          <p:val>
                                            <p:strVal val="#ppt_x"/>
                                          </p:val>
                                        </p:tav>
                                      </p:tavLst>
                                    </p:anim>
                                    <p:anim calcmode="lin" valueType="num">
                                      <p:cBhvr>
                                        <p:cTn id="57" dur="900" decel="100000" fill="hold"/>
                                        <p:tgtEl>
                                          <p:spTgt spid="2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29"/>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207"/>
                                        </p:tgtEl>
                                        <p:attrNameLst>
                                          <p:attrName>style.visibility</p:attrName>
                                        </p:attrNameLst>
                                      </p:cBhvr>
                                      <p:to>
                                        <p:strVal val="visible"/>
                                      </p:to>
                                    </p:set>
                                    <p:animEffect transition="in" filter="fade">
                                      <p:cBhvr>
                                        <p:cTn id="63" dur="1000"/>
                                        <p:tgtEl>
                                          <p:spTgt spid="207"/>
                                        </p:tgtEl>
                                      </p:cBhvr>
                                    </p:animEffect>
                                    <p:anim calcmode="lin" valueType="num">
                                      <p:cBhvr>
                                        <p:cTn id="64" dur="1000" fill="hold"/>
                                        <p:tgtEl>
                                          <p:spTgt spid="207"/>
                                        </p:tgtEl>
                                        <p:attrNameLst>
                                          <p:attrName>ppt_x</p:attrName>
                                        </p:attrNameLst>
                                      </p:cBhvr>
                                      <p:tavLst>
                                        <p:tav tm="0">
                                          <p:val>
                                            <p:strVal val="#ppt_x"/>
                                          </p:val>
                                        </p:tav>
                                        <p:tav tm="100000">
                                          <p:val>
                                            <p:strVal val="#ppt_x"/>
                                          </p:val>
                                        </p:tav>
                                      </p:tavLst>
                                    </p:anim>
                                    <p:anim calcmode="lin" valueType="num">
                                      <p:cBhvr>
                                        <p:cTn id="65" dur="900" decel="100000" fill="hold"/>
                                        <p:tgtEl>
                                          <p:spTgt spid="207"/>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07"/>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0"/>
                                  </p:stCondLst>
                                  <p:childTnLst>
                                    <p:set>
                                      <p:cBhvr>
                                        <p:cTn id="68" dur="1" fill="hold">
                                          <p:stCondLst>
                                            <p:cond delay="0"/>
                                          </p:stCondLst>
                                        </p:cTn>
                                        <p:tgtEl>
                                          <p:spTgt spid="232"/>
                                        </p:tgtEl>
                                        <p:attrNameLst>
                                          <p:attrName>style.visibility</p:attrName>
                                        </p:attrNameLst>
                                      </p:cBhvr>
                                      <p:to>
                                        <p:strVal val="visible"/>
                                      </p:to>
                                    </p:set>
                                    <p:animEffect transition="in" filter="fade">
                                      <p:cBhvr>
                                        <p:cTn id="69" dur="1000"/>
                                        <p:tgtEl>
                                          <p:spTgt spid="232"/>
                                        </p:tgtEl>
                                      </p:cBhvr>
                                    </p:animEffect>
                                    <p:anim calcmode="lin" valueType="num">
                                      <p:cBhvr>
                                        <p:cTn id="70" dur="1000" fill="hold"/>
                                        <p:tgtEl>
                                          <p:spTgt spid="232"/>
                                        </p:tgtEl>
                                        <p:attrNameLst>
                                          <p:attrName>ppt_x</p:attrName>
                                        </p:attrNameLst>
                                      </p:cBhvr>
                                      <p:tavLst>
                                        <p:tav tm="0">
                                          <p:val>
                                            <p:strVal val="#ppt_x"/>
                                          </p:val>
                                        </p:tav>
                                        <p:tav tm="100000">
                                          <p:val>
                                            <p:strVal val="#ppt_x"/>
                                          </p:val>
                                        </p:tav>
                                      </p:tavLst>
                                    </p:anim>
                                    <p:anim calcmode="lin" valueType="num">
                                      <p:cBhvr>
                                        <p:cTn id="71" dur="900" decel="100000" fill="hold"/>
                                        <p:tgtEl>
                                          <p:spTgt spid="232"/>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12" name="TextBox 11">
            <a:extLst>
              <a:ext uri="{FF2B5EF4-FFF2-40B4-BE49-F238E27FC236}">
                <a16:creationId xmlns:a16="http://schemas.microsoft.com/office/drawing/2014/main" id="{D9020536-0534-4993-944E-354B11895781}"/>
              </a:ext>
            </a:extLst>
          </p:cNvPr>
          <p:cNvSpPr txBox="1"/>
          <p:nvPr/>
        </p:nvSpPr>
        <p:spPr>
          <a:xfrm>
            <a:off x="3074480" y="954997"/>
            <a:ext cx="5350047" cy="369332"/>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RidgeCV</a:t>
            </a:r>
          </a:p>
        </p:txBody>
      </p:sp>
      <p:graphicFrame>
        <p:nvGraphicFramePr>
          <p:cNvPr id="18" name="Table 17">
            <a:extLst>
              <a:ext uri="{FF2B5EF4-FFF2-40B4-BE49-F238E27FC236}">
                <a16:creationId xmlns:a16="http://schemas.microsoft.com/office/drawing/2014/main" id="{20255389-7FB8-4A83-B8A7-7CB7649516B7}"/>
              </a:ext>
            </a:extLst>
          </p:cNvPr>
          <p:cNvGraphicFramePr>
            <a:graphicFrameLocks noGrp="1"/>
          </p:cNvGraphicFramePr>
          <p:nvPr>
            <p:extLst>
              <p:ext uri="{D42A27DB-BD31-4B8C-83A1-F6EECF244321}">
                <p14:modId xmlns:p14="http://schemas.microsoft.com/office/powerpoint/2010/main" val="2145652540"/>
              </p:ext>
            </p:extLst>
          </p:nvPr>
        </p:nvGraphicFramePr>
        <p:xfrm>
          <a:off x="3074480" y="1486722"/>
          <a:ext cx="6364787" cy="4094988"/>
        </p:xfrm>
        <a:graphic>
          <a:graphicData uri="http://schemas.openxmlformats.org/drawingml/2006/table">
            <a:tbl>
              <a:tblPr/>
              <a:tblGrid>
                <a:gridCol w="455585">
                  <a:extLst>
                    <a:ext uri="{9D8B030D-6E8A-4147-A177-3AD203B41FA5}">
                      <a16:colId xmlns:a16="http://schemas.microsoft.com/office/drawing/2014/main" val="2667686380"/>
                    </a:ext>
                  </a:extLst>
                </a:gridCol>
                <a:gridCol w="790574">
                  <a:extLst>
                    <a:ext uri="{9D8B030D-6E8A-4147-A177-3AD203B41FA5}">
                      <a16:colId xmlns:a16="http://schemas.microsoft.com/office/drawing/2014/main" val="561647081"/>
                    </a:ext>
                  </a:extLst>
                </a:gridCol>
                <a:gridCol w="1004966">
                  <a:extLst>
                    <a:ext uri="{9D8B030D-6E8A-4147-A177-3AD203B41FA5}">
                      <a16:colId xmlns:a16="http://schemas.microsoft.com/office/drawing/2014/main" val="3931363215"/>
                    </a:ext>
                  </a:extLst>
                </a:gridCol>
                <a:gridCol w="790574">
                  <a:extLst>
                    <a:ext uri="{9D8B030D-6E8A-4147-A177-3AD203B41FA5}">
                      <a16:colId xmlns:a16="http://schemas.microsoft.com/office/drawing/2014/main" val="1416839645"/>
                    </a:ext>
                  </a:extLst>
                </a:gridCol>
                <a:gridCol w="750375">
                  <a:extLst>
                    <a:ext uri="{9D8B030D-6E8A-4147-A177-3AD203B41FA5}">
                      <a16:colId xmlns:a16="http://schemas.microsoft.com/office/drawing/2014/main" val="3626028515"/>
                    </a:ext>
                  </a:extLst>
                </a:gridCol>
                <a:gridCol w="790574">
                  <a:extLst>
                    <a:ext uri="{9D8B030D-6E8A-4147-A177-3AD203B41FA5}">
                      <a16:colId xmlns:a16="http://schemas.microsoft.com/office/drawing/2014/main" val="3351142761"/>
                    </a:ext>
                  </a:extLst>
                </a:gridCol>
                <a:gridCol w="736975">
                  <a:extLst>
                    <a:ext uri="{9D8B030D-6E8A-4147-A177-3AD203B41FA5}">
                      <a16:colId xmlns:a16="http://schemas.microsoft.com/office/drawing/2014/main" val="4157829779"/>
                    </a:ext>
                  </a:extLst>
                </a:gridCol>
                <a:gridCol w="1045164">
                  <a:extLst>
                    <a:ext uri="{9D8B030D-6E8A-4147-A177-3AD203B41FA5}">
                      <a16:colId xmlns:a16="http://schemas.microsoft.com/office/drawing/2014/main" val="1760969486"/>
                    </a:ext>
                  </a:extLst>
                </a:gridCol>
              </a:tblGrid>
              <a:tr h="316220">
                <a:tc>
                  <a:txBody>
                    <a:bodyPr/>
                    <a:lstStyle/>
                    <a:p>
                      <a:pPr algn="ctr" fontAlgn="ctr"/>
                      <a:r>
                        <a:rPr lang="en-US" sz="1100" b="1" i="0" u="none" strike="noStrike" dirty="0">
                          <a:solidFill>
                            <a:srgbClr val="FFFFFF"/>
                          </a:solidFill>
                          <a:effectLst/>
                          <a:latin typeface="Calibri" panose="020F0502020204030204" pitchFamily="34" charset="0"/>
                        </a:rPr>
                        <a:t>CV</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Norm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Intercept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Alpha</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R2 Training</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R2 Test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MSE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Avg. CV Score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99430366"/>
                  </a:ext>
                </a:extLst>
              </a:tr>
              <a:tr h="233738">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0.34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0.94307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0.86306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0.01809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0.90146</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2614674863"/>
                  </a:ext>
                </a:extLst>
              </a:tr>
              <a:tr h="233738">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0.94784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0.89691</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0.02134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0.85406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83148197"/>
                  </a:ext>
                </a:extLst>
              </a:tr>
              <a:tr h="233738">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0.94958</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0.86306</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0.01611</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0.90035</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32193594"/>
                  </a:ext>
                </a:extLst>
              </a:tr>
              <a:tr h="243478">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0.94784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0.88388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0.02134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0.85406</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151913"/>
                  </a:ext>
                </a:extLst>
              </a:tr>
              <a:tr h="233738">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0.21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0.94769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0.86303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0.01805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0.90681</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13114823"/>
                  </a:ext>
                </a:extLst>
              </a:tr>
              <a:tr h="233738">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0.95005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0.89718</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0.86948</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12375770"/>
                  </a:ext>
                </a:extLst>
              </a:tr>
              <a:tr h="233738">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4.17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0.9507</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0.86303</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0.01607</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0.91139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2273125451"/>
                  </a:ext>
                </a:extLst>
              </a:tr>
              <a:tr h="243478">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0.95005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0.88419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0.86948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735390"/>
                  </a:ext>
                </a:extLst>
              </a:tr>
              <a:tr h="233738">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0.16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0.94968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0.86299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0.01808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0.90625</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36658940"/>
                  </a:ext>
                </a:extLst>
              </a:tr>
              <a:tr h="233738">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0.94736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0.89738</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0.86789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853619"/>
                  </a:ext>
                </a:extLst>
              </a:tr>
              <a:tr h="233738">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0.95204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0.86299</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0.01604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0.91051</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659949704"/>
                  </a:ext>
                </a:extLst>
              </a:tr>
              <a:tr h="243478">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0.94736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0.88408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0.86789</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30038"/>
                  </a:ext>
                </a:extLst>
              </a:tr>
              <a:tr h="233738">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0.16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0.94968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0.86299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0.01808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0.90048</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26304577"/>
                  </a:ext>
                </a:extLst>
              </a:tr>
              <a:tr h="233738">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0.94736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0.89736</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0.8682</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5243351"/>
                  </a:ext>
                </a:extLst>
              </a:tr>
              <a:tr h="233738">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0.95169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0.86299</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0.01604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0.90696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3489312045"/>
                  </a:ext>
                </a:extLst>
              </a:tr>
              <a:tr h="243478">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FALSE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0.94736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0.88408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0.02135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0.8682</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177390"/>
                  </a:ext>
                </a:extLst>
              </a:tr>
            </a:tbl>
          </a:graphicData>
        </a:graphic>
      </p:graphicFrame>
      <p:sp>
        <p:nvSpPr>
          <p:cNvPr id="21" name="TextBox 20">
            <a:extLst>
              <a:ext uri="{FF2B5EF4-FFF2-40B4-BE49-F238E27FC236}">
                <a16:creationId xmlns:a16="http://schemas.microsoft.com/office/drawing/2014/main" id="{7F632C96-E2CE-48F3-9BE4-86DA9E0CE116}"/>
              </a:ext>
            </a:extLst>
          </p:cNvPr>
          <p:cNvSpPr txBox="1"/>
          <p:nvPr/>
        </p:nvSpPr>
        <p:spPr>
          <a:xfrm>
            <a:off x="3219450" y="5816845"/>
            <a:ext cx="6410312" cy="369332"/>
          </a:xfrm>
          <a:prstGeom prst="rect">
            <a:avLst/>
          </a:prstGeom>
          <a:noFill/>
        </p:spPr>
        <p:txBody>
          <a:bodyPr wrap="square" rtlCol="0">
            <a:spAutoFit/>
          </a:bodyPr>
          <a:lstStyle/>
          <a:p>
            <a:r>
              <a:rPr lang="en-US" u="sng" dirty="0"/>
              <a:t>Strategy</a:t>
            </a:r>
            <a:r>
              <a:rPr lang="en-US" dirty="0"/>
              <a:t>: Choose model with max. R</a:t>
            </a:r>
            <a:r>
              <a:rPr lang="en-US" baseline="30000" dirty="0"/>
              <a:t>2</a:t>
            </a:r>
            <a:r>
              <a:rPr lang="en-US" dirty="0"/>
              <a:t> for test dataset</a:t>
            </a:r>
          </a:p>
        </p:txBody>
      </p:sp>
    </p:spTree>
    <p:extLst>
      <p:ext uri="{BB962C8B-B14F-4D97-AF65-F5344CB8AC3E}">
        <p14:creationId xmlns:p14="http://schemas.microsoft.com/office/powerpoint/2010/main" val="92303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24" name="TextBox 23">
            <a:extLst>
              <a:ext uri="{FF2B5EF4-FFF2-40B4-BE49-F238E27FC236}">
                <a16:creationId xmlns:a16="http://schemas.microsoft.com/office/drawing/2014/main" id="{9E432722-CD06-40F7-8EDD-0C0BE90C472C}"/>
              </a:ext>
            </a:extLst>
          </p:cNvPr>
          <p:cNvSpPr txBox="1"/>
          <p:nvPr/>
        </p:nvSpPr>
        <p:spPr>
          <a:xfrm>
            <a:off x="3074479" y="1755467"/>
            <a:ext cx="6451258" cy="3693319"/>
          </a:xfrm>
          <a:prstGeom prst="rect">
            <a:avLst/>
          </a:prstGeom>
          <a:noFill/>
          <a:ln w="6350">
            <a:noFill/>
            <a:prstDash val="dash"/>
          </a:ln>
        </p:spPr>
        <p:txBody>
          <a:bodyPr wrap="square" lIns="0" tIns="0" rIns="0" bIns="0" rtlCol="0">
            <a:spAutoFit/>
          </a:bodyPr>
          <a:lstStyle/>
          <a:p>
            <a:pPr marL="285750" lvl="0" indent="-285750">
              <a:buFont typeface="Arial" panose="020B0604020202020204" pitchFamily="34" charset="0"/>
              <a:buChar char="•"/>
              <a:defRPr/>
            </a:pPr>
            <a:r>
              <a:rPr lang="en-US" sz="1600" b="1" dirty="0">
                <a:solidFill>
                  <a:schemeClr val="tx1">
                    <a:lumMod val="75000"/>
                    <a:lumOff val="25000"/>
                  </a:schemeClr>
                </a:solidFill>
                <a:latin typeface="Arial" panose="020B0604020202020204" pitchFamily="34" charset="0"/>
                <a:cs typeface="Arial" panose="020B0604020202020204" pitchFamily="34" charset="0"/>
              </a:rPr>
              <a:t>Hyperparameter search</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Alpha range = </a:t>
            </a:r>
            <a:r>
              <a:rPr lang="en-US" sz="1400" b="1" dirty="0" err="1">
                <a:solidFill>
                  <a:schemeClr val="tx1">
                    <a:lumMod val="75000"/>
                    <a:lumOff val="25000"/>
                  </a:schemeClr>
                </a:solidFill>
                <a:latin typeface="Arial" panose="020B0604020202020204" pitchFamily="34" charset="0"/>
                <a:cs typeface="Arial" panose="020B0604020202020204" pitchFamily="34" charset="0"/>
              </a:rPr>
              <a:t>linspace</a:t>
            </a:r>
            <a:r>
              <a:rPr lang="en-US" sz="1400" b="1" dirty="0">
                <a:solidFill>
                  <a:schemeClr val="tx1">
                    <a:lumMod val="75000"/>
                    <a:lumOff val="25000"/>
                  </a:schemeClr>
                </a:solidFill>
                <a:latin typeface="Arial" panose="020B0604020202020204" pitchFamily="34" charset="0"/>
                <a:cs typeface="Arial" panose="020B0604020202020204" pitchFamily="34" charset="0"/>
              </a:rPr>
              <a:t>(0.01, 5, 200)</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Cross-validation folds = </a:t>
            </a:r>
            <a:r>
              <a:rPr lang="it-IT" sz="1400" b="1" dirty="0">
                <a:solidFill>
                  <a:schemeClr val="tx1">
                    <a:lumMod val="75000"/>
                    <a:lumOff val="25000"/>
                  </a:schemeClr>
                </a:solidFill>
                <a:latin typeface="Arial" panose="020B0604020202020204" pitchFamily="34" charset="0"/>
                <a:cs typeface="Arial" panose="020B0604020202020204" pitchFamily="34" charset="0"/>
              </a:rPr>
              <a:t>[3, 5, 10, sqrt_n]</a:t>
            </a:r>
          </a:p>
          <a:p>
            <a:pPr marL="742950" lvl="1" indent="-285750">
              <a:buFont typeface="Arial" panose="020B0604020202020204" pitchFamily="34" charset="0"/>
              <a:buChar char="•"/>
              <a:defRPr/>
            </a:pPr>
            <a:endParaRPr lang="it-IT"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Normalization = [False, True]</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Intercept = [False, True]</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chemeClr val="tx1">
                    <a:lumMod val="75000"/>
                    <a:lumOff val="25000"/>
                  </a:schemeClr>
                </a:solidFill>
                <a:latin typeface="Arial" panose="020B0604020202020204" pitchFamily="34" charset="0"/>
                <a:cs typeface="Arial" panose="020B0604020202020204" pitchFamily="34" charset="0"/>
              </a:rPr>
              <a:t>200 alpha X 4 CV X 2 Norm X 2 Intercept = </a:t>
            </a:r>
          </a:p>
          <a:p>
            <a:pPr lvl="0">
              <a:defRPr/>
            </a:pP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rgbClr val="C00000"/>
                </a:solidFill>
                <a:latin typeface="Arial" panose="020B0604020202020204" pitchFamily="34" charset="0"/>
                <a:cs typeface="Arial" panose="020B0604020202020204" pitchFamily="34" charset="0"/>
              </a:rPr>
              <a:t>		3200 config</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36AF689-2FB9-440B-936C-9B6F1AF14CD6}"/>
              </a:ext>
            </a:extLst>
          </p:cNvPr>
          <p:cNvSpPr txBox="1"/>
          <p:nvPr/>
        </p:nvSpPr>
        <p:spPr>
          <a:xfrm>
            <a:off x="3074480" y="954997"/>
            <a:ext cx="5350048" cy="369332"/>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err="1">
                <a:solidFill>
                  <a:schemeClr val="tx1">
                    <a:lumMod val="75000"/>
                    <a:lumOff val="25000"/>
                  </a:schemeClr>
                </a:solidFill>
                <a:latin typeface="Arial" panose="020B0604020202020204" pitchFamily="34" charset="0"/>
                <a:cs typeface="Arial" panose="020B0604020202020204" pitchFamily="34" charset="0"/>
              </a:rPr>
              <a:t>LassoCV</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107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12" name="TextBox 11">
            <a:extLst>
              <a:ext uri="{FF2B5EF4-FFF2-40B4-BE49-F238E27FC236}">
                <a16:creationId xmlns:a16="http://schemas.microsoft.com/office/drawing/2014/main" id="{D9020536-0534-4993-944E-354B11895781}"/>
              </a:ext>
            </a:extLst>
          </p:cNvPr>
          <p:cNvSpPr txBox="1"/>
          <p:nvPr/>
        </p:nvSpPr>
        <p:spPr>
          <a:xfrm>
            <a:off x="3074480" y="954997"/>
            <a:ext cx="5350047" cy="369332"/>
          </a:xfrm>
          <a:prstGeom prst="rect">
            <a:avLst/>
          </a:prstGeom>
          <a:noFill/>
          <a:ln w="6350">
            <a:noFill/>
            <a:prstDash val="dash"/>
          </a:ln>
        </p:spPr>
        <p:txBody>
          <a:bodyPr wrap="square" lIns="0" tIns="0" rIns="0" bIns="0" rtlCol="0">
            <a:spAutoFit/>
          </a:bodyPr>
          <a:lstStyle/>
          <a:p>
            <a:pPr lvl="0">
              <a:defRPr/>
            </a:pPr>
            <a:r>
              <a:rPr lang="en-US" sz="2400" b="1" dirty="0" err="1">
                <a:solidFill>
                  <a:schemeClr val="tx1">
                    <a:lumMod val="75000"/>
                    <a:lumOff val="25000"/>
                  </a:schemeClr>
                </a:solidFill>
                <a:latin typeface="Arial" panose="020B0604020202020204" pitchFamily="34" charset="0"/>
                <a:cs typeface="Arial" panose="020B0604020202020204" pitchFamily="34" charset="0"/>
              </a:rPr>
              <a:t>LassoCV</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4BAFA594-3E7B-442F-BE02-DFF78687BA50}"/>
              </a:ext>
            </a:extLst>
          </p:cNvPr>
          <p:cNvGraphicFramePr>
            <a:graphicFrameLocks noGrp="1"/>
          </p:cNvGraphicFramePr>
          <p:nvPr>
            <p:extLst>
              <p:ext uri="{D42A27DB-BD31-4B8C-83A1-F6EECF244321}">
                <p14:modId xmlns:p14="http://schemas.microsoft.com/office/powerpoint/2010/main" val="2355985200"/>
              </p:ext>
            </p:extLst>
          </p:nvPr>
        </p:nvGraphicFramePr>
        <p:xfrm>
          <a:off x="3074480" y="1592380"/>
          <a:ext cx="6526720" cy="3820704"/>
        </p:xfrm>
        <a:graphic>
          <a:graphicData uri="http://schemas.openxmlformats.org/drawingml/2006/table">
            <a:tbl>
              <a:tblPr/>
              <a:tblGrid>
                <a:gridCol w="468161">
                  <a:extLst>
                    <a:ext uri="{9D8B030D-6E8A-4147-A177-3AD203B41FA5}">
                      <a16:colId xmlns:a16="http://schemas.microsoft.com/office/drawing/2014/main" val="2840692955"/>
                    </a:ext>
                  </a:extLst>
                </a:gridCol>
                <a:gridCol w="812398">
                  <a:extLst>
                    <a:ext uri="{9D8B030D-6E8A-4147-A177-3AD203B41FA5}">
                      <a16:colId xmlns:a16="http://schemas.microsoft.com/office/drawing/2014/main" val="3358141307"/>
                    </a:ext>
                  </a:extLst>
                </a:gridCol>
                <a:gridCol w="1032709">
                  <a:extLst>
                    <a:ext uri="{9D8B030D-6E8A-4147-A177-3AD203B41FA5}">
                      <a16:colId xmlns:a16="http://schemas.microsoft.com/office/drawing/2014/main" val="3052303463"/>
                    </a:ext>
                  </a:extLst>
                </a:gridCol>
                <a:gridCol w="812398">
                  <a:extLst>
                    <a:ext uri="{9D8B030D-6E8A-4147-A177-3AD203B41FA5}">
                      <a16:colId xmlns:a16="http://schemas.microsoft.com/office/drawing/2014/main" val="3677815931"/>
                    </a:ext>
                  </a:extLst>
                </a:gridCol>
                <a:gridCol w="633395">
                  <a:extLst>
                    <a:ext uri="{9D8B030D-6E8A-4147-A177-3AD203B41FA5}">
                      <a16:colId xmlns:a16="http://schemas.microsoft.com/office/drawing/2014/main" val="634967189"/>
                    </a:ext>
                  </a:extLst>
                </a:gridCol>
                <a:gridCol w="936323">
                  <a:extLst>
                    <a:ext uri="{9D8B030D-6E8A-4147-A177-3AD203B41FA5}">
                      <a16:colId xmlns:a16="http://schemas.microsoft.com/office/drawing/2014/main" val="1980746375"/>
                    </a:ext>
                  </a:extLst>
                </a:gridCol>
                <a:gridCol w="757319">
                  <a:extLst>
                    <a:ext uri="{9D8B030D-6E8A-4147-A177-3AD203B41FA5}">
                      <a16:colId xmlns:a16="http://schemas.microsoft.com/office/drawing/2014/main" val="3322309361"/>
                    </a:ext>
                  </a:extLst>
                </a:gridCol>
                <a:gridCol w="1074017">
                  <a:extLst>
                    <a:ext uri="{9D8B030D-6E8A-4147-A177-3AD203B41FA5}">
                      <a16:colId xmlns:a16="http://schemas.microsoft.com/office/drawing/2014/main" val="3001896777"/>
                    </a:ext>
                  </a:extLst>
                </a:gridCol>
              </a:tblGrid>
              <a:tr h="340375">
                <a:tc>
                  <a:txBody>
                    <a:bodyPr/>
                    <a:lstStyle/>
                    <a:p>
                      <a:pPr algn="ctr" fontAlgn="ctr"/>
                      <a:r>
                        <a:rPr lang="en-US" sz="1100" b="1" i="0" u="none" strike="noStrike" dirty="0">
                          <a:solidFill>
                            <a:srgbClr val="FFFFFF"/>
                          </a:solidFill>
                          <a:effectLst/>
                          <a:latin typeface="Calibri" panose="020F0502020204030204" pitchFamily="34" charset="0"/>
                        </a:rPr>
                        <a:t>CV</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Norm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Intercept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Alpha</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R2 Training</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R2 Test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MSE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FFFFFF"/>
                          </a:solidFill>
                          <a:effectLst/>
                          <a:latin typeface="Calibri" panose="020F0502020204030204" pitchFamily="34" charset="0"/>
                        </a:rPr>
                        <a:t>Avg. CV Score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129278308"/>
                  </a:ext>
                </a:extLst>
              </a:tr>
              <a:tr h="215122">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0.73466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0.64765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0.05505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0.70116</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47519051"/>
                  </a:ext>
                </a:extLst>
              </a:tr>
              <a:tr h="215122">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0.80719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0.03012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0.82056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734667846"/>
                  </a:ext>
                </a:extLst>
              </a:tr>
              <a:tr h="215122">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kern="1200" dirty="0">
                          <a:solidFill>
                            <a:srgbClr val="000000"/>
                          </a:solidFill>
                          <a:effectLst/>
                          <a:latin typeface="Calibri" panose="020F0502020204030204" pitchFamily="34" charset="0"/>
                          <a:ea typeface="+mn-ea"/>
                          <a:cs typeface="+mn-cs"/>
                        </a:rPr>
                        <a:t>0.73466</a:t>
                      </a:r>
                    </a:p>
                  </a:txBody>
                  <a:tcPr marL="7620" marR="7620" marT="7620" marB="0" anchor="b">
                    <a:lnL>
                      <a:noFill/>
                    </a:lnL>
                    <a:lnR>
                      <a:noFill/>
                    </a:lnR>
                    <a:lnT>
                      <a:noFill/>
                    </a:lnT>
                    <a:lnB>
                      <a:noFill/>
                    </a:lnB>
                    <a:noFill/>
                  </a:tcPr>
                </a:tc>
                <a:tc>
                  <a:txBody>
                    <a:bodyPr/>
                    <a:lstStyle/>
                    <a:p>
                      <a:pPr algn="ctr" fontAlgn="b"/>
                      <a:r>
                        <a:rPr lang="en-US" sz="1100" b="0" i="0" u="none" strike="noStrike" kern="1200" dirty="0">
                          <a:solidFill>
                            <a:srgbClr val="000000"/>
                          </a:solidFill>
                          <a:effectLst/>
                          <a:latin typeface="Calibri" panose="020F0502020204030204" pitchFamily="34" charset="0"/>
                          <a:ea typeface="+mn-ea"/>
                          <a:cs typeface="+mn-cs"/>
                        </a:rPr>
                        <a:t>0.64765</a:t>
                      </a:r>
                    </a:p>
                  </a:txBody>
                  <a:tcPr marL="7620" marR="7620" marT="7620" marB="0" anchor="b">
                    <a:lnL>
                      <a:noFill/>
                    </a:lnL>
                    <a:lnR>
                      <a:noFill/>
                    </a:lnR>
                    <a:lnT>
                      <a:noFill/>
                    </a:lnT>
                    <a:lnB>
                      <a:noFill/>
                    </a:lnB>
                    <a:noFill/>
                  </a:tcPr>
                </a:tc>
                <a:tc>
                  <a:txBody>
                    <a:bodyPr/>
                    <a:lstStyle/>
                    <a:p>
                      <a:pPr algn="ctr" fontAlgn="b"/>
                      <a:r>
                        <a:rPr lang="en-US" sz="1100" b="0" i="0" u="none" strike="noStrike" kern="1200" dirty="0">
                          <a:solidFill>
                            <a:srgbClr val="000000"/>
                          </a:solidFill>
                          <a:effectLst/>
                          <a:latin typeface="Calibri" panose="020F0502020204030204" pitchFamily="34" charset="0"/>
                          <a:ea typeface="+mn-ea"/>
                          <a:cs typeface="+mn-cs"/>
                        </a:rPr>
                        <a:t>0.05505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0.70116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376314875"/>
                  </a:ext>
                </a:extLst>
              </a:tr>
              <a:tr h="224085">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-0.01689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0.15887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0.11887</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3788325"/>
                  </a:ext>
                </a:extLst>
              </a:tr>
              <a:tr h="215122">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0.73466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0.64765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0.05505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0.70861</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14097273"/>
                  </a:ext>
                </a:extLst>
              </a:tr>
              <a:tr h="215122">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0.80719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0.03012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0.8237</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1696712514"/>
                  </a:ext>
                </a:extLst>
              </a:tr>
              <a:tr h="215122">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0.73466</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0.64765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0.05505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0.70861</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824046354"/>
                  </a:ext>
                </a:extLst>
              </a:tr>
              <a:tr h="224085">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-0.01689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0.15887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0.03997</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1995511"/>
                  </a:ext>
                </a:extLst>
              </a:tr>
              <a:tr h="215122">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0.73466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0.64765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0.05505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0.69927</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903880440"/>
                  </a:ext>
                </a:extLst>
              </a:tr>
              <a:tr h="215122">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0.80719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0.03012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0.81986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3715245208"/>
                  </a:ext>
                </a:extLst>
              </a:tr>
              <a:tr h="215122">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0.73466</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0.64765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0.05505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0.69927</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895931903"/>
                  </a:ext>
                </a:extLst>
              </a:tr>
              <a:tr h="224085">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-0.01689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0.15887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-0.01202</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3153745"/>
                  </a:ext>
                </a:extLst>
              </a:tr>
              <a:tr h="215122">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0.73466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0.64765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0.05505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0.68557</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03654333"/>
                  </a:ext>
                </a:extLst>
              </a:tr>
              <a:tr h="215122">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0.83404</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0.80719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0.03012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0.80619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121836697"/>
                  </a:ext>
                </a:extLst>
              </a:tr>
              <a:tr h="215122">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0.73466</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0.64765</a:t>
                      </a:r>
                    </a:p>
                  </a:txBody>
                  <a:tcPr marL="7620" marR="7620" marT="762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Calibri" panose="020F0502020204030204" pitchFamily="34" charset="0"/>
                        </a:rPr>
                        <a:t>0.05505</a:t>
                      </a:r>
                    </a:p>
                  </a:txBody>
                  <a:tcPr marL="7620" marR="7620" marT="762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Calibri" panose="020F0502020204030204" pitchFamily="34" charset="0"/>
                        </a:rPr>
                        <a:t>0.68557</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808345209"/>
                  </a:ext>
                </a:extLst>
              </a:tr>
              <a:tr h="224085">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-0.01689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0.15887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-0.04973</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4846767"/>
                  </a:ext>
                </a:extLst>
              </a:tr>
            </a:tbl>
          </a:graphicData>
        </a:graphic>
      </p:graphicFrame>
    </p:spTree>
    <p:extLst>
      <p:ext uri="{BB962C8B-B14F-4D97-AF65-F5344CB8AC3E}">
        <p14:creationId xmlns:p14="http://schemas.microsoft.com/office/powerpoint/2010/main" val="779216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27" name="TextBox 26">
            <a:extLst>
              <a:ext uri="{FF2B5EF4-FFF2-40B4-BE49-F238E27FC236}">
                <a16:creationId xmlns:a16="http://schemas.microsoft.com/office/drawing/2014/main" id="{F36AF689-2FB9-440B-936C-9B6F1AF14CD6}"/>
              </a:ext>
            </a:extLst>
          </p:cNvPr>
          <p:cNvSpPr txBox="1"/>
          <p:nvPr/>
        </p:nvSpPr>
        <p:spPr>
          <a:xfrm>
            <a:off x="3074480" y="954997"/>
            <a:ext cx="5350048" cy="369332"/>
          </a:xfrm>
          <a:prstGeom prst="rect">
            <a:avLst/>
          </a:prstGeom>
          <a:noFill/>
          <a:ln w="6350">
            <a:noFill/>
            <a:prstDash val="dash"/>
          </a:ln>
        </p:spPr>
        <p:txBody>
          <a:bodyPr wrap="square" lIns="0" tIns="0" rIns="0" bIns="0" rtlCol="0">
            <a:spAutoFit/>
          </a:bodyPr>
          <a:lstStyle/>
          <a:p>
            <a:pPr lvl="0">
              <a:defRPr/>
            </a:pPr>
            <a:r>
              <a:rPr lang="en-US" sz="2400" b="1" dirty="0" err="1">
                <a:solidFill>
                  <a:schemeClr val="tx1">
                    <a:lumMod val="75000"/>
                    <a:lumOff val="25000"/>
                  </a:schemeClr>
                </a:solidFill>
                <a:latin typeface="Arial" panose="020B0604020202020204" pitchFamily="34" charset="0"/>
                <a:cs typeface="Arial" panose="020B0604020202020204" pitchFamily="34" charset="0"/>
              </a:rPr>
              <a:t>ElasticNetCV</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8B4B272-70D1-449D-AB15-56D784F475CF}"/>
              </a:ext>
            </a:extLst>
          </p:cNvPr>
          <p:cNvSpPr txBox="1"/>
          <p:nvPr/>
        </p:nvSpPr>
        <p:spPr>
          <a:xfrm>
            <a:off x="3074480" y="1524648"/>
            <a:ext cx="7223616" cy="4585871"/>
          </a:xfrm>
          <a:prstGeom prst="rect">
            <a:avLst/>
          </a:prstGeom>
          <a:noFill/>
          <a:ln w="6350">
            <a:noFill/>
            <a:prstDash val="dash"/>
          </a:ln>
        </p:spPr>
        <p:txBody>
          <a:bodyPr wrap="square" lIns="0" tIns="0" rIns="0" bIns="0" rtlCol="0">
            <a:spAutoFit/>
          </a:bodyPr>
          <a:lstStyle/>
          <a:p>
            <a:pPr marL="285750" lvl="0" indent="-285750">
              <a:buFont typeface="Arial" panose="020B0604020202020204" pitchFamily="34" charset="0"/>
              <a:buChar char="•"/>
              <a:defRPr/>
            </a:pPr>
            <a:r>
              <a:rPr lang="en-US" sz="1600" b="1" dirty="0">
                <a:solidFill>
                  <a:schemeClr val="tx1">
                    <a:lumMod val="75000"/>
                    <a:lumOff val="25000"/>
                  </a:schemeClr>
                </a:solidFill>
                <a:latin typeface="Arial" panose="020B0604020202020204" pitchFamily="34" charset="0"/>
                <a:cs typeface="Arial" panose="020B0604020202020204" pitchFamily="34" charset="0"/>
              </a:rPr>
              <a:t>Hyperparameter search</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Alpha range = </a:t>
            </a:r>
            <a:r>
              <a:rPr lang="en-US" sz="1400" b="1" dirty="0" err="1">
                <a:solidFill>
                  <a:schemeClr val="tx1">
                    <a:lumMod val="75000"/>
                    <a:lumOff val="25000"/>
                  </a:schemeClr>
                </a:solidFill>
                <a:latin typeface="Arial" panose="020B0604020202020204" pitchFamily="34" charset="0"/>
                <a:cs typeface="Arial" panose="020B0604020202020204" pitchFamily="34" charset="0"/>
              </a:rPr>
              <a:t>np.linspace</a:t>
            </a:r>
            <a:r>
              <a:rPr lang="en-US" sz="1400" b="1" dirty="0">
                <a:solidFill>
                  <a:schemeClr val="tx1">
                    <a:lumMod val="75000"/>
                    <a:lumOff val="25000"/>
                  </a:schemeClr>
                </a:solidFill>
                <a:latin typeface="Arial" panose="020B0604020202020204" pitchFamily="34" charset="0"/>
                <a:cs typeface="Arial" panose="020B0604020202020204" pitchFamily="34" charset="0"/>
              </a:rPr>
              <a:t>(0.1, 10, 100)</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s-ES" sz="1400" b="1" dirty="0">
                <a:solidFill>
                  <a:schemeClr val="tx1">
                    <a:lumMod val="75000"/>
                    <a:lumOff val="25000"/>
                  </a:schemeClr>
                </a:solidFill>
                <a:latin typeface="Arial" panose="020B0604020202020204" pitchFamily="34" charset="0"/>
                <a:cs typeface="Arial" panose="020B0604020202020204" pitchFamily="34" charset="0"/>
              </a:rPr>
              <a:t>Rho </a:t>
            </a:r>
            <a:r>
              <a:rPr lang="es-ES" sz="1400" b="1" dirty="0" err="1">
                <a:solidFill>
                  <a:schemeClr val="tx1">
                    <a:lumMod val="75000"/>
                    <a:lumOff val="25000"/>
                  </a:schemeClr>
                </a:solidFill>
                <a:latin typeface="Arial" panose="020B0604020202020204" pitchFamily="34" charset="0"/>
                <a:cs typeface="Arial" panose="020B0604020202020204" pitchFamily="34" charset="0"/>
              </a:rPr>
              <a:t>range</a:t>
            </a:r>
            <a:r>
              <a:rPr lang="es-ES" sz="1400" b="1" dirty="0">
                <a:solidFill>
                  <a:schemeClr val="tx1">
                    <a:lumMod val="75000"/>
                    <a:lumOff val="25000"/>
                  </a:schemeClr>
                </a:solidFill>
                <a:latin typeface="Arial" panose="020B0604020202020204" pitchFamily="34" charset="0"/>
                <a:cs typeface="Arial" panose="020B0604020202020204" pitchFamily="34" charset="0"/>
              </a:rPr>
              <a:t> = </a:t>
            </a:r>
            <a:r>
              <a:rPr lang="es-ES" sz="1400" b="1" dirty="0" err="1">
                <a:solidFill>
                  <a:schemeClr val="tx1">
                    <a:lumMod val="75000"/>
                    <a:lumOff val="25000"/>
                  </a:schemeClr>
                </a:solidFill>
                <a:latin typeface="Arial" panose="020B0604020202020204" pitchFamily="34" charset="0"/>
                <a:cs typeface="Arial" panose="020B0604020202020204" pitchFamily="34" charset="0"/>
              </a:rPr>
              <a:t>np.linspace</a:t>
            </a:r>
            <a:r>
              <a:rPr lang="es-ES" sz="1400" b="1" dirty="0">
                <a:solidFill>
                  <a:schemeClr val="tx1">
                    <a:lumMod val="75000"/>
                    <a:lumOff val="25000"/>
                  </a:schemeClr>
                </a:solidFill>
                <a:latin typeface="Arial" panose="020B0604020202020204" pitchFamily="34" charset="0"/>
                <a:cs typeface="Arial" panose="020B0604020202020204" pitchFamily="34" charset="0"/>
              </a:rPr>
              <a:t>(0.01, 1, 100)</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Cross-validation folds = </a:t>
            </a:r>
            <a:r>
              <a:rPr lang="pt-BR" sz="1400" b="1" dirty="0">
                <a:solidFill>
                  <a:schemeClr val="tx1">
                    <a:lumMod val="75000"/>
                    <a:lumOff val="25000"/>
                  </a:schemeClr>
                </a:solidFill>
                <a:latin typeface="Arial" panose="020B0604020202020204" pitchFamily="34" charset="0"/>
                <a:cs typeface="Arial" panose="020B0604020202020204" pitchFamily="34" charset="0"/>
              </a:rPr>
              <a:t>[3, 5, 10, sqrt_n]</a:t>
            </a:r>
          </a:p>
          <a:p>
            <a:pPr lvl="1">
              <a:defRPr/>
            </a:pPr>
            <a:endParaRPr lang="it-IT"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Normalization = [False, True]</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Intercept = [False, True]</a:t>
            </a:r>
          </a:p>
          <a:p>
            <a:pPr marL="742950" lvl="1" indent="-285750">
              <a:buFont typeface="Arial" panose="020B0604020202020204" pitchFamily="34" charset="0"/>
              <a:buChar char="•"/>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1400" b="1" dirty="0">
                <a:solidFill>
                  <a:schemeClr val="tx1">
                    <a:lumMod val="75000"/>
                    <a:lumOff val="25000"/>
                  </a:schemeClr>
                </a:solidFill>
                <a:latin typeface="Arial" panose="020B0604020202020204" pitchFamily="34" charset="0"/>
                <a:cs typeface="Arial" panose="020B0604020202020204" pitchFamily="34" charset="0"/>
              </a:rPr>
              <a:t>P.S. Set </a:t>
            </a:r>
            <a:r>
              <a:rPr lang="en-US" sz="1400" b="1" dirty="0" err="1">
                <a:solidFill>
                  <a:schemeClr val="tx1">
                    <a:lumMod val="75000"/>
                    <a:lumOff val="25000"/>
                  </a:schemeClr>
                </a:solidFill>
                <a:latin typeface="Arial" panose="020B0604020202020204" pitchFamily="34" charset="0"/>
                <a:cs typeface="Arial" panose="020B0604020202020204" pitchFamily="34" charset="0"/>
              </a:rPr>
              <a:t>max_iter</a:t>
            </a:r>
            <a:r>
              <a:rPr lang="en-US" sz="1400" b="1" dirty="0">
                <a:solidFill>
                  <a:schemeClr val="tx1">
                    <a:lumMod val="75000"/>
                    <a:lumOff val="25000"/>
                  </a:schemeClr>
                </a:solidFill>
                <a:latin typeface="Arial" panose="020B0604020202020204" pitchFamily="34" charset="0"/>
                <a:cs typeface="Arial" panose="020B0604020202020204" pitchFamily="34" charset="0"/>
              </a:rPr>
              <a:t> = </a:t>
            </a:r>
            <a:r>
              <a:rPr lang="en-US" sz="1400" b="1" dirty="0">
                <a:solidFill>
                  <a:srgbClr val="FF0000"/>
                </a:solidFill>
                <a:latin typeface="Arial" panose="020B0604020202020204" pitchFamily="34" charset="0"/>
                <a:cs typeface="Arial" panose="020B0604020202020204" pitchFamily="34" charset="0"/>
              </a:rPr>
              <a:t>10,000</a:t>
            </a:r>
            <a:r>
              <a:rPr lang="en-US" sz="1400" b="1" dirty="0">
                <a:solidFill>
                  <a:schemeClr val="tx1">
                    <a:lumMod val="75000"/>
                    <a:lumOff val="25000"/>
                  </a:schemeClr>
                </a:solidFill>
                <a:latin typeface="Arial" panose="020B0604020202020204" pitchFamily="34" charset="0"/>
                <a:cs typeface="Arial" panose="020B0604020202020204" pitchFamily="34" charset="0"/>
              </a:rPr>
              <a:t> to solve convergence problem</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chemeClr val="tx1">
                    <a:lumMod val="75000"/>
                    <a:lumOff val="25000"/>
                  </a:schemeClr>
                </a:solidFill>
                <a:latin typeface="Arial" panose="020B0604020202020204" pitchFamily="34" charset="0"/>
                <a:cs typeface="Arial" panose="020B0604020202020204" pitchFamily="34" charset="0"/>
              </a:rPr>
              <a:t>100 Alpha X 100 Rho X 4 CV X 2 Norm X 2 Inter =</a:t>
            </a:r>
          </a:p>
          <a:p>
            <a:pPr lvl="0">
              <a:defRPr/>
            </a:pP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p>
            <a:pPr lvl="0">
              <a:defRPr/>
            </a:pPr>
            <a:r>
              <a:rPr lang="en-US" sz="2400" b="1" dirty="0">
                <a:solidFill>
                  <a:srgbClr val="C00000"/>
                </a:solidFill>
                <a:latin typeface="Arial" panose="020B0604020202020204" pitchFamily="34" charset="0"/>
                <a:cs typeface="Arial" panose="020B0604020202020204" pitchFamily="34" charset="0"/>
              </a:rPr>
              <a:t>		160K config</a:t>
            </a:r>
          </a:p>
          <a:p>
            <a:pPr lvl="0">
              <a:defRPr/>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588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12" name="TextBox 11">
            <a:extLst>
              <a:ext uri="{FF2B5EF4-FFF2-40B4-BE49-F238E27FC236}">
                <a16:creationId xmlns:a16="http://schemas.microsoft.com/office/drawing/2014/main" id="{D9020536-0534-4993-944E-354B11895781}"/>
              </a:ext>
            </a:extLst>
          </p:cNvPr>
          <p:cNvSpPr txBox="1"/>
          <p:nvPr/>
        </p:nvSpPr>
        <p:spPr>
          <a:xfrm>
            <a:off x="3074480" y="954997"/>
            <a:ext cx="5350047" cy="369332"/>
          </a:xfrm>
          <a:prstGeom prst="rect">
            <a:avLst/>
          </a:prstGeom>
          <a:noFill/>
          <a:ln w="6350">
            <a:noFill/>
            <a:prstDash val="dash"/>
          </a:ln>
        </p:spPr>
        <p:txBody>
          <a:bodyPr wrap="square" lIns="0" tIns="0" rIns="0" bIns="0" rtlCol="0">
            <a:spAutoFit/>
          </a:bodyPr>
          <a:lstStyle/>
          <a:p>
            <a:pPr lvl="0">
              <a:defRPr/>
            </a:pPr>
            <a:r>
              <a:rPr lang="en-US" sz="2400" b="1" dirty="0" err="1">
                <a:solidFill>
                  <a:schemeClr val="tx1">
                    <a:lumMod val="75000"/>
                    <a:lumOff val="25000"/>
                  </a:schemeClr>
                </a:solidFill>
                <a:latin typeface="Arial" panose="020B0604020202020204" pitchFamily="34" charset="0"/>
                <a:cs typeface="Arial" panose="020B0604020202020204" pitchFamily="34" charset="0"/>
              </a:rPr>
              <a:t>ElasticNetCV</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24D67828-4568-48F0-AA02-0696A0C7466F}"/>
              </a:ext>
            </a:extLst>
          </p:cNvPr>
          <p:cNvGraphicFramePr>
            <a:graphicFrameLocks noGrp="1"/>
          </p:cNvGraphicFramePr>
          <p:nvPr>
            <p:extLst>
              <p:ext uri="{D42A27DB-BD31-4B8C-83A1-F6EECF244321}">
                <p14:modId xmlns:p14="http://schemas.microsoft.com/office/powerpoint/2010/main" val="1468112848"/>
              </p:ext>
            </p:extLst>
          </p:nvPr>
        </p:nvGraphicFramePr>
        <p:xfrm>
          <a:off x="3074480" y="1525070"/>
          <a:ext cx="8229600" cy="3595447"/>
        </p:xfrm>
        <a:graphic>
          <a:graphicData uri="http://schemas.openxmlformats.org/drawingml/2006/table">
            <a:tbl>
              <a:tblPr/>
              <a:tblGrid>
                <a:gridCol w="863600">
                  <a:extLst>
                    <a:ext uri="{9D8B030D-6E8A-4147-A177-3AD203B41FA5}">
                      <a16:colId xmlns:a16="http://schemas.microsoft.com/office/drawing/2014/main" val="2814917499"/>
                    </a:ext>
                  </a:extLst>
                </a:gridCol>
                <a:gridCol w="863600">
                  <a:extLst>
                    <a:ext uri="{9D8B030D-6E8A-4147-A177-3AD203B41FA5}">
                      <a16:colId xmlns:a16="http://schemas.microsoft.com/office/drawing/2014/main" val="2433143913"/>
                    </a:ext>
                  </a:extLst>
                </a:gridCol>
                <a:gridCol w="863600">
                  <a:extLst>
                    <a:ext uri="{9D8B030D-6E8A-4147-A177-3AD203B41FA5}">
                      <a16:colId xmlns:a16="http://schemas.microsoft.com/office/drawing/2014/main" val="1914797634"/>
                    </a:ext>
                  </a:extLst>
                </a:gridCol>
                <a:gridCol w="863600">
                  <a:extLst>
                    <a:ext uri="{9D8B030D-6E8A-4147-A177-3AD203B41FA5}">
                      <a16:colId xmlns:a16="http://schemas.microsoft.com/office/drawing/2014/main" val="2857249414"/>
                    </a:ext>
                  </a:extLst>
                </a:gridCol>
                <a:gridCol w="863600">
                  <a:extLst>
                    <a:ext uri="{9D8B030D-6E8A-4147-A177-3AD203B41FA5}">
                      <a16:colId xmlns:a16="http://schemas.microsoft.com/office/drawing/2014/main" val="4115446341"/>
                    </a:ext>
                  </a:extLst>
                </a:gridCol>
                <a:gridCol w="863600">
                  <a:extLst>
                    <a:ext uri="{9D8B030D-6E8A-4147-A177-3AD203B41FA5}">
                      <a16:colId xmlns:a16="http://schemas.microsoft.com/office/drawing/2014/main" val="2040286146"/>
                    </a:ext>
                  </a:extLst>
                </a:gridCol>
                <a:gridCol w="863600">
                  <a:extLst>
                    <a:ext uri="{9D8B030D-6E8A-4147-A177-3AD203B41FA5}">
                      <a16:colId xmlns:a16="http://schemas.microsoft.com/office/drawing/2014/main" val="224183638"/>
                    </a:ext>
                  </a:extLst>
                </a:gridCol>
                <a:gridCol w="863600">
                  <a:extLst>
                    <a:ext uri="{9D8B030D-6E8A-4147-A177-3AD203B41FA5}">
                      <a16:colId xmlns:a16="http://schemas.microsoft.com/office/drawing/2014/main" val="4049767727"/>
                    </a:ext>
                  </a:extLst>
                </a:gridCol>
                <a:gridCol w="1320800">
                  <a:extLst>
                    <a:ext uri="{9D8B030D-6E8A-4147-A177-3AD203B41FA5}">
                      <a16:colId xmlns:a16="http://schemas.microsoft.com/office/drawing/2014/main" val="1588755044"/>
                    </a:ext>
                  </a:extLst>
                </a:gridCol>
              </a:tblGrid>
              <a:tr h="349779">
                <a:tc>
                  <a:txBody>
                    <a:bodyPr/>
                    <a:lstStyle/>
                    <a:p>
                      <a:pPr algn="ctr" fontAlgn="ctr"/>
                      <a:r>
                        <a:rPr lang="en-US" sz="1100" b="1" i="0" u="none" strike="noStrike">
                          <a:solidFill>
                            <a:srgbClr val="FFFFFF"/>
                          </a:solidFill>
                          <a:effectLst/>
                          <a:latin typeface="Calibri" panose="020F0502020204030204" pitchFamily="34" charset="0"/>
                        </a:rPr>
                        <a:t>CV</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Norm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Intercept Type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Alpha</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Rho</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R2 Training</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R2 Test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MSE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Avg. CV Score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76741602"/>
                  </a:ext>
                </a:extLst>
              </a:tr>
              <a:tr h="200763">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0.83211</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09923538"/>
                  </a:ext>
                </a:extLst>
              </a:tr>
              <a:tr h="200763">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0.93788</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0.8959</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0.01626</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0.90279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3811232285"/>
                  </a:ext>
                </a:extLst>
              </a:tr>
              <a:tr h="200763">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0.83211</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046249"/>
                  </a:ext>
                </a:extLst>
              </a:tr>
              <a:tr h="209128">
                <a:tc>
                  <a:txBody>
                    <a:bodyPr/>
                    <a:lstStyle/>
                    <a:p>
                      <a:pPr algn="ctr" fontAlgn="b"/>
                      <a:r>
                        <a:rPr lang="en-US" sz="1100" b="0" i="0" u="none" strike="noStrike">
                          <a:solidFill>
                            <a:srgbClr val="000000"/>
                          </a:solidFill>
                          <a:effectLst/>
                          <a:latin typeface="Calibri" panose="020F0502020204030204" pitchFamily="34" charset="0"/>
                        </a:rPr>
                        <a:t>CV_3</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0.71525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0.69664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0.0474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0.76227</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964004"/>
                  </a:ext>
                </a:extLst>
              </a:tr>
              <a:tr h="200763">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0.84312</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52722196"/>
                  </a:ext>
                </a:extLst>
              </a:tr>
              <a:tr h="200763">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0.94213</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0.89555</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0.01632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0.91096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4179341044"/>
                  </a:ext>
                </a:extLst>
              </a:tr>
              <a:tr h="200763">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0.84312</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68042159"/>
                  </a:ext>
                </a:extLst>
              </a:tr>
              <a:tr h="209128">
                <a:tc>
                  <a:txBody>
                    <a:bodyPr/>
                    <a:lstStyle/>
                    <a:p>
                      <a:pPr algn="ctr" fontAlgn="b"/>
                      <a:r>
                        <a:rPr lang="en-US" sz="1100" b="0" i="0" u="none" strike="noStrike">
                          <a:solidFill>
                            <a:srgbClr val="000000"/>
                          </a:solidFill>
                          <a:effectLst/>
                          <a:latin typeface="Calibri" panose="020F0502020204030204" pitchFamily="34" charset="0"/>
                        </a:rPr>
                        <a:t>CV_5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0.71525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0.69664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0.0474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0.73666</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077864"/>
                  </a:ext>
                </a:extLst>
              </a:tr>
              <a:tr h="200763">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0.84113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52240297"/>
                  </a:ext>
                </a:extLst>
              </a:tr>
              <a:tr h="200763">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0.94213</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0.89555</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0.01632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0.90933</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4162930110"/>
                  </a:ext>
                </a:extLst>
              </a:tr>
              <a:tr h="200763">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0.84113</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56485025"/>
                  </a:ext>
                </a:extLst>
              </a:tr>
              <a:tr h="209128">
                <a:tc>
                  <a:txBody>
                    <a:bodyPr/>
                    <a:lstStyle/>
                    <a:p>
                      <a:pPr algn="ctr" fontAlgn="b"/>
                      <a:r>
                        <a:rPr lang="en-US" sz="1100" b="0" i="0" u="none" strike="noStrike">
                          <a:solidFill>
                            <a:srgbClr val="000000"/>
                          </a:solidFill>
                          <a:effectLst/>
                          <a:latin typeface="Calibri" panose="020F0502020204030204" pitchFamily="34" charset="0"/>
                        </a:rPr>
                        <a:t>CV_10</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0.71525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0.69664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0.0474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0.71598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744738"/>
                  </a:ext>
                </a:extLst>
              </a:tr>
              <a:tr h="200763">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0.83764</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6244561"/>
                  </a:ext>
                </a:extLst>
              </a:tr>
              <a:tr h="200763">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0.94213</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0.89555</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0.01632</a:t>
                      </a:r>
                    </a:p>
                  </a:txBody>
                  <a:tcPr marL="7620" marR="7620" marT="7620" marB="0" anchor="b">
                    <a:lnL>
                      <a:noFill/>
                    </a:lnL>
                    <a:lnR>
                      <a:noFill/>
                    </a:lnR>
                    <a:lnT>
                      <a:noFill/>
                    </a:lnT>
                    <a:lnB>
                      <a:noFill/>
                    </a:lnB>
                    <a:solidFill>
                      <a:srgbClr val="FFE699"/>
                    </a:solidFill>
                  </a:tcPr>
                </a:tc>
                <a:tc>
                  <a:txBody>
                    <a:bodyPr/>
                    <a:lstStyle/>
                    <a:p>
                      <a:pPr algn="ctr" fontAlgn="b"/>
                      <a:r>
                        <a:rPr lang="en-US" sz="1100" b="0" i="0" u="none" strike="noStrike">
                          <a:solidFill>
                            <a:srgbClr val="000000"/>
                          </a:solidFill>
                          <a:effectLst/>
                          <a:latin typeface="Calibri" panose="020F0502020204030204" pitchFamily="34" charset="0"/>
                        </a:rPr>
                        <a:t>0.90506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653228927"/>
                  </a:ext>
                </a:extLst>
              </a:tr>
              <a:tr h="200763">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FALSE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0.9028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0.83444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0.02587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0.83764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6812359"/>
                  </a:ext>
                </a:extLst>
              </a:tr>
              <a:tr h="209128">
                <a:tc>
                  <a:txBody>
                    <a:bodyPr/>
                    <a:lstStyle/>
                    <a:p>
                      <a:pPr algn="ctr" fontAlgn="b"/>
                      <a:r>
                        <a:rPr lang="en-US" sz="1100" b="0" i="0" u="none" strike="noStrike">
                          <a:solidFill>
                            <a:srgbClr val="000000"/>
                          </a:solidFill>
                          <a:effectLst/>
                          <a:latin typeface="Calibri" panose="020F0502020204030204" pitchFamily="34" charset="0"/>
                        </a:rPr>
                        <a:t>CV_31</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TRUE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0.71525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0.69664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0.0474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0.6946</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791943"/>
                  </a:ext>
                </a:extLst>
              </a:tr>
            </a:tbl>
          </a:graphicData>
        </a:graphic>
      </p:graphicFrame>
    </p:spTree>
    <p:extLst>
      <p:ext uri="{BB962C8B-B14F-4D97-AF65-F5344CB8AC3E}">
        <p14:creationId xmlns:p14="http://schemas.microsoft.com/office/powerpoint/2010/main" val="245511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EBB7AB-F662-4C6C-83AC-5244F6B46AF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0" y="-11113"/>
            <a:ext cx="12129100" cy="6858000"/>
          </a:xfrm>
          <a:prstGeom prst="rect">
            <a:avLst/>
          </a:prstGeom>
        </p:spPr>
      </p:pic>
      <p:sp>
        <p:nvSpPr>
          <p:cNvPr id="19" name="Rectangle 18">
            <a:extLst>
              <a:ext uri="{FF2B5EF4-FFF2-40B4-BE49-F238E27FC236}">
                <a16:creationId xmlns:a16="http://schemas.microsoft.com/office/drawing/2014/main" id="{600AF926-AE12-404E-B66C-CE49DDC8D7AB}"/>
              </a:ext>
            </a:extLst>
          </p:cNvPr>
          <p:cNvSpPr/>
          <p:nvPr/>
        </p:nvSpPr>
        <p:spPr>
          <a:xfrm rot="10800000">
            <a:off x="-8339" y="-11113"/>
            <a:ext cx="12200338"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13" name="TextBox 12">
            <a:extLst>
              <a:ext uri="{FF2B5EF4-FFF2-40B4-BE49-F238E27FC236}">
                <a16:creationId xmlns:a16="http://schemas.microsoft.com/office/drawing/2014/main" id="{F8F4A6ED-83D8-44EC-B4C4-05F9759D9F90}"/>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D6220327-7E7D-4B93-859C-D4962E0F223E}"/>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9F7D0C21-A1AD-44B6-9582-42A9367C621A}"/>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sp>
        <p:nvSpPr>
          <p:cNvPr id="27" name="TextBox 26">
            <a:extLst>
              <a:ext uri="{FF2B5EF4-FFF2-40B4-BE49-F238E27FC236}">
                <a16:creationId xmlns:a16="http://schemas.microsoft.com/office/drawing/2014/main" id="{F36AF689-2FB9-440B-936C-9B6F1AF14CD6}"/>
              </a:ext>
            </a:extLst>
          </p:cNvPr>
          <p:cNvSpPr txBox="1"/>
          <p:nvPr/>
        </p:nvSpPr>
        <p:spPr>
          <a:xfrm>
            <a:off x="3074480" y="954997"/>
            <a:ext cx="5350048" cy="369332"/>
          </a:xfrm>
          <a:prstGeom prst="rect">
            <a:avLst/>
          </a:prstGeom>
          <a:noFill/>
          <a:ln w="6350">
            <a:noFill/>
            <a:prstDash val="dash"/>
          </a:ln>
        </p:spPr>
        <p:txBody>
          <a:bodyPr wrap="square" lIns="0" tIns="0" rIns="0" bIns="0" rtlCol="0">
            <a:spAutoFit/>
          </a:bodyPr>
          <a:lstStyle/>
          <a:p>
            <a:pPr lvl="0">
              <a:defRPr/>
            </a:pPr>
            <a:r>
              <a:rPr lang="en-US" sz="2400" b="1" dirty="0">
                <a:solidFill>
                  <a:schemeClr val="tx1">
                    <a:lumMod val="75000"/>
                    <a:lumOff val="25000"/>
                  </a:schemeClr>
                </a:solidFill>
                <a:latin typeface="Arial" panose="020B0604020202020204" pitchFamily="34" charset="0"/>
                <a:cs typeface="Arial" panose="020B0604020202020204" pitchFamily="34" charset="0"/>
              </a:rPr>
              <a:t>Random Forest</a:t>
            </a:r>
          </a:p>
        </p:txBody>
      </p:sp>
      <p:sp>
        <p:nvSpPr>
          <p:cNvPr id="10" name="Rectangle 5">
            <a:extLst>
              <a:ext uri="{FF2B5EF4-FFF2-40B4-BE49-F238E27FC236}">
                <a16:creationId xmlns:a16="http://schemas.microsoft.com/office/drawing/2014/main" id="{9066D7BB-4F3A-4796-92C8-576F91B6C048}"/>
              </a:ext>
            </a:extLst>
          </p:cNvPr>
          <p:cNvSpPr>
            <a:spLocks noChangeArrowheads="1"/>
          </p:cNvSpPr>
          <p:nvPr/>
        </p:nvSpPr>
        <p:spPr bwMode="auto">
          <a:xfrm>
            <a:off x="3074480" y="1517185"/>
            <a:ext cx="6957287" cy="5201424"/>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1400" b="1" dirty="0">
                <a:solidFill>
                  <a:schemeClr val="tx1">
                    <a:lumMod val="75000"/>
                    <a:lumOff val="25000"/>
                  </a:schemeClr>
                </a:solidFill>
                <a:latin typeface="Arial" panose="020B0604020202020204" pitchFamily="34" charset="0"/>
                <a:cs typeface="Arial" panose="020B0604020202020204" pitchFamily="34" charset="0"/>
              </a:rPr>
              <a:t>Randomly select samples</a:t>
            </a: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1400" b="1" dirty="0">
                <a:solidFill>
                  <a:schemeClr val="tx1">
                    <a:lumMod val="75000"/>
                    <a:lumOff val="25000"/>
                  </a:schemeClr>
                </a:solidFill>
                <a:latin typeface="Arial" panose="020B0604020202020204" pitchFamily="34" charset="0"/>
                <a:cs typeface="Arial" panose="020B0604020202020204" pitchFamily="34" charset="0"/>
              </a:rPr>
              <a:t>bootstrap = [True, False]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lang="en-US" sz="1400" b="1" dirty="0">
                <a:solidFill>
                  <a:schemeClr val="tx1">
                    <a:lumMod val="75000"/>
                    <a:lumOff val="25000"/>
                  </a:schemeClr>
                </a:solidFill>
                <a:latin typeface="Arial" panose="020B0604020202020204" pitchFamily="34" charset="0"/>
                <a:cs typeface="Arial" panose="020B0604020202020204" pitchFamily="34" charset="0"/>
              </a:rPr>
              <a:t>Max. # of levels in tree</a:t>
            </a: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1400" b="1" dirty="0" err="1">
                <a:solidFill>
                  <a:schemeClr val="tx1">
                    <a:lumMod val="75000"/>
                    <a:lumOff val="25000"/>
                  </a:schemeClr>
                </a:solidFill>
                <a:latin typeface="Arial" panose="020B0604020202020204" pitchFamily="34" charset="0"/>
                <a:cs typeface="Arial" panose="020B0604020202020204" pitchFamily="34" charset="0"/>
              </a:rPr>
              <a:t>max_depth</a:t>
            </a: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 [10, 20, 30, 40, 50, 60, 70, 80, 90, 100, 110, None]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sz="1400" b="1" dirty="0">
                <a:solidFill>
                  <a:schemeClr val="tx1">
                    <a:lumMod val="75000"/>
                    <a:lumOff val="25000"/>
                  </a:schemeClr>
                </a:solidFill>
                <a:latin typeface="Arial" panose="020B0604020202020204" pitchFamily="34" charset="0"/>
                <a:cs typeface="Arial" panose="020B0604020202020204" pitchFamily="34" charset="0"/>
              </a:rPr>
              <a:t>Max. # of features to consider at each split</a:t>
            </a: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1400" b="1" dirty="0" err="1">
                <a:solidFill>
                  <a:schemeClr val="tx1">
                    <a:lumMod val="75000"/>
                    <a:lumOff val="25000"/>
                  </a:schemeClr>
                </a:solidFill>
                <a:latin typeface="Arial" panose="020B0604020202020204" pitchFamily="34" charset="0"/>
                <a:cs typeface="Arial" panose="020B0604020202020204" pitchFamily="34" charset="0"/>
              </a:rPr>
              <a:t>max_features</a:t>
            </a: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 ['auto', 'sqrt’]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sz="1400" b="1" dirty="0">
                <a:solidFill>
                  <a:schemeClr val="tx1">
                    <a:lumMod val="75000"/>
                    <a:lumOff val="25000"/>
                  </a:schemeClr>
                </a:solidFill>
                <a:latin typeface="Arial" panose="020B0604020202020204" pitchFamily="34" charset="0"/>
                <a:cs typeface="Arial" panose="020B0604020202020204" pitchFamily="34" charset="0"/>
              </a:rPr>
              <a:t>Min. # of samples required to split node</a:t>
            </a: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1400" b="1" dirty="0" err="1">
                <a:solidFill>
                  <a:schemeClr val="tx1">
                    <a:lumMod val="75000"/>
                    <a:lumOff val="25000"/>
                  </a:schemeClr>
                </a:solidFill>
                <a:latin typeface="Arial" panose="020B0604020202020204" pitchFamily="34" charset="0"/>
                <a:cs typeface="Arial" panose="020B0604020202020204" pitchFamily="34" charset="0"/>
              </a:rPr>
              <a:t>min_samples_leaf</a:t>
            </a: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 [1, 2, 4]</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sz="1400" b="1" dirty="0">
                <a:solidFill>
                  <a:schemeClr val="tx1">
                    <a:lumMod val="75000"/>
                    <a:lumOff val="25000"/>
                  </a:schemeClr>
                </a:solidFill>
                <a:latin typeface="Arial" panose="020B0604020202020204" pitchFamily="34" charset="0"/>
                <a:cs typeface="Arial" panose="020B0604020202020204" pitchFamily="34" charset="0"/>
              </a:rPr>
              <a:t>Min. # of samples required to split node</a:t>
            </a: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1400" b="1" dirty="0" err="1">
                <a:solidFill>
                  <a:schemeClr val="tx1">
                    <a:lumMod val="75000"/>
                    <a:lumOff val="25000"/>
                  </a:schemeClr>
                </a:solidFill>
                <a:latin typeface="Arial" panose="020B0604020202020204" pitchFamily="34" charset="0"/>
                <a:cs typeface="Arial" panose="020B0604020202020204" pitchFamily="34" charset="0"/>
              </a:rPr>
              <a:t>min_samples_split</a:t>
            </a: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 [2, 5, 10]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of Trees</a:t>
            </a:r>
          </a:p>
          <a:p>
            <a:pPr marL="742950" lvl="1" indent="-285750" eaLnBrk="0" fontAlgn="base" hangingPunct="0">
              <a:spcBef>
                <a:spcPct val="0"/>
              </a:spcBef>
              <a:spcAft>
                <a:spcPct val="0"/>
              </a:spcAft>
              <a:buFont typeface="Arial" panose="020B0604020202020204" pitchFamily="34" charset="0"/>
              <a:buChar char="•"/>
            </a:pPr>
            <a:r>
              <a:rPr lang="en-US" altLang="en-US" sz="1400" b="1" dirty="0" err="1">
                <a:solidFill>
                  <a:schemeClr val="tx1">
                    <a:lumMod val="75000"/>
                    <a:lumOff val="25000"/>
                  </a:schemeClr>
                </a:solidFill>
                <a:latin typeface="Arial" panose="020B0604020202020204" pitchFamily="34" charset="0"/>
                <a:cs typeface="Arial" panose="020B0604020202020204" pitchFamily="34" charset="0"/>
              </a:rPr>
              <a:t>n_estimators</a:t>
            </a:r>
            <a:r>
              <a:rPr lang="en-US" altLang="en-US" sz="1400" b="1" dirty="0">
                <a:solidFill>
                  <a:schemeClr val="tx1">
                    <a:lumMod val="75000"/>
                    <a:lumOff val="25000"/>
                  </a:schemeClr>
                </a:solidFill>
                <a:latin typeface="Arial" panose="020B0604020202020204" pitchFamily="34" charset="0"/>
                <a:cs typeface="Arial" panose="020B0604020202020204" pitchFamily="34" charset="0"/>
              </a:rPr>
              <a:t> = [200, 400, 600, 800, 1000, 1200, 1400, 1600, 1800, 2000]</a:t>
            </a:r>
          </a:p>
          <a:p>
            <a:pPr marL="742950" lvl="1" indent="-285750" eaLnBrk="0" fontAlgn="base" hangingPunct="0">
              <a:spcBef>
                <a:spcPct val="0"/>
              </a:spcBef>
              <a:spcAft>
                <a:spcPct val="0"/>
              </a:spcAft>
              <a:buFont typeface="Arial" panose="020B0604020202020204" pitchFamily="34" charset="0"/>
              <a:buChar char="•"/>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lvl="1" eaLnBrk="0" fontAlgn="base" hangingPunct="0">
              <a:spcBef>
                <a:spcPct val="0"/>
              </a:spcBef>
              <a:spcAft>
                <a:spcPct val="0"/>
              </a:spcAft>
            </a:pPr>
            <a:r>
              <a:rPr lang="en-US" altLang="en-US" sz="2400" b="1" dirty="0">
                <a:solidFill>
                  <a:schemeClr val="tx1">
                    <a:lumMod val="75000"/>
                    <a:lumOff val="25000"/>
                  </a:schemeClr>
                </a:solidFill>
                <a:latin typeface="Arial" panose="020B0604020202020204" pitchFamily="34" charset="0"/>
                <a:cs typeface="Arial" panose="020B0604020202020204" pitchFamily="34" charset="0"/>
              </a:rPr>
              <a:t>2 BS X 12 Levels X 2 Feat X 3 </a:t>
            </a:r>
            <a:r>
              <a:rPr lang="en-US" altLang="en-US" sz="2400" b="1" dirty="0" err="1">
                <a:solidFill>
                  <a:schemeClr val="tx1">
                    <a:lumMod val="75000"/>
                    <a:lumOff val="25000"/>
                  </a:schemeClr>
                </a:solidFill>
                <a:latin typeface="Arial" panose="020B0604020202020204" pitchFamily="34" charset="0"/>
                <a:cs typeface="Arial" panose="020B0604020202020204" pitchFamily="34" charset="0"/>
              </a:rPr>
              <a:t>Leafs</a:t>
            </a:r>
            <a:r>
              <a:rPr lang="en-US" altLang="en-US" sz="2400" b="1" dirty="0">
                <a:solidFill>
                  <a:schemeClr val="tx1">
                    <a:lumMod val="75000"/>
                    <a:lumOff val="25000"/>
                  </a:schemeClr>
                </a:solidFill>
                <a:latin typeface="Arial" panose="020B0604020202020204" pitchFamily="34" charset="0"/>
                <a:cs typeface="Arial" panose="020B0604020202020204" pitchFamily="34" charset="0"/>
              </a:rPr>
              <a:t> X 3 Samples X 10 Estimators = </a:t>
            </a:r>
          </a:p>
          <a:p>
            <a:pPr marL="742950" lvl="1" indent="-285750" eaLnBrk="0" fontAlgn="base" hangingPunct="0">
              <a:spcBef>
                <a:spcPct val="0"/>
              </a:spcBef>
              <a:spcAft>
                <a:spcPct val="0"/>
              </a:spcAft>
              <a:buFont typeface="Arial" panose="020B0604020202020204" pitchFamily="34" charset="0"/>
              <a:buChar char="•"/>
            </a:pPr>
            <a:endParaRPr lang="en-US" altLang="en-US" sz="1400" b="1" dirty="0">
              <a:solidFill>
                <a:schemeClr val="tx1">
                  <a:lumMod val="75000"/>
                  <a:lumOff val="25000"/>
                </a:schemeClr>
              </a:solidFill>
              <a:latin typeface="Arial" panose="020B0604020202020204" pitchFamily="34" charset="0"/>
              <a:cs typeface="Arial" panose="020B0604020202020204" pitchFamily="34" charset="0"/>
            </a:endParaRPr>
          </a:p>
          <a:p>
            <a:pPr lvl="1" algn="ctr" eaLnBrk="0" fontAlgn="base" hangingPunct="0">
              <a:spcBef>
                <a:spcPct val="0"/>
              </a:spcBef>
              <a:spcAft>
                <a:spcPct val="0"/>
              </a:spcAft>
            </a:pPr>
            <a:r>
              <a:rPr lang="en-US" altLang="en-US" sz="2400" b="1" dirty="0">
                <a:solidFill>
                  <a:srgbClr val="C00000"/>
                </a:solidFill>
                <a:latin typeface="Arial" panose="020B0604020202020204" pitchFamily="34" charset="0"/>
                <a:cs typeface="Arial" panose="020B0604020202020204" pitchFamily="34" charset="0"/>
              </a:rPr>
              <a:t>4320 config</a:t>
            </a:r>
          </a:p>
        </p:txBody>
      </p:sp>
    </p:spTree>
    <p:extLst>
      <p:ext uri="{BB962C8B-B14F-4D97-AF65-F5344CB8AC3E}">
        <p14:creationId xmlns:p14="http://schemas.microsoft.com/office/powerpoint/2010/main" val="2779888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18FD11E-0696-44FE-B44C-F66A1E672D04}"/>
              </a:ext>
            </a:extLst>
          </p:cNvPr>
          <p:cNvGrpSpPr/>
          <p:nvPr/>
        </p:nvGrpSpPr>
        <p:grpSpPr>
          <a:xfrm>
            <a:off x="3074480" y="954997"/>
            <a:ext cx="7334984" cy="4861848"/>
            <a:chOff x="-615792" y="1871307"/>
            <a:chExt cx="5171323" cy="4618393"/>
          </a:xfrm>
        </p:grpSpPr>
        <p:sp>
          <p:nvSpPr>
            <p:cNvPr id="17" name="TextBox 16">
              <a:extLst>
                <a:ext uri="{FF2B5EF4-FFF2-40B4-BE49-F238E27FC236}">
                  <a16:creationId xmlns:a16="http://schemas.microsoft.com/office/drawing/2014/main" id="{7048E9F2-8AEC-40B9-86B1-3DF8A733B184}"/>
                </a:ext>
              </a:extLst>
            </p:cNvPr>
            <p:cNvSpPr txBox="1"/>
            <p:nvPr/>
          </p:nvSpPr>
          <p:spPr>
            <a:xfrm>
              <a:off x="-615792" y="1871307"/>
              <a:ext cx="3771900" cy="350838"/>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Random Forest</a:t>
              </a:r>
            </a:p>
          </p:txBody>
        </p:sp>
        <p:cxnSp>
          <p:nvCxnSpPr>
            <p:cNvPr id="9" name="Straight Connector 8">
              <a:extLst>
                <a:ext uri="{FF2B5EF4-FFF2-40B4-BE49-F238E27FC236}">
                  <a16:creationId xmlns:a16="http://schemas.microsoft.com/office/drawing/2014/main" id="{C580AA73-46F5-4B3D-B9AC-356D8E91635E}"/>
                </a:ext>
              </a:extLst>
            </p:cNvPr>
            <p:cNvCxnSpPr/>
            <p:nvPr/>
          </p:nvCxnSpPr>
          <p:spPr>
            <a:xfrm>
              <a:off x="4555531" y="1981200"/>
              <a:ext cx="0" cy="4508500"/>
            </a:xfrm>
            <a:prstGeom prst="line">
              <a:avLst/>
            </a:prstGeom>
            <a:noFill/>
            <a:ln w="6350" cap="flat" cmpd="sng" algn="ctr">
              <a:solidFill>
                <a:schemeClr val="bg1">
                  <a:lumMod val="75000"/>
                </a:schemeClr>
              </a:solidFill>
              <a:prstDash val="solid"/>
              <a:miter lim="800000"/>
            </a:ln>
            <a:effectLst/>
          </p:spPr>
        </p:cxnSp>
      </p:grpSp>
      <p:grpSp>
        <p:nvGrpSpPr>
          <p:cNvPr id="11" name="Group 10">
            <a:extLst>
              <a:ext uri="{FF2B5EF4-FFF2-40B4-BE49-F238E27FC236}">
                <a16:creationId xmlns:a16="http://schemas.microsoft.com/office/drawing/2014/main" id="{C8C1E2A1-423B-46C1-9E46-58466B0F9E0E}"/>
              </a:ext>
            </a:extLst>
          </p:cNvPr>
          <p:cNvGrpSpPr/>
          <p:nvPr/>
        </p:nvGrpSpPr>
        <p:grpSpPr>
          <a:xfrm>
            <a:off x="-8337" y="-11113"/>
            <a:ext cx="2837056" cy="6858000"/>
            <a:chOff x="-8337" y="-11113"/>
            <a:chExt cx="2837056" cy="6858000"/>
          </a:xfrm>
        </p:grpSpPr>
        <p:grpSp>
          <p:nvGrpSpPr>
            <p:cNvPr id="12" name="Group 11">
              <a:extLst>
                <a:ext uri="{FF2B5EF4-FFF2-40B4-BE49-F238E27FC236}">
                  <a16:creationId xmlns:a16="http://schemas.microsoft.com/office/drawing/2014/main" id="{5375D424-C47B-4D7E-B821-38D628D2C3A9}"/>
                </a:ext>
              </a:extLst>
            </p:cNvPr>
            <p:cNvGrpSpPr/>
            <p:nvPr/>
          </p:nvGrpSpPr>
          <p:grpSpPr>
            <a:xfrm>
              <a:off x="-8337" y="-11113"/>
              <a:ext cx="2837056" cy="6858000"/>
              <a:chOff x="-8337" y="-11113"/>
              <a:chExt cx="2689926" cy="6858000"/>
            </a:xfrm>
          </p:grpSpPr>
          <p:pic>
            <p:nvPicPr>
              <p:cNvPr id="16" name="Picture 15">
                <a:extLst>
                  <a:ext uri="{FF2B5EF4-FFF2-40B4-BE49-F238E27FC236}">
                    <a16:creationId xmlns:a16="http://schemas.microsoft.com/office/drawing/2014/main" id="{151AB69B-790D-4D7C-8088-EAEC41FD4A58}"/>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622383" cy="6858000"/>
              </a:xfrm>
              <a:prstGeom prst="rect">
                <a:avLst/>
              </a:prstGeom>
            </p:spPr>
          </p:pic>
          <p:sp>
            <p:nvSpPr>
              <p:cNvPr id="19" name="Rectangle 18">
                <a:extLst>
                  <a:ext uri="{FF2B5EF4-FFF2-40B4-BE49-F238E27FC236}">
                    <a16:creationId xmlns:a16="http://schemas.microsoft.com/office/drawing/2014/main" id="{F62F5CA8-7E26-4B71-A2A5-E35C7D6A7118}"/>
                  </a:ext>
                </a:extLst>
              </p:cNvPr>
              <p:cNvSpPr/>
              <p:nvPr/>
            </p:nvSpPr>
            <p:spPr>
              <a:xfrm rot="10800000">
                <a:off x="-8337" y="-11113"/>
                <a:ext cx="2689925"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grpSp>
        <p:sp>
          <p:nvSpPr>
            <p:cNvPr id="13" name="TextBox 12">
              <a:extLst>
                <a:ext uri="{FF2B5EF4-FFF2-40B4-BE49-F238E27FC236}">
                  <a16:creationId xmlns:a16="http://schemas.microsoft.com/office/drawing/2014/main" id="{5248A785-1840-435C-A5E5-716871978DE3}"/>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4" name="TextBox 13">
              <a:extLst>
                <a:ext uri="{FF2B5EF4-FFF2-40B4-BE49-F238E27FC236}">
                  <a16:creationId xmlns:a16="http://schemas.microsoft.com/office/drawing/2014/main" id="{4A60ABA8-A5AB-4F72-BB3D-A9B81F9C23B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5" name="TextBox 14">
              <a:extLst>
                <a:ext uri="{FF2B5EF4-FFF2-40B4-BE49-F238E27FC236}">
                  <a16:creationId xmlns:a16="http://schemas.microsoft.com/office/drawing/2014/main" id="{3FFE02AE-D0F7-482D-9348-9611305412B8}"/>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grpSp>
      <p:graphicFrame>
        <p:nvGraphicFramePr>
          <p:cNvPr id="18" name="Table 17">
            <a:extLst>
              <a:ext uri="{FF2B5EF4-FFF2-40B4-BE49-F238E27FC236}">
                <a16:creationId xmlns:a16="http://schemas.microsoft.com/office/drawing/2014/main" id="{A093388B-9A4C-48AB-B75B-FA9F2CE41190}"/>
              </a:ext>
            </a:extLst>
          </p:cNvPr>
          <p:cNvGraphicFramePr>
            <a:graphicFrameLocks noGrp="1"/>
          </p:cNvGraphicFramePr>
          <p:nvPr>
            <p:extLst>
              <p:ext uri="{D42A27DB-BD31-4B8C-83A1-F6EECF244321}">
                <p14:modId xmlns:p14="http://schemas.microsoft.com/office/powerpoint/2010/main" val="1781840866"/>
              </p:ext>
            </p:extLst>
          </p:nvPr>
        </p:nvGraphicFramePr>
        <p:xfrm>
          <a:off x="3686269" y="1758587"/>
          <a:ext cx="5350048" cy="1851659"/>
        </p:xfrm>
        <a:graphic>
          <a:graphicData uri="http://schemas.openxmlformats.org/drawingml/2006/table">
            <a:tbl>
              <a:tblPr/>
              <a:tblGrid>
                <a:gridCol w="849214">
                  <a:extLst>
                    <a:ext uri="{9D8B030D-6E8A-4147-A177-3AD203B41FA5}">
                      <a16:colId xmlns:a16="http://schemas.microsoft.com/office/drawing/2014/main" val="1963620559"/>
                    </a:ext>
                  </a:extLst>
                </a:gridCol>
                <a:gridCol w="1137947">
                  <a:extLst>
                    <a:ext uri="{9D8B030D-6E8A-4147-A177-3AD203B41FA5}">
                      <a16:colId xmlns:a16="http://schemas.microsoft.com/office/drawing/2014/main" val="2698950400"/>
                    </a:ext>
                  </a:extLst>
                </a:gridCol>
                <a:gridCol w="1103978">
                  <a:extLst>
                    <a:ext uri="{9D8B030D-6E8A-4147-A177-3AD203B41FA5}">
                      <a16:colId xmlns:a16="http://schemas.microsoft.com/office/drawing/2014/main" val="1054950315"/>
                    </a:ext>
                  </a:extLst>
                </a:gridCol>
                <a:gridCol w="1103978">
                  <a:extLst>
                    <a:ext uri="{9D8B030D-6E8A-4147-A177-3AD203B41FA5}">
                      <a16:colId xmlns:a16="http://schemas.microsoft.com/office/drawing/2014/main" val="3461201562"/>
                    </a:ext>
                  </a:extLst>
                </a:gridCol>
                <a:gridCol w="1154931">
                  <a:extLst>
                    <a:ext uri="{9D8B030D-6E8A-4147-A177-3AD203B41FA5}">
                      <a16:colId xmlns:a16="http://schemas.microsoft.com/office/drawing/2014/main" val="3345466577"/>
                    </a:ext>
                  </a:extLst>
                </a:gridCol>
              </a:tblGrid>
              <a:tr h="585902">
                <a:tc>
                  <a:txBody>
                    <a:bodyPr/>
                    <a:lstStyle/>
                    <a:p>
                      <a:pPr algn="ctr" fontAlgn="ctr"/>
                      <a:r>
                        <a:rPr lang="en-US" sz="1100" b="1" i="0" u="none" strike="noStrike">
                          <a:solidFill>
                            <a:srgbClr val="FFFFFF"/>
                          </a:solidFill>
                          <a:effectLst/>
                          <a:latin typeface="Calibri" panose="020F0502020204030204" pitchFamily="34" charset="0"/>
                        </a:rPr>
                        <a:t>CV</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R2 Training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R2 Test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Avg CV Score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FFFFFF"/>
                          </a:solidFill>
                          <a:effectLst/>
                          <a:latin typeface="Calibri" panose="020F0502020204030204" pitchFamily="34" charset="0"/>
                        </a:rPr>
                        <a:t>MSE</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27732147"/>
                  </a:ext>
                </a:extLst>
              </a:tr>
              <a:tr h="313177">
                <a:tc>
                  <a:txBody>
                    <a:bodyPr/>
                    <a:lstStyle/>
                    <a:p>
                      <a:pPr algn="ctr" fontAlgn="ctr"/>
                      <a:r>
                        <a:rPr lang="en-US" sz="1100" b="0" i="0" u="none" strike="noStrike">
                          <a:solidFill>
                            <a:srgbClr val="000000"/>
                          </a:solidFill>
                          <a:effectLst/>
                          <a:latin typeface="Calibri" panose="020F0502020204030204" pitchFamily="34" charset="0"/>
                        </a:rPr>
                        <a:t>CV_3</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0.94598</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0.7622</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0.723</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0.03715</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83062630"/>
                  </a:ext>
                </a:extLst>
              </a:tr>
              <a:tr h="313177">
                <a:tc>
                  <a:txBody>
                    <a:bodyPr/>
                    <a:lstStyle/>
                    <a:p>
                      <a:pPr algn="ctr" fontAlgn="ctr"/>
                      <a:r>
                        <a:rPr lang="en-US" sz="1100" b="0" i="0" u="none" strike="noStrike">
                          <a:solidFill>
                            <a:srgbClr val="000000"/>
                          </a:solidFill>
                          <a:effectLst/>
                          <a:latin typeface="Calibri" panose="020F0502020204030204" pitchFamily="34" charset="0"/>
                        </a:rPr>
                        <a:t>CV_5</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0.946</a:t>
                      </a:r>
                    </a:p>
                  </a:txBody>
                  <a:tcPr marL="7620" marR="7620" marT="7620" marB="0" anchor="ctr">
                    <a:lnL>
                      <a:noFill/>
                    </a:lnL>
                    <a:lnR>
                      <a:noFill/>
                    </a:lnR>
                    <a:lnT>
                      <a:noFill/>
                    </a:lnT>
                    <a:lnB>
                      <a:noFill/>
                    </a:lnB>
                    <a:solidFill>
                      <a:schemeClr val="accent4">
                        <a:lumMod val="40000"/>
                        <a:lumOff val="6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0.76201</a:t>
                      </a:r>
                    </a:p>
                  </a:txBody>
                  <a:tcPr marL="7620" marR="7620" marT="762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0.74271</a:t>
                      </a:r>
                    </a:p>
                  </a:txBody>
                  <a:tcPr marL="7620" marR="7620" marT="7620" marB="0" anchor="ctr">
                    <a:lnL>
                      <a:noFill/>
                    </a:lnL>
                    <a:lnR>
                      <a:noFill/>
                    </a:lnR>
                    <a:lnT>
                      <a:noFill/>
                    </a:lnT>
                    <a:lnB>
                      <a:noFill/>
                    </a:lnB>
                    <a:solidFill>
                      <a:schemeClr val="accent4">
                        <a:lumMod val="40000"/>
                        <a:lumOff val="60000"/>
                      </a:schemeClr>
                    </a:solidFill>
                  </a:tcPr>
                </a:tc>
                <a:tc>
                  <a:txBody>
                    <a:bodyPr/>
                    <a:lstStyle/>
                    <a:p>
                      <a:pPr algn="ctr" fontAlgn="ctr"/>
                      <a:r>
                        <a:rPr lang="en-US" sz="1100" b="0" i="0" u="none" strike="noStrike">
                          <a:solidFill>
                            <a:srgbClr val="000000"/>
                          </a:solidFill>
                          <a:effectLst/>
                          <a:latin typeface="Calibri" panose="020F0502020204030204" pitchFamily="34" charset="0"/>
                        </a:rPr>
                        <a:t>0.03718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7724741"/>
                  </a:ext>
                </a:extLst>
              </a:tr>
              <a:tr h="313177">
                <a:tc>
                  <a:txBody>
                    <a:bodyPr/>
                    <a:lstStyle/>
                    <a:p>
                      <a:pPr algn="ctr" fontAlgn="ctr"/>
                      <a:r>
                        <a:rPr lang="en-US" sz="1100" b="0" i="0" u="none" strike="noStrike">
                          <a:solidFill>
                            <a:srgbClr val="000000"/>
                          </a:solidFill>
                          <a:effectLst/>
                          <a:latin typeface="Calibri" panose="020F0502020204030204" pitchFamily="34" charset="0"/>
                        </a:rPr>
                        <a:t>CV_10</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0.94571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0.76276</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0.03706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7974564"/>
                  </a:ext>
                </a:extLst>
              </a:tr>
              <a:tr h="326226">
                <a:tc>
                  <a:txBody>
                    <a:bodyPr/>
                    <a:lstStyle/>
                    <a:p>
                      <a:pPr algn="ctr" fontAlgn="ctr"/>
                      <a:r>
                        <a:rPr lang="en-US" sz="1100" b="0" i="0" u="none" strike="noStrike">
                          <a:solidFill>
                            <a:srgbClr val="000000"/>
                          </a:solidFill>
                          <a:effectLst/>
                          <a:latin typeface="Calibri" panose="020F0502020204030204" pitchFamily="34" charset="0"/>
                        </a:rPr>
                        <a:t>CV_31</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0.94582</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0.76377</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0.70945</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0.03691</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439697611"/>
                  </a:ext>
                </a:extLst>
              </a:tr>
            </a:tbl>
          </a:graphicData>
        </a:graphic>
      </p:graphicFrame>
      <p:sp>
        <p:nvSpPr>
          <p:cNvPr id="20" name="TextBox 19">
            <a:extLst>
              <a:ext uri="{FF2B5EF4-FFF2-40B4-BE49-F238E27FC236}">
                <a16:creationId xmlns:a16="http://schemas.microsoft.com/office/drawing/2014/main" id="{3C45E624-6F50-4C01-A542-18B644316589}"/>
              </a:ext>
            </a:extLst>
          </p:cNvPr>
          <p:cNvSpPr txBox="1"/>
          <p:nvPr/>
        </p:nvSpPr>
        <p:spPr>
          <a:xfrm>
            <a:off x="3675417" y="3850019"/>
            <a:ext cx="5255587" cy="923330"/>
          </a:xfrm>
          <a:prstGeom prst="rect">
            <a:avLst/>
          </a:prstGeom>
          <a:noFill/>
        </p:spPr>
        <p:txBody>
          <a:bodyPr wrap="square" rtlCol="0">
            <a:spAutoFit/>
          </a:bodyPr>
          <a:lstStyle/>
          <a:p>
            <a:r>
              <a:rPr lang="en-US" dirty="0"/>
              <a:t>P.S. Omit all </a:t>
            </a:r>
            <a:r>
              <a:rPr lang="en-US" dirty="0" err="1"/>
              <a:t>dummified</a:t>
            </a:r>
            <a:r>
              <a:rPr lang="en-US" dirty="0"/>
              <a:t> columns</a:t>
            </a:r>
          </a:p>
          <a:p>
            <a:r>
              <a:rPr lang="en-US" dirty="0"/>
              <a:t>Scores are very close for each cross-validation</a:t>
            </a:r>
          </a:p>
          <a:p>
            <a:r>
              <a:rPr lang="en-US" dirty="0"/>
              <a:t>We choose CV = 5 and CV = 31</a:t>
            </a:r>
          </a:p>
        </p:txBody>
      </p:sp>
    </p:spTree>
    <p:extLst>
      <p:ext uri="{BB962C8B-B14F-4D97-AF65-F5344CB8AC3E}">
        <p14:creationId xmlns:p14="http://schemas.microsoft.com/office/powerpoint/2010/main" val="3702242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9E900007-D32D-426E-8A85-55027F7B3284}"/>
              </a:ext>
            </a:extLst>
          </p:cNvPr>
          <p:cNvGraphicFramePr>
            <a:graphicFrameLocks/>
          </p:cNvGraphicFramePr>
          <p:nvPr>
            <p:extLst>
              <p:ext uri="{D42A27DB-BD31-4B8C-83A1-F6EECF244321}">
                <p14:modId xmlns:p14="http://schemas.microsoft.com/office/powerpoint/2010/main" val="956625690"/>
              </p:ext>
            </p:extLst>
          </p:nvPr>
        </p:nvGraphicFramePr>
        <p:xfrm>
          <a:off x="3078464" y="1490297"/>
          <a:ext cx="3859174" cy="244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817B2088-BC00-401D-A513-011AB88A36AE}"/>
              </a:ext>
            </a:extLst>
          </p:cNvPr>
          <p:cNvGraphicFramePr>
            <a:graphicFrameLocks/>
          </p:cNvGraphicFramePr>
          <p:nvPr>
            <p:extLst>
              <p:ext uri="{D42A27DB-BD31-4B8C-83A1-F6EECF244321}">
                <p14:modId xmlns:p14="http://schemas.microsoft.com/office/powerpoint/2010/main" val="3999165073"/>
              </p:ext>
            </p:extLst>
          </p:nvPr>
        </p:nvGraphicFramePr>
        <p:xfrm>
          <a:off x="7436152" y="1512797"/>
          <a:ext cx="3931353" cy="2419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F5263F68-DED6-4902-A18F-728C8C0C2663}"/>
              </a:ext>
            </a:extLst>
          </p:cNvPr>
          <p:cNvGraphicFramePr>
            <a:graphicFrameLocks/>
          </p:cNvGraphicFramePr>
          <p:nvPr>
            <p:extLst>
              <p:ext uri="{D42A27DB-BD31-4B8C-83A1-F6EECF244321}">
                <p14:modId xmlns:p14="http://schemas.microsoft.com/office/powerpoint/2010/main" val="538677840"/>
              </p:ext>
            </p:extLst>
          </p:nvPr>
        </p:nvGraphicFramePr>
        <p:xfrm>
          <a:off x="3078463" y="4311247"/>
          <a:ext cx="3750823" cy="1878330"/>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a:extLst>
              <a:ext uri="{FF2B5EF4-FFF2-40B4-BE49-F238E27FC236}">
                <a16:creationId xmlns:a16="http://schemas.microsoft.com/office/drawing/2014/main" id="{C0E56617-85A8-4199-BC29-EEE05C9DC709}"/>
              </a:ext>
            </a:extLst>
          </p:cNvPr>
          <p:cNvGrpSpPr/>
          <p:nvPr/>
        </p:nvGrpSpPr>
        <p:grpSpPr>
          <a:xfrm>
            <a:off x="-8337" y="-11113"/>
            <a:ext cx="2837056" cy="6858000"/>
            <a:chOff x="-8337" y="-11113"/>
            <a:chExt cx="2837056" cy="6858000"/>
          </a:xfrm>
        </p:grpSpPr>
        <p:grpSp>
          <p:nvGrpSpPr>
            <p:cNvPr id="14" name="Group 13">
              <a:extLst>
                <a:ext uri="{FF2B5EF4-FFF2-40B4-BE49-F238E27FC236}">
                  <a16:creationId xmlns:a16="http://schemas.microsoft.com/office/drawing/2014/main" id="{16E2A540-40CD-4C9E-8A33-E93F2DFAF06B}"/>
                </a:ext>
              </a:extLst>
            </p:cNvPr>
            <p:cNvGrpSpPr/>
            <p:nvPr/>
          </p:nvGrpSpPr>
          <p:grpSpPr>
            <a:xfrm>
              <a:off x="-8337" y="-11113"/>
              <a:ext cx="2837056" cy="6858000"/>
              <a:chOff x="-8337" y="-11113"/>
              <a:chExt cx="2689926" cy="6858000"/>
            </a:xfrm>
          </p:grpSpPr>
          <p:pic>
            <p:nvPicPr>
              <p:cNvPr id="23" name="Picture 22">
                <a:extLst>
                  <a:ext uri="{FF2B5EF4-FFF2-40B4-BE49-F238E27FC236}">
                    <a16:creationId xmlns:a16="http://schemas.microsoft.com/office/drawing/2014/main" id="{865493A7-F893-4B8E-AAC0-DE0B8CA7D93E}"/>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622383" cy="6858000"/>
              </a:xfrm>
              <a:prstGeom prst="rect">
                <a:avLst/>
              </a:prstGeom>
            </p:spPr>
          </p:pic>
          <p:sp>
            <p:nvSpPr>
              <p:cNvPr id="24" name="Rectangle 23">
                <a:extLst>
                  <a:ext uri="{FF2B5EF4-FFF2-40B4-BE49-F238E27FC236}">
                    <a16:creationId xmlns:a16="http://schemas.microsoft.com/office/drawing/2014/main" id="{0E243F4E-580D-47C1-9154-621CD28043D7}"/>
                  </a:ext>
                </a:extLst>
              </p:cNvPr>
              <p:cNvSpPr/>
              <p:nvPr/>
            </p:nvSpPr>
            <p:spPr>
              <a:xfrm rot="10800000">
                <a:off x="-8337" y="-11113"/>
                <a:ext cx="2689925"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grpSp>
        <p:sp>
          <p:nvSpPr>
            <p:cNvPr id="20" name="TextBox 19">
              <a:extLst>
                <a:ext uri="{FF2B5EF4-FFF2-40B4-BE49-F238E27FC236}">
                  <a16:creationId xmlns:a16="http://schemas.microsoft.com/office/drawing/2014/main" id="{23C4FF56-090C-4BA7-A03D-6C299FA026E6}"/>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21" name="TextBox 20">
              <a:extLst>
                <a:ext uri="{FF2B5EF4-FFF2-40B4-BE49-F238E27FC236}">
                  <a16:creationId xmlns:a16="http://schemas.microsoft.com/office/drawing/2014/main" id="{F4F20293-BD90-4D46-BC8C-5EEDA2374DAA}"/>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22" name="TextBox 21">
              <a:extLst>
                <a:ext uri="{FF2B5EF4-FFF2-40B4-BE49-F238E27FC236}">
                  <a16:creationId xmlns:a16="http://schemas.microsoft.com/office/drawing/2014/main" id="{B84D1D62-75B0-496B-8A62-55D9F5EB8F26}"/>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grpSp>
      <p:sp>
        <p:nvSpPr>
          <p:cNvPr id="25" name="TextBox 24">
            <a:extLst>
              <a:ext uri="{FF2B5EF4-FFF2-40B4-BE49-F238E27FC236}">
                <a16:creationId xmlns:a16="http://schemas.microsoft.com/office/drawing/2014/main" id="{4A972883-6560-4F23-8237-BEDD7D1A0E42}"/>
              </a:ext>
            </a:extLst>
          </p:cNvPr>
          <p:cNvSpPr txBox="1"/>
          <p:nvPr/>
        </p:nvSpPr>
        <p:spPr>
          <a:xfrm>
            <a:off x="3074480" y="954997"/>
            <a:ext cx="5350048" cy="369332"/>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Model Comparison</a:t>
            </a:r>
          </a:p>
        </p:txBody>
      </p:sp>
    </p:spTree>
    <p:extLst>
      <p:ext uri="{BB962C8B-B14F-4D97-AF65-F5344CB8AC3E}">
        <p14:creationId xmlns:p14="http://schemas.microsoft.com/office/powerpoint/2010/main" val="2242195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18FD11E-0696-44FE-B44C-F66A1E672D04}"/>
              </a:ext>
            </a:extLst>
          </p:cNvPr>
          <p:cNvGrpSpPr/>
          <p:nvPr/>
        </p:nvGrpSpPr>
        <p:grpSpPr>
          <a:xfrm>
            <a:off x="3074480" y="954997"/>
            <a:ext cx="7334984" cy="4861848"/>
            <a:chOff x="-615792" y="1871307"/>
            <a:chExt cx="5171323" cy="4618393"/>
          </a:xfrm>
        </p:grpSpPr>
        <p:sp>
          <p:nvSpPr>
            <p:cNvPr id="17" name="TextBox 16">
              <a:extLst>
                <a:ext uri="{FF2B5EF4-FFF2-40B4-BE49-F238E27FC236}">
                  <a16:creationId xmlns:a16="http://schemas.microsoft.com/office/drawing/2014/main" id="{7048E9F2-8AEC-40B9-86B1-3DF8A733B184}"/>
                </a:ext>
              </a:extLst>
            </p:cNvPr>
            <p:cNvSpPr txBox="1"/>
            <p:nvPr/>
          </p:nvSpPr>
          <p:spPr>
            <a:xfrm>
              <a:off x="-615792" y="1871307"/>
              <a:ext cx="3771900" cy="350838"/>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Arial" panose="020B0604020202020204" pitchFamily="34" charset="0"/>
                  <a:cs typeface="Arial" panose="020B0604020202020204" pitchFamily="34" charset="0"/>
                </a:rPr>
                <a:t>Best Prediction Performances</a:t>
              </a:r>
            </a:p>
          </p:txBody>
        </p:sp>
        <p:cxnSp>
          <p:nvCxnSpPr>
            <p:cNvPr id="9" name="Straight Connector 8">
              <a:extLst>
                <a:ext uri="{FF2B5EF4-FFF2-40B4-BE49-F238E27FC236}">
                  <a16:creationId xmlns:a16="http://schemas.microsoft.com/office/drawing/2014/main" id="{C580AA73-46F5-4B3D-B9AC-356D8E91635E}"/>
                </a:ext>
              </a:extLst>
            </p:cNvPr>
            <p:cNvCxnSpPr/>
            <p:nvPr/>
          </p:nvCxnSpPr>
          <p:spPr>
            <a:xfrm>
              <a:off x="4555531" y="1981200"/>
              <a:ext cx="0" cy="4508500"/>
            </a:xfrm>
            <a:prstGeom prst="line">
              <a:avLst/>
            </a:prstGeom>
            <a:noFill/>
            <a:ln w="6350" cap="flat" cmpd="sng" algn="ctr">
              <a:solidFill>
                <a:schemeClr val="bg1">
                  <a:lumMod val="75000"/>
                </a:schemeClr>
              </a:solidFill>
              <a:prstDash val="solid"/>
              <a:miter lim="800000"/>
            </a:ln>
            <a:effectLst/>
          </p:spPr>
        </p:cxnSp>
      </p:grpSp>
      <p:grpSp>
        <p:nvGrpSpPr>
          <p:cNvPr id="10" name="Group 9">
            <a:extLst>
              <a:ext uri="{FF2B5EF4-FFF2-40B4-BE49-F238E27FC236}">
                <a16:creationId xmlns:a16="http://schemas.microsoft.com/office/drawing/2014/main" id="{03AF4635-5020-4A10-A7D7-31E659F75C4A}"/>
              </a:ext>
            </a:extLst>
          </p:cNvPr>
          <p:cNvGrpSpPr/>
          <p:nvPr/>
        </p:nvGrpSpPr>
        <p:grpSpPr>
          <a:xfrm>
            <a:off x="-8337" y="-11113"/>
            <a:ext cx="2837056" cy="6858000"/>
            <a:chOff x="-8337" y="-11113"/>
            <a:chExt cx="2837056" cy="6858000"/>
          </a:xfrm>
        </p:grpSpPr>
        <p:grpSp>
          <p:nvGrpSpPr>
            <p:cNvPr id="11" name="Group 10">
              <a:extLst>
                <a:ext uri="{FF2B5EF4-FFF2-40B4-BE49-F238E27FC236}">
                  <a16:creationId xmlns:a16="http://schemas.microsoft.com/office/drawing/2014/main" id="{74A5658C-A867-4CF5-9C7A-93FF7686AE28}"/>
                </a:ext>
              </a:extLst>
            </p:cNvPr>
            <p:cNvGrpSpPr/>
            <p:nvPr/>
          </p:nvGrpSpPr>
          <p:grpSpPr>
            <a:xfrm>
              <a:off x="-8337" y="-11113"/>
              <a:ext cx="2837056" cy="6858000"/>
              <a:chOff x="-8337" y="-11113"/>
              <a:chExt cx="2689926" cy="6858000"/>
            </a:xfrm>
          </p:grpSpPr>
          <p:pic>
            <p:nvPicPr>
              <p:cNvPr id="15" name="Picture 14">
                <a:extLst>
                  <a:ext uri="{FF2B5EF4-FFF2-40B4-BE49-F238E27FC236}">
                    <a16:creationId xmlns:a16="http://schemas.microsoft.com/office/drawing/2014/main" id="{99652C35-C86F-46CF-8E9D-ECBA38F6C32C}"/>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206" y="-11113"/>
                <a:ext cx="2622383" cy="6858000"/>
              </a:xfrm>
              <a:prstGeom prst="rect">
                <a:avLst/>
              </a:prstGeom>
            </p:spPr>
          </p:pic>
          <p:sp>
            <p:nvSpPr>
              <p:cNvPr id="16" name="Rectangle 15">
                <a:extLst>
                  <a:ext uri="{FF2B5EF4-FFF2-40B4-BE49-F238E27FC236}">
                    <a16:creationId xmlns:a16="http://schemas.microsoft.com/office/drawing/2014/main" id="{F930497E-CA29-4673-96AF-7BAF5354975B}"/>
                  </a:ext>
                </a:extLst>
              </p:cNvPr>
              <p:cNvSpPr/>
              <p:nvPr/>
            </p:nvSpPr>
            <p:spPr>
              <a:xfrm rot="10800000">
                <a:off x="-8337" y="-11113"/>
                <a:ext cx="2689925"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grpSp>
        <p:sp>
          <p:nvSpPr>
            <p:cNvPr id="12" name="TextBox 11">
              <a:extLst>
                <a:ext uri="{FF2B5EF4-FFF2-40B4-BE49-F238E27FC236}">
                  <a16:creationId xmlns:a16="http://schemas.microsoft.com/office/drawing/2014/main" id="{A485FFEF-2371-49C3-B6D6-0216360AB935}"/>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3" name="TextBox 12">
              <a:extLst>
                <a:ext uri="{FF2B5EF4-FFF2-40B4-BE49-F238E27FC236}">
                  <a16:creationId xmlns:a16="http://schemas.microsoft.com/office/drawing/2014/main" id="{038E36E3-2C12-4B13-8663-C5EB3A8933EC}"/>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4" name="TextBox 13">
              <a:extLst>
                <a:ext uri="{FF2B5EF4-FFF2-40B4-BE49-F238E27FC236}">
                  <a16:creationId xmlns:a16="http://schemas.microsoft.com/office/drawing/2014/main" id="{14222CEC-E5C3-43E4-BAD6-8C935A25A9B3}"/>
                </a:ext>
              </a:extLst>
            </p:cNvPr>
            <p:cNvSpPr txBox="1"/>
            <p:nvPr/>
          </p:nvSpPr>
          <p:spPr>
            <a:xfrm>
              <a:off x="378762" y="651729"/>
              <a:ext cx="2401123" cy="1477328"/>
            </a:xfrm>
            <a:prstGeom prst="rect">
              <a:avLst/>
            </a:prstGeom>
            <a:noFill/>
          </p:spPr>
          <p:txBody>
            <a:bodyPr wrap="square" lIns="0" tIns="0" rIns="0" bIns="0" rtlCol="0">
              <a:spAutoFit/>
            </a:bodyPr>
            <a:lstStyle/>
            <a:p>
              <a:r>
                <a:rPr lang="en-US" sz="4800" b="1" dirty="0">
                  <a:solidFill>
                    <a:schemeClr val="bg2">
                      <a:lumMod val="25000"/>
                    </a:schemeClr>
                  </a:solidFill>
                </a:rPr>
                <a:t>Model </a:t>
              </a:r>
            </a:p>
            <a:p>
              <a:r>
                <a:rPr lang="en-US" sz="4800" b="1" dirty="0">
                  <a:solidFill>
                    <a:schemeClr val="bg2">
                      <a:lumMod val="25000"/>
                    </a:schemeClr>
                  </a:solidFill>
                </a:rPr>
                <a:t>Selection</a:t>
              </a:r>
            </a:p>
          </p:txBody>
        </p:sp>
      </p:grpSp>
      <p:graphicFrame>
        <p:nvGraphicFramePr>
          <p:cNvPr id="18" name="Table 17">
            <a:extLst>
              <a:ext uri="{FF2B5EF4-FFF2-40B4-BE49-F238E27FC236}">
                <a16:creationId xmlns:a16="http://schemas.microsoft.com/office/drawing/2014/main" id="{2930ECA8-C109-4A59-ADDC-9A1D3C81F793}"/>
              </a:ext>
            </a:extLst>
          </p:cNvPr>
          <p:cNvGraphicFramePr>
            <a:graphicFrameLocks noGrp="1"/>
          </p:cNvGraphicFramePr>
          <p:nvPr>
            <p:extLst>
              <p:ext uri="{D42A27DB-BD31-4B8C-83A1-F6EECF244321}">
                <p14:modId xmlns:p14="http://schemas.microsoft.com/office/powerpoint/2010/main" val="2393080806"/>
              </p:ext>
            </p:extLst>
          </p:nvPr>
        </p:nvGraphicFramePr>
        <p:xfrm>
          <a:off x="3409977" y="1828801"/>
          <a:ext cx="5977425" cy="2124830"/>
        </p:xfrm>
        <a:graphic>
          <a:graphicData uri="http://schemas.openxmlformats.org/drawingml/2006/table">
            <a:tbl>
              <a:tblPr/>
              <a:tblGrid>
                <a:gridCol w="1371379">
                  <a:extLst>
                    <a:ext uri="{9D8B030D-6E8A-4147-A177-3AD203B41FA5}">
                      <a16:colId xmlns:a16="http://schemas.microsoft.com/office/drawing/2014/main" val="3123200530"/>
                    </a:ext>
                  </a:extLst>
                </a:gridCol>
                <a:gridCol w="1371379">
                  <a:extLst>
                    <a:ext uri="{9D8B030D-6E8A-4147-A177-3AD203B41FA5}">
                      <a16:colId xmlns:a16="http://schemas.microsoft.com/office/drawing/2014/main" val="291343037"/>
                    </a:ext>
                  </a:extLst>
                </a:gridCol>
                <a:gridCol w="1863288">
                  <a:extLst>
                    <a:ext uri="{9D8B030D-6E8A-4147-A177-3AD203B41FA5}">
                      <a16:colId xmlns:a16="http://schemas.microsoft.com/office/drawing/2014/main" val="3282266214"/>
                    </a:ext>
                  </a:extLst>
                </a:gridCol>
                <a:gridCol w="1371379">
                  <a:extLst>
                    <a:ext uri="{9D8B030D-6E8A-4147-A177-3AD203B41FA5}">
                      <a16:colId xmlns:a16="http://schemas.microsoft.com/office/drawing/2014/main" val="3686621929"/>
                    </a:ext>
                  </a:extLst>
                </a:gridCol>
              </a:tblGrid>
              <a:tr h="558046">
                <a:tc>
                  <a:txBody>
                    <a:bodyPr/>
                    <a:lstStyle/>
                    <a:p>
                      <a:pPr algn="ctr" fontAlgn="ctr"/>
                      <a:r>
                        <a:rPr lang="en-US" sz="1200" b="1" i="0" u="none" strike="noStrike">
                          <a:solidFill>
                            <a:srgbClr val="FFFFFF"/>
                          </a:solidFill>
                          <a:effectLst/>
                          <a:latin typeface="Calibri" panose="020F0502020204030204" pitchFamily="34" charset="0"/>
                        </a:rPr>
                        <a:t>SubmissionNo</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200" b="1" i="0" u="none" strike="noStrike">
                          <a:solidFill>
                            <a:srgbClr val="FFFFFF"/>
                          </a:solidFill>
                          <a:effectLst/>
                          <a:latin typeface="Calibri" panose="020F0502020204030204" pitchFamily="34" charset="0"/>
                        </a:rPr>
                        <a:t>Model</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200" b="1" i="0" u="none" strike="noStrike">
                          <a:solidFill>
                            <a:srgbClr val="FFFFFF"/>
                          </a:solidFill>
                          <a:effectLst/>
                          <a:latin typeface="Calibri" panose="020F0502020204030204" pitchFamily="34" charset="0"/>
                        </a:rPr>
                        <a:t>Parameters</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solidFill>
                      <a:srgbClr val="000000"/>
                    </a:solidFill>
                  </a:tcPr>
                </a:tc>
                <a:tc>
                  <a:txBody>
                    <a:bodyPr/>
                    <a:lstStyle/>
                    <a:p>
                      <a:pPr algn="ctr" fontAlgn="ctr"/>
                      <a:r>
                        <a:rPr lang="en-US" sz="1200" b="1" i="0" u="none" strike="noStrike">
                          <a:solidFill>
                            <a:srgbClr val="FFFFFF"/>
                          </a:solidFill>
                          <a:effectLst/>
                          <a:latin typeface="Calibri" panose="020F0502020204030204" pitchFamily="34" charset="0"/>
                        </a:rPr>
                        <a:t>Score</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67975616"/>
                  </a:ext>
                </a:extLst>
              </a:tr>
              <a:tr h="387658">
                <a:tc>
                  <a:txBody>
                    <a:bodyPr/>
                    <a:lstStyle/>
                    <a:p>
                      <a:pPr algn="ctr" fontAlgn="ctr"/>
                      <a:r>
                        <a:rPr lang="en-US" sz="1200" b="0" i="0" u="none" strike="noStrike">
                          <a:solidFill>
                            <a:srgbClr val="000000"/>
                          </a:solidFill>
                          <a:effectLst/>
                          <a:latin typeface="Calibri" panose="020F0502020204030204" pitchFamily="34" charset="0"/>
                        </a:rPr>
                        <a:t>16</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Calibri" panose="020F0502020204030204" pitchFamily="34" charset="0"/>
                        </a:rPr>
                        <a:t>Ridge</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de-DE" sz="1200" b="0" i="0" u="none" strike="noStrike" dirty="0">
                          <a:solidFill>
                            <a:srgbClr val="000000"/>
                          </a:solidFill>
                          <a:effectLst/>
                          <a:latin typeface="Calibri" panose="020F0502020204030204" pitchFamily="34" charset="0"/>
                        </a:rPr>
                        <a:t>CV=10, Norm=T, Int=F, alpha=0.41</a:t>
                      </a:r>
                    </a:p>
                  </a:txBody>
                  <a:tcPr marL="7620" marR="7620" marT="7620" marB="0" anchor="ctr">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0.12757</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6764900"/>
                  </a:ext>
                </a:extLst>
              </a:tr>
              <a:tr h="387658">
                <a:tc>
                  <a:txBody>
                    <a:bodyPr/>
                    <a:lstStyle/>
                    <a:p>
                      <a:pPr algn="ctr" fontAlgn="ctr"/>
                      <a:r>
                        <a:rPr lang="en-US" sz="1200" b="0" i="0" u="none" strike="noStrike">
                          <a:solidFill>
                            <a:srgbClr val="000000"/>
                          </a:solidFill>
                          <a:effectLst/>
                          <a:latin typeface="Calibri" panose="020F0502020204030204" pitchFamily="34" charset="0"/>
                        </a:rPr>
                        <a:t>19</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dirty="0" err="1">
                          <a:solidFill>
                            <a:srgbClr val="000000"/>
                          </a:solidFill>
                          <a:effectLst/>
                          <a:latin typeface="Calibri" panose="020F0502020204030204" pitchFamily="34" charset="0"/>
                        </a:rPr>
                        <a:t>ElasticNet</a:t>
                      </a:r>
                      <a:endParaRPr lang="en-US" sz="12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ctr"/>
                      <a:r>
                        <a:rPr lang="de-DE" sz="1200" b="0" i="0" u="none" strike="noStrike" dirty="0">
                          <a:solidFill>
                            <a:srgbClr val="000000"/>
                          </a:solidFill>
                          <a:effectLst/>
                          <a:latin typeface="Calibri" panose="020F0502020204030204" pitchFamily="34" charset="0"/>
                        </a:rPr>
                        <a:t>CV=10, Norm=T, Int=F, alpha=0.01, rho=0.01</a:t>
                      </a:r>
                    </a:p>
                  </a:txBody>
                  <a:tcPr marL="7620" marR="7620" marT="7620" marB="0" anchor="ctr">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0.12866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56063922"/>
                  </a:ext>
                </a:extLst>
              </a:tr>
              <a:tr h="387658">
                <a:tc>
                  <a:txBody>
                    <a:bodyPr/>
                    <a:lstStyle/>
                    <a:p>
                      <a:pPr algn="ctr" fontAlgn="ctr"/>
                      <a:r>
                        <a:rPr lang="en-US" sz="1200" b="0" i="0" u="none" strike="noStrike">
                          <a:solidFill>
                            <a:srgbClr val="000000"/>
                          </a:solidFill>
                          <a:effectLst/>
                          <a:latin typeface="Calibri" panose="020F0502020204030204" pitchFamily="34" charset="0"/>
                        </a:rPr>
                        <a:t>11</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Lasso</a:t>
                      </a:r>
                    </a:p>
                  </a:txBody>
                  <a:tcPr marL="7620" marR="7620" marT="7620" marB="0" anchor="ctr">
                    <a:lnL>
                      <a:noFill/>
                    </a:lnL>
                    <a:lnR>
                      <a:noFill/>
                    </a:lnR>
                    <a:lnT>
                      <a:noFill/>
                    </a:lnT>
                    <a:lnB>
                      <a:noFill/>
                    </a:lnB>
                  </a:tcPr>
                </a:tc>
                <a:tc>
                  <a:txBody>
                    <a:bodyPr/>
                    <a:lstStyle/>
                    <a:p>
                      <a:pPr algn="ctr" fontAlgn="ctr"/>
                      <a:r>
                        <a:rPr lang="de-DE" sz="1200" b="0" i="0" u="none" strike="noStrike" dirty="0">
                          <a:solidFill>
                            <a:srgbClr val="000000"/>
                          </a:solidFill>
                          <a:effectLst/>
                          <a:latin typeface="Calibri" panose="020F0502020204030204" pitchFamily="34" charset="0"/>
                        </a:rPr>
                        <a:t>CV=5, Norm=T, Int=F, alpha=0.01</a:t>
                      </a:r>
                    </a:p>
                  </a:txBody>
                  <a:tcPr marL="7620" marR="7620" marT="7620" marB="0" anchor="ctr">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0.12946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07896728"/>
                  </a:ext>
                </a:extLst>
              </a:tr>
              <a:tr h="403810">
                <a:tc>
                  <a:txBody>
                    <a:bodyPr/>
                    <a:lstStyle/>
                    <a:p>
                      <a:pPr algn="ctr" fontAlgn="ctr"/>
                      <a:r>
                        <a:rPr lang="en-US" sz="1200" b="0" i="0" u="none" strike="noStrike" dirty="0">
                          <a:solidFill>
                            <a:srgbClr val="000000"/>
                          </a:solidFill>
                          <a:effectLst/>
                          <a:latin typeface="Calibri" panose="020F0502020204030204" pitchFamily="34" charset="0"/>
                        </a:rPr>
                        <a:t>15</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RandomForest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CV=5, trees=1000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0.14313</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12237"/>
                  </a:ext>
                </a:extLst>
              </a:tr>
            </a:tbl>
          </a:graphicData>
        </a:graphic>
      </p:graphicFrame>
      <p:sp>
        <p:nvSpPr>
          <p:cNvPr id="19" name="TextBox 18">
            <a:extLst>
              <a:ext uri="{FF2B5EF4-FFF2-40B4-BE49-F238E27FC236}">
                <a16:creationId xmlns:a16="http://schemas.microsoft.com/office/drawing/2014/main" id="{77AB533C-BF85-49D0-B939-9F2C4AE4CFAE}"/>
              </a:ext>
            </a:extLst>
          </p:cNvPr>
          <p:cNvSpPr txBox="1"/>
          <p:nvPr/>
        </p:nvSpPr>
        <p:spPr>
          <a:xfrm>
            <a:off x="3394553" y="4646819"/>
            <a:ext cx="3571874" cy="923330"/>
          </a:xfrm>
          <a:prstGeom prst="rect">
            <a:avLst/>
          </a:prstGeom>
          <a:noFill/>
        </p:spPr>
        <p:txBody>
          <a:bodyPr wrap="square" rtlCol="0">
            <a:spAutoFit/>
          </a:bodyPr>
          <a:lstStyle/>
          <a:p>
            <a:r>
              <a:rPr lang="en-US" dirty="0"/>
              <a:t>Ranking:</a:t>
            </a:r>
          </a:p>
          <a:p>
            <a:endParaRPr lang="en-US" dirty="0"/>
          </a:p>
          <a:p>
            <a:r>
              <a:rPr lang="en-US" dirty="0"/>
              <a:t>1775/4749 -&gt; ~ Top 37%</a:t>
            </a:r>
          </a:p>
        </p:txBody>
      </p:sp>
    </p:spTree>
    <p:extLst>
      <p:ext uri="{BB962C8B-B14F-4D97-AF65-F5344CB8AC3E}">
        <p14:creationId xmlns:p14="http://schemas.microsoft.com/office/powerpoint/2010/main" val="124959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8756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2339309" y="1449368"/>
            <a:ext cx="7513381" cy="3908762"/>
          </a:xfrm>
          <a:prstGeom prst="rect">
            <a:avLst/>
          </a:prstGeom>
          <a:noFill/>
        </p:spPr>
        <p:txBody>
          <a:bodyPr wrap="square" lIns="0" tIns="0" rIns="0" bIns="0" rtlCol="0">
            <a:spAutoFit/>
          </a:bodyPr>
          <a:lstStyle/>
          <a:p>
            <a:pPr algn="ctr"/>
            <a:r>
              <a:rPr lang="en-US" sz="4800" b="1" dirty="0">
                <a:solidFill>
                  <a:schemeClr val="bg2">
                    <a:lumMod val="25000"/>
                  </a:schemeClr>
                </a:solidFill>
              </a:rPr>
              <a:t>Thank You for listening</a:t>
            </a:r>
          </a:p>
          <a:p>
            <a:pPr algn="ctr"/>
            <a:endParaRPr lang="en-US" sz="4800" b="1" dirty="0">
              <a:solidFill>
                <a:schemeClr val="bg2">
                  <a:lumMod val="25000"/>
                </a:schemeClr>
              </a:solidFill>
            </a:endParaRPr>
          </a:p>
          <a:p>
            <a:pPr algn="ctr"/>
            <a:r>
              <a:rPr lang="en-US" sz="1400" b="1" dirty="0">
                <a:solidFill>
                  <a:schemeClr val="bg2">
                    <a:lumMod val="25000"/>
                  </a:schemeClr>
                </a:solidFill>
              </a:rPr>
              <a:t>Yours truly,</a:t>
            </a:r>
          </a:p>
          <a:p>
            <a:pPr algn="ctr"/>
            <a:r>
              <a:rPr lang="en-US" sz="4800" b="1" dirty="0">
                <a:solidFill>
                  <a:schemeClr val="bg2">
                    <a:lumMod val="25000"/>
                  </a:schemeClr>
                </a:solidFill>
              </a:rPr>
              <a:t>Team </a:t>
            </a:r>
          </a:p>
          <a:p>
            <a:pPr algn="ctr"/>
            <a:r>
              <a:rPr lang="en-US" sz="4800" b="1" dirty="0">
                <a:solidFill>
                  <a:schemeClr val="bg2">
                    <a:lumMod val="25000"/>
                  </a:schemeClr>
                </a:solidFill>
              </a:rPr>
              <a:t>Maximum </a:t>
            </a:r>
            <a:r>
              <a:rPr lang="en-US" sz="4800" b="1" dirty="0" err="1">
                <a:solidFill>
                  <a:schemeClr val="bg2">
                    <a:lumMod val="25000"/>
                  </a:schemeClr>
                </a:solidFill>
              </a:rPr>
              <a:t>Likelihoodlums</a:t>
            </a:r>
            <a:endParaRPr lang="en-US" sz="4800" b="1" dirty="0">
              <a:solidFill>
                <a:schemeClr val="bg2">
                  <a:lumMod val="25000"/>
                </a:schemeClr>
              </a:solidFill>
            </a:endParaRPr>
          </a:p>
          <a:p>
            <a:pPr algn="ctr"/>
            <a:endParaRPr lang="en-US" sz="4800" b="1" dirty="0">
              <a:solidFill>
                <a:schemeClr val="bg2">
                  <a:lumMod val="25000"/>
                </a:schemeClr>
              </a:solidFill>
            </a:endParaRPr>
          </a:p>
        </p:txBody>
      </p:sp>
    </p:spTree>
    <p:extLst>
      <p:ext uri="{BB962C8B-B14F-4D97-AF65-F5344CB8AC3E}">
        <p14:creationId xmlns:p14="http://schemas.microsoft.com/office/powerpoint/2010/main" val="198876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151373"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6" name="TextBox 5">
            <a:extLst>
              <a:ext uri="{FF2B5EF4-FFF2-40B4-BE49-F238E27FC236}">
                <a16:creationId xmlns:a16="http://schemas.microsoft.com/office/drawing/2014/main" id="{5E57CB62-CB75-4827-AC50-2415478252CA}"/>
              </a:ext>
            </a:extLst>
          </p:cNvPr>
          <p:cNvSpPr txBox="1"/>
          <p:nvPr/>
        </p:nvSpPr>
        <p:spPr>
          <a:xfrm>
            <a:off x="3170796" y="1484658"/>
            <a:ext cx="8157239" cy="4585871"/>
          </a:xfrm>
          <a:prstGeom prst="rect">
            <a:avLst/>
          </a:prstGeom>
          <a:noFill/>
        </p:spPr>
        <p:txBody>
          <a:bodyPr wrap="square" rtlCol="0">
            <a:spAutoFit/>
          </a:bodyPr>
          <a:lstStyle/>
          <a:p>
            <a:endParaRPr lang="en-US" sz="2800" b="1" dirty="0"/>
          </a:p>
          <a:p>
            <a:pPr marL="457200" indent="-457200">
              <a:buFont typeface="Wingdings" panose="05000000000000000000" pitchFamily="2" charset="2"/>
              <a:buChar char="v"/>
            </a:pPr>
            <a:r>
              <a:rPr lang="en-US" sz="2800" dirty="0"/>
              <a:t>Samples: Training set has 1460 samples &amp;</a:t>
            </a:r>
          </a:p>
          <a:p>
            <a:r>
              <a:rPr lang="en-US" sz="2800" dirty="0"/>
              <a:t>     test set has 1459 samples </a:t>
            </a:r>
            <a:r>
              <a:rPr lang="en-US" sz="1600" dirty="0"/>
              <a:t>*</a:t>
            </a:r>
          </a:p>
          <a:p>
            <a:pPr marL="457200" indent="-457200">
              <a:buFont typeface="Wingdings" panose="05000000000000000000" pitchFamily="2" charset="2"/>
              <a:buChar char="v"/>
            </a:pPr>
            <a:endParaRPr lang="en-US" sz="2800" dirty="0"/>
          </a:p>
          <a:p>
            <a:pPr marL="457200" lvl="0" indent="-457200">
              <a:buFont typeface="Wingdings" panose="05000000000000000000" pitchFamily="2" charset="2"/>
              <a:buChar char="v"/>
            </a:pPr>
            <a:r>
              <a:rPr lang="en-US" sz="2800" dirty="0"/>
              <a:t>Features: Training set has 81 features and test set has 80 features </a:t>
            </a:r>
            <a:r>
              <a:rPr lang="en-US" dirty="0"/>
              <a:t>*</a:t>
            </a:r>
          </a:p>
          <a:p>
            <a:pPr marL="457200" lvl="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One extra feature in the training set is SalePrice, which is the target to predict</a:t>
            </a:r>
          </a:p>
          <a:p>
            <a:pPr marL="457200" indent="-457200">
              <a:buFont typeface="Wingdings" panose="05000000000000000000" pitchFamily="2" charset="2"/>
              <a:buChar char="v"/>
            </a:pPr>
            <a:endParaRPr lang="en-US" sz="2800" dirty="0"/>
          </a:p>
          <a:p>
            <a:pPr algn="r"/>
            <a:r>
              <a:rPr lang="en-US" sz="1200" dirty="0"/>
              <a:t>* </a:t>
            </a:r>
            <a:r>
              <a:rPr lang="en-US" sz="1200" i="1" dirty="0"/>
              <a:t>Missing Features and wrong d-types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Dataset</a:t>
            </a:r>
          </a:p>
        </p:txBody>
      </p:sp>
      <p:sp>
        <p:nvSpPr>
          <p:cNvPr id="9" name="TextBox 8">
            <a:extLst>
              <a:ext uri="{FF2B5EF4-FFF2-40B4-BE49-F238E27FC236}">
                <a16:creationId xmlns:a16="http://schemas.microsoft.com/office/drawing/2014/main" id="{D21A39EF-68FE-4592-95F4-608266A86036}"/>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10" name="TextBox 9">
            <a:extLst>
              <a:ext uri="{FF2B5EF4-FFF2-40B4-BE49-F238E27FC236}">
                <a16:creationId xmlns:a16="http://schemas.microsoft.com/office/drawing/2014/main" id="{AEA8E699-CD48-4204-85E7-FB18558D91E9}"/>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Tree>
    <p:extLst>
      <p:ext uri="{BB962C8B-B14F-4D97-AF65-F5344CB8AC3E}">
        <p14:creationId xmlns:p14="http://schemas.microsoft.com/office/powerpoint/2010/main" val="2496785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8756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2701677" y="3244026"/>
            <a:ext cx="6482527" cy="923330"/>
          </a:xfrm>
          <a:prstGeom prst="rect">
            <a:avLst/>
          </a:prstGeom>
          <a:noFill/>
        </p:spPr>
        <p:txBody>
          <a:bodyPr wrap="square" lIns="0" tIns="0" rIns="0" bIns="0" rtlCol="0">
            <a:spAutoFit/>
          </a:bodyPr>
          <a:lstStyle/>
          <a:p>
            <a:pPr algn="ctr"/>
            <a:r>
              <a:rPr lang="en-US" sz="6000" b="1" dirty="0">
                <a:solidFill>
                  <a:schemeClr val="bg2">
                    <a:lumMod val="25000"/>
                  </a:schemeClr>
                </a:solidFill>
              </a:rPr>
              <a:t>Q &amp; A</a:t>
            </a:r>
          </a:p>
        </p:txBody>
      </p:sp>
      <p:pic>
        <p:nvPicPr>
          <p:cNvPr id="2" name="Picture 1">
            <a:extLst>
              <a:ext uri="{FF2B5EF4-FFF2-40B4-BE49-F238E27FC236}">
                <a16:creationId xmlns:a16="http://schemas.microsoft.com/office/drawing/2014/main" id="{A14EB060-5A02-428C-B279-792E853ECC1B}"/>
              </a:ext>
            </a:extLst>
          </p:cNvPr>
          <p:cNvPicPr>
            <a:picLocks noChangeAspect="1"/>
          </p:cNvPicPr>
          <p:nvPr/>
        </p:nvPicPr>
        <p:blipFill>
          <a:blip r:embed="rId3"/>
          <a:stretch>
            <a:fillRect/>
          </a:stretch>
        </p:blipFill>
        <p:spPr>
          <a:xfrm>
            <a:off x="140793" y="279582"/>
            <a:ext cx="4463646" cy="6298835"/>
          </a:xfrm>
          <a:prstGeom prst="rect">
            <a:avLst/>
          </a:prstGeom>
        </p:spPr>
      </p:pic>
    </p:spTree>
    <p:extLst>
      <p:ext uri="{BB962C8B-B14F-4D97-AF65-F5344CB8AC3E}">
        <p14:creationId xmlns:p14="http://schemas.microsoft.com/office/powerpoint/2010/main" val="113662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6" name="TextBox 5">
            <a:extLst>
              <a:ext uri="{FF2B5EF4-FFF2-40B4-BE49-F238E27FC236}">
                <a16:creationId xmlns:a16="http://schemas.microsoft.com/office/drawing/2014/main" id="{5E57CB62-CB75-4827-AC50-2415478252CA}"/>
              </a:ext>
            </a:extLst>
          </p:cNvPr>
          <p:cNvSpPr txBox="1"/>
          <p:nvPr/>
        </p:nvSpPr>
        <p:spPr>
          <a:xfrm>
            <a:off x="3249732" y="1853060"/>
            <a:ext cx="8157239" cy="2677656"/>
          </a:xfrm>
          <a:prstGeom prst="rect">
            <a:avLst/>
          </a:prstGeom>
          <a:noFill/>
        </p:spPr>
        <p:txBody>
          <a:bodyPr wrap="square" rtlCol="0">
            <a:spAutoFit/>
          </a:bodyPr>
          <a:lstStyle/>
          <a:p>
            <a:pPr marL="285750" lvl="0" indent="-285750">
              <a:buFont typeface="Arial" panose="020B0604020202020204" pitchFamily="34" charset="0"/>
              <a:buChar char="•"/>
            </a:pPr>
            <a:r>
              <a:rPr lang="en-US" sz="2800" dirty="0"/>
              <a:t>There are many features with missing values in both training set and test set</a:t>
            </a:r>
          </a:p>
          <a:p>
            <a:pPr marL="285750" lvl="0" indent="-285750">
              <a:buFont typeface="Arial" panose="020B0604020202020204" pitchFamily="34" charset="0"/>
              <a:buChar char="•"/>
            </a:pPr>
            <a:endParaRPr lang="en-US" sz="2800" dirty="0"/>
          </a:p>
          <a:p>
            <a:pPr marL="285750" lvl="0" indent="-285750">
              <a:buFont typeface="Arial" panose="020B0604020202020204" pitchFamily="34" charset="0"/>
              <a:buChar char="•"/>
            </a:pPr>
            <a:r>
              <a:rPr lang="en-US" sz="2800" dirty="0"/>
              <a:t>Training set has missing values in 19 features</a:t>
            </a:r>
          </a:p>
          <a:p>
            <a:pPr marL="285750" lvl="0" indent="-285750">
              <a:buFont typeface="Arial" panose="020B0604020202020204" pitchFamily="34" charset="0"/>
              <a:buChar char="•"/>
            </a:pPr>
            <a:endParaRPr lang="en-US" sz="2800" dirty="0"/>
          </a:p>
          <a:p>
            <a:pPr marL="285750" lvl="0" indent="-285750">
              <a:buFont typeface="Arial" panose="020B0604020202020204" pitchFamily="34" charset="0"/>
              <a:buChar char="•"/>
            </a:pPr>
            <a:r>
              <a:rPr lang="en-US" sz="2800" dirty="0"/>
              <a:t>Test set has missing values in 32 features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spTree>
    <p:extLst>
      <p:ext uri="{BB962C8B-B14F-4D97-AF65-F5344CB8AC3E}">
        <p14:creationId xmlns:p14="http://schemas.microsoft.com/office/powerpoint/2010/main" val="307660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pic>
        <p:nvPicPr>
          <p:cNvPr id="2" name="Picture 1">
            <a:extLst>
              <a:ext uri="{FF2B5EF4-FFF2-40B4-BE49-F238E27FC236}">
                <a16:creationId xmlns:a16="http://schemas.microsoft.com/office/drawing/2014/main" id="{CF66E8FB-0587-4978-B37D-34837E16DB09}"/>
              </a:ext>
            </a:extLst>
          </p:cNvPr>
          <p:cNvPicPr>
            <a:picLocks noChangeAspect="1"/>
          </p:cNvPicPr>
          <p:nvPr/>
        </p:nvPicPr>
        <p:blipFill>
          <a:blip r:embed="rId3"/>
          <a:stretch>
            <a:fillRect/>
          </a:stretch>
        </p:blipFill>
        <p:spPr>
          <a:xfrm>
            <a:off x="3773644" y="5479450"/>
            <a:ext cx="285750" cy="276225"/>
          </a:xfrm>
          <a:prstGeom prst="rect">
            <a:avLst/>
          </a:prstGeom>
        </p:spPr>
      </p:pic>
      <p:pic>
        <p:nvPicPr>
          <p:cNvPr id="3" name="Picture 2">
            <a:extLst>
              <a:ext uri="{FF2B5EF4-FFF2-40B4-BE49-F238E27FC236}">
                <a16:creationId xmlns:a16="http://schemas.microsoft.com/office/drawing/2014/main" id="{E4F61899-742D-473A-AA3A-A741F2DA57AB}"/>
              </a:ext>
            </a:extLst>
          </p:cNvPr>
          <p:cNvPicPr>
            <a:picLocks noChangeAspect="1"/>
          </p:cNvPicPr>
          <p:nvPr/>
        </p:nvPicPr>
        <p:blipFill>
          <a:blip r:embed="rId4"/>
          <a:stretch>
            <a:fillRect/>
          </a:stretch>
        </p:blipFill>
        <p:spPr>
          <a:xfrm>
            <a:off x="8826761" y="5460400"/>
            <a:ext cx="314325" cy="295275"/>
          </a:xfrm>
          <a:prstGeom prst="rect">
            <a:avLst/>
          </a:prstGeom>
        </p:spPr>
      </p:pic>
      <p:sp>
        <p:nvSpPr>
          <p:cNvPr id="4" name="TextBox 3">
            <a:extLst>
              <a:ext uri="{FF2B5EF4-FFF2-40B4-BE49-F238E27FC236}">
                <a16:creationId xmlns:a16="http://schemas.microsoft.com/office/drawing/2014/main" id="{64650B7B-838A-48EE-B10A-9D9091C32770}"/>
              </a:ext>
            </a:extLst>
          </p:cNvPr>
          <p:cNvSpPr txBox="1"/>
          <p:nvPr/>
        </p:nvSpPr>
        <p:spPr>
          <a:xfrm>
            <a:off x="4297893" y="5432896"/>
            <a:ext cx="1026234" cy="369332"/>
          </a:xfrm>
          <a:prstGeom prst="rect">
            <a:avLst/>
          </a:prstGeom>
          <a:noFill/>
        </p:spPr>
        <p:txBody>
          <a:bodyPr wrap="square" rtlCol="0">
            <a:spAutoFit/>
          </a:bodyPr>
          <a:lstStyle/>
          <a:p>
            <a:pPr algn="ctr"/>
            <a:r>
              <a:rPr lang="en-US" b="1" dirty="0"/>
              <a:t>NULL</a:t>
            </a:r>
          </a:p>
        </p:txBody>
      </p:sp>
      <p:sp>
        <p:nvSpPr>
          <p:cNvPr id="13" name="TextBox 12">
            <a:extLst>
              <a:ext uri="{FF2B5EF4-FFF2-40B4-BE49-F238E27FC236}">
                <a16:creationId xmlns:a16="http://schemas.microsoft.com/office/drawing/2014/main" id="{76ADDD2A-4E3F-4DB6-8C90-18A2E40181D6}"/>
              </a:ext>
            </a:extLst>
          </p:cNvPr>
          <p:cNvSpPr txBox="1"/>
          <p:nvPr/>
        </p:nvSpPr>
        <p:spPr>
          <a:xfrm>
            <a:off x="9141086" y="5432896"/>
            <a:ext cx="1026234" cy="369332"/>
          </a:xfrm>
          <a:prstGeom prst="rect">
            <a:avLst/>
          </a:prstGeom>
          <a:noFill/>
        </p:spPr>
        <p:txBody>
          <a:bodyPr wrap="square" rtlCol="0">
            <a:spAutoFit/>
          </a:bodyPr>
          <a:lstStyle/>
          <a:p>
            <a:pPr algn="ctr"/>
            <a:r>
              <a:rPr lang="en-US" b="1" dirty="0"/>
              <a:t>Exist</a:t>
            </a:r>
          </a:p>
        </p:txBody>
      </p:sp>
      <p:grpSp>
        <p:nvGrpSpPr>
          <p:cNvPr id="7" name="Group 6">
            <a:extLst>
              <a:ext uri="{FF2B5EF4-FFF2-40B4-BE49-F238E27FC236}">
                <a16:creationId xmlns:a16="http://schemas.microsoft.com/office/drawing/2014/main" id="{84391F6F-DCED-4783-BACA-3F13913454D0}"/>
              </a:ext>
            </a:extLst>
          </p:cNvPr>
          <p:cNvGrpSpPr/>
          <p:nvPr/>
        </p:nvGrpSpPr>
        <p:grpSpPr>
          <a:xfrm>
            <a:off x="2419083" y="1901421"/>
            <a:ext cx="9238487" cy="3323987"/>
            <a:chOff x="2419083" y="1901421"/>
            <a:chExt cx="9238487" cy="3323987"/>
          </a:xfrm>
        </p:grpSpPr>
        <p:sp>
          <p:nvSpPr>
            <p:cNvPr id="5" name="TextBox 4">
              <a:extLst>
                <a:ext uri="{FF2B5EF4-FFF2-40B4-BE49-F238E27FC236}">
                  <a16:creationId xmlns:a16="http://schemas.microsoft.com/office/drawing/2014/main" id="{E18396A7-33D3-4116-8C34-77D05F40EEFD}"/>
                </a:ext>
              </a:extLst>
            </p:cNvPr>
            <p:cNvSpPr txBox="1"/>
            <p:nvPr/>
          </p:nvSpPr>
          <p:spPr>
            <a:xfrm>
              <a:off x="2419083" y="1901421"/>
              <a:ext cx="1414532" cy="3323987"/>
            </a:xfrm>
            <a:prstGeom prst="rect">
              <a:avLst/>
            </a:prstGeom>
            <a:noFill/>
          </p:spPr>
          <p:txBody>
            <a:bodyPr wrap="square" rtlCol="0">
              <a:spAutoFit/>
            </a:bodyPr>
            <a:lstStyle/>
            <a:p>
              <a:pPr algn="r"/>
              <a:r>
                <a:rPr lang="en-US" sz="1500" b="1" dirty="0">
                  <a:solidFill>
                    <a:schemeClr val="tx1">
                      <a:lumMod val="75000"/>
                      <a:lumOff val="25000"/>
                    </a:schemeClr>
                  </a:solidFill>
                </a:rPr>
                <a:t>Electrical</a:t>
              </a:r>
            </a:p>
            <a:p>
              <a:pPr algn="r"/>
              <a:r>
                <a:rPr lang="en-US" sz="1500" b="1" dirty="0">
                  <a:solidFill>
                    <a:schemeClr val="tx1">
                      <a:lumMod val="75000"/>
                      <a:lumOff val="25000"/>
                    </a:schemeClr>
                  </a:solidFill>
                </a:rPr>
                <a:t>MasVnrType</a:t>
              </a:r>
            </a:p>
            <a:p>
              <a:pPr algn="r"/>
              <a:r>
                <a:rPr lang="en-US" sz="1500" b="1" dirty="0">
                  <a:solidFill>
                    <a:schemeClr val="tx1">
                      <a:lumMod val="75000"/>
                      <a:lumOff val="25000"/>
                    </a:schemeClr>
                  </a:solidFill>
                </a:rPr>
                <a:t>MasVnrArea</a:t>
              </a:r>
            </a:p>
            <a:p>
              <a:pPr algn="r"/>
              <a:r>
                <a:rPr lang="en-US" sz="1500" b="1" dirty="0">
                  <a:solidFill>
                    <a:schemeClr val="tx1">
                      <a:lumMod val="75000"/>
                      <a:lumOff val="25000"/>
                    </a:schemeClr>
                  </a:solidFill>
                </a:rPr>
                <a:t>BsmtQual</a:t>
              </a:r>
            </a:p>
            <a:p>
              <a:pPr algn="r"/>
              <a:r>
                <a:rPr lang="en-US" sz="1500" b="1" dirty="0">
                  <a:solidFill>
                    <a:schemeClr val="tx1">
                      <a:lumMod val="75000"/>
                      <a:lumOff val="25000"/>
                    </a:schemeClr>
                  </a:solidFill>
                </a:rPr>
                <a:t>BsmtFinType2</a:t>
              </a:r>
            </a:p>
            <a:p>
              <a:pPr algn="r"/>
              <a:r>
                <a:rPr lang="en-US" sz="1500" b="1" dirty="0">
                  <a:solidFill>
                    <a:schemeClr val="tx1">
                      <a:lumMod val="75000"/>
                      <a:lumOff val="25000"/>
                    </a:schemeClr>
                  </a:solidFill>
                </a:rPr>
                <a:t>GarageCond</a:t>
              </a:r>
            </a:p>
            <a:p>
              <a:pPr algn="r"/>
              <a:r>
                <a:rPr lang="en-US" sz="1500" b="1" dirty="0">
                  <a:solidFill>
                    <a:schemeClr val="tx1">
                      <a:lumMod val="75000"/>
                      <a:lumOff val="25000"/>
                    </a:schemeClr>
                  </a:solidFill>
                </a:rPr>
                <a:t>GarageFinish</a:t>
              </a:r>
            </a:p>
            <a:p>
              <a:pPr algn="r"/>
              <a:r>
                <a:rPr lang="en-US" sz="1500" b="1" dirty="0">
                  <a:solidFill>
                    <a:schemeClr val="tx1">
                      <a:lumMod val="75000"/>
                      <a:lumOff val="25000"/>
                    </a:schemeClr>
                  </a:solidFill>
                </a:rPr>
                <a:t>GarageType</a:t>
              </a:r>
            </a:p>
            <a:p>
              <a:pPr algn="r"/>
              <a:r>
                <a:rPr lang="en-US" sz="1500" b="1" dirty="0">
                  <a:solidFill>
                    <a:schemeClr val="tx1">
                      <a:lumMod val="75000"/>
                      <a:lumOff val="25000"/>
                    </a:schemeClr>
                  </a:solidFill>
                </a:rPr>
                <a:t>LotFrontage</a:t>
              </a:r>
            </a:p>
            <a:p>
              <a:pPr algn="r"/>
              <a:r>
                <a:rPr lang="en-US" sz="1500" b="1" dirty="0" err="1">
                  <a:solidFill>
                    <a:schemeClr val="tx1">
                      <a:lumMod val="75000"/>
                      <a:lumOff val="25000"/>
                    </a:schemeClr>
                  </a:solidFill>
                </a:rPr>
                <a:t>FirePlaceQu</a:t>
              </a:r>
              <a:endParaRPr lang="en-US" sz="1500" b="1" dirty="0">
                <a:solidFill>
                  <a:schemeClr val="tx1">
                    <a:lumMod val="75000"/>
                    <a:lumOff val="25000"/>
                  </a:schemeClr>
                </a:solidFill>
              </a:endParaRPr>
            </a:p>
            <a:p>
              <a:pPr algn="r"/>
              <a:r>
                <a:rPr lang="en-US" sz="1500" b="1" dirty="0">
                  <a:solidFill>
                    <a:schemeClr val="tx1">
                      <a:lumMod val="75000"/>
                      <a:lumOff val="25000"/>
                    </a:schemeClr>
                  </a:solidFill>
                </a:rPr>
                <a:t>Fence</a:t>
              </a:r>
            </a:p>
            <a:p>
              <a:pPr algn="r"/>
              <a:r>
                <a:rPr lang="en-US" sz="1500" b="1" dirty="0">
                  <a:solidFill>
                    <a:schemeClr val="tx1">
                      <a:lumMod val="75000"/>
                      <a:lumOff val="25000"/>
                    </a:schemeClr>
                  </a:solidFill>
                </a:rPr>
                <a:t>Alley</a:t>
              </a:r>
            </a:p>
            <a:p>
              <a:pPr algn="r"/>
              <a:r>
                <a:rPr lang="en-US" sz="1500" b="1" dirty="0">
                  <a:solidFill>
                    <a:schemeClr val="tx1">
                      <a:lumMod val="75000"/>
                      <a:lumOff val="25000"/>
                    </a:schemeClr>
                  </a:solidFill>
                </a:rPr>
                <a:t>Misc Feature</a:t>
              </a:r>
            </a:p>
            <a:p>
              <a:pPr algn="r"/>
              <a:r>
                <a:rPr lang="en-US" sz="1500" b="1" dirty="0">
                  <a:solidFill>
                    <a:schemeClr val="tx1">
                      <a:lumMod val="75000"/>
                      <a:lumOff val="25000"/>
                    </a:schemeClr>
                  </a:solidFill>
                </a:rPr>
                <a:t>PoolQC</a:t>
              </a:r>
            </a:p>
          </p:txBody>
        </p:sp>
        <p:pic>
          <p:nvPicPr>
            <p:cNvPr id="6" name="Picture 5">
              <a:extLst>
                <a:ext uri="{FF2B5EF4-FFF2-40B4-BE49-F238E27FC236}">
                  <a16:creationId xmlns:a16="http://schemas.microsoft.com/office/drawing/2014/main" id="{685376CA-9FD7-42EB-8BF3-9B3E7BF2550E}"/>
                </a:ext>
              </a:extLst>
            </p:cNvPr>
            <p:cNvPicPr>
              <a:picLocks noChangeAspect="1"/>
            </p:cNvPicPr>
            <p:nvPr/>
          </p:nvPicPr>
          <p:blipFill>
            <a:blip r:embed="rId5"/>
            <a:stretch>
              <a:fillRect/>
            </a:stretch>
          </p:blipFill>
          <p:spPr>
            <a:xfrm>
              <a:off x="3773644" y="1974126"/>
              <a:ext cx="7883926" cy="3152775"/>
            </a:xfrm>
            <a:prstGeom prst="rect">
              <a:avLst/>
            </a:prstGeom>
          </p:spPr>
        </p:pic>
      </p:grpSp>
    </p:spTree>
    <p:extLst>
      <p:ext uri="{BB962C8B-B14F-4D97-AF65-F5344CB8AC3E}">
        <p14:creationId xmlns:p14="http://schemas.microsoft.com/office/powerpoint/2010/main" val="143848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pic>
        <p:nvPicPr>
          <p:cNvPr id="9" name="Picture 8">
            <a:extLst>
              <a:ext uri="{FF2B5EF4-FFF2-40B4-BE49-F238E27FC236}">
                <a16:creationId xmlns:a16="http://schemas.microsoft.com/office/drawing/2014/main" id="{6EDB6DC0-DE55-4778-ACA2-E8F28BAA3F05}"/>
              </a:ext>
            </a:extLst>
          </p:cNvPr>
          <p:cNvPicPr/>
          <p:nvPr/>
        </p:nvPicPr>
        <p:blipFill>
          <a:blip r:embed="rId3"/>
          <a:stretch>
            <a:fillRect/>
          </a:stretch>
        </p:blipFill>
        <p:spPr>
          <a:xfrm>
            <a:off x="3124199" y="1481772"/>
            <a:ext cx="8394610" cy="4984812"/>
          </a:xfrm>
          <a:prstGeom prst="rect">
            <a:avLst/>
          </a:prstGeom>
        </p:spPr>
      </p:pic>
    </p:spTree>
    <p:extLst>
      <p:ext uri="{BB962C8B-B14F-4D97-AF65-F5344CB8AC3E}">
        <p14:creationId xmlns:p14="http://schemas.microsoft.com/office/powerpoint/2010/main" val="195268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grpSp>
        <p:nvGrpSpPr>
          <p:cNvPr id="10" name="Group 9">
            <a:extLst>
              <a:ext uri="{FF2B5EF4-FFF2-40B4-BE49-F238E27FC236}">
                <a16:creationId xmlns:a16="http://schemas.microsoft.com/office/drawing/2014/main" id="{C85213E6-DD60-4ECC-8436-4E96B35C70DC}"/>
              </a:ext>
            </a:extLst>
          </p:cNvPr>
          <p:cNvGrpSpPr/>
          <p:nvPr/>
        </p:nvGrpSpPr>
        <p:grpSpPr>
          <a:xfrm>
            <a:off x="2221854" y="4828559"/>
            <a:ext cx="6712666" cy="1600438"/>
            <a:chOff x="1544332" y="1901421"/>
            <a:chExt cx="10113239" cy="3268696"/>
          </a:xfrm>
        </p:grpSpPr>
        <p:sp>
          <p:nvSpPr>
            <p:cNvPr id="12" name="TextBox 11">
              <a:extLst>
                <a:ext uri="{FF2B5EF4-FFF2-40B4-BE49-F238E27FC236}">
                  <a16:creationId xmlns:a16="http://schemas.microsoft.com/office/drawing/2014/main" id="{C6B4FE3A-2172-4A83-AC76-2456C1BB2F5D}"/>
                </a:ext>
              </a:extLst>
            </p:cNvPr>
            <p:cNvSpPr txBox="1"/>
            <p:nvPr/>
          </p:nvSpPr>
          <p:spPr>
            <a:xfrm>
              <a:off x="1544332" y="1901421"/>
              <a:ext cx="2289285" cy="3268696"/>
            </a:xfrm>
            <a:prstGeom prst="rect">
              <a:avLst/>
            </a:prstGeom>
            <a:noFill/>
          </p:spPr>
          <p:txBody>
            <a:bodyPr wrap="square" rtlCol="0">
              <a:spAutoFit/>
            </a:bodyPr>
            <a:lstStyle/>
            <a:p>
              <a:pPr algn="r"/>
              <a:r>
                <a:rPr lang="en-US" sz="700" b="1" dirty="0">
                  <a:solidFill>
                    <a:schemeClr val="tx1">
                      <a:lumMod val="75000"/>
                      <a:lumOff val="25000"/>
                    </a:schemeClr>
                  </a:solidFill>
                </a:rPr>
                <a:t>Electrical</a:t>
              </a:r>
            </a:p>
            <a:p>
              <a:pPr algn="r"/>
              <a:r>
                <a:rPr lang="en-US" sz="700" b="1" dirty="0">
                  <a:solidFill>
                    <a:schemeClr val="tx1">
                      <a:lumMod val="75000"/>
                      <a:lumOff val="25000"/>
                    </a:schemeClr>
                  </a:solidFill>
                </a:rPr>
                <a:t>MasVnrType</a:t>
              </a:r>
            </a:p>
            <a:p>
              <a:pPr algn="r"/>
              <a:r>
                <a:rPr lang="en-US" sz="700" b="1" dirty="0">
                  <a:solidFill>
                    <a:schemeClr val="tx1">
                      <a:lumMod val="75000"/>
                      <a:lumOff val="25000"/>
                    </a:schemeClr>
                  </a:solidFill>
                </a:rPr>
                <a:t>MasVnrArea</a:t>
              </a:r>
            </a:p>
            <a:p>
              <a:pPr algn="r"/>
              <a:r>
                <a:rPr lang="en-US" sz="700" b="1" dirty="0">
                  <a:solidFill>
                    <a:schemeClr val="tx1">
                      <a:lumMod val="75000"/>
                      <a:lumOff val="25000"/>
                    </a:schemeClr>
                  </a:solidFill>
                </a:rPr>
                <a:t>BsmtQual</a:t>
              </a:r>
            </a:p>
            <a:p>
              <a:pPr algn="r"/>
              <a:r>
                <a:rPr lang="en-US" sz="700" b="1" dirty="0">
                  <a:solidFill>
                    <a:schemeClr val="tx1">
                      <a:lumMod val="75000"/>
                      <a:lumOff val="25000"/>
                    </a:schemeClr>
                  </a:solidFill>
                </a:rPr>
                <a:t>BsmtFinType2</a:t>
              </a:r>
            </a:p>
            <a:p>
              <a:pPr algn="r"/>
              <a:r>
                <a:rPr lang="en-US" sz="700" b="1" dirty="0">
                  <a:solidFill>
                    <a:schemeClr val="tx1">
                      <a:lumMod val="75000"/>
                      <a:lumOff val="25000"/>
                    </a:schemeClr>
                  </a:solidFill>
                </a:rPr>
                <a:t>GarageCond</a:t>
              </a:r>
            </a:p>
            <a:p>
              <a:pPr algn="r"/>
              <a:r>
                <a:rPr lang="en-US" sz="700" b="1" dirty="0">
                  <a:solidFill>
                    <a:schemeClr val="tx1">
                      <a:lumMod val="75000"/>
                      <a:lumOff val="25000"/>
                    </a:schemeClr>
                  </a:solidFill>
                </a:rPr>
                <a:t>GarageFinish</a:t>
              </a:r>
            </a:p>
            <a:p>
              <a:pPr algn="r"/>
              <a:r>
                <a:rPr lang="en-US" sz="700" b="1" dirty="0">
                  <a:solidFill>
                    <a:schemeClr val="tx1">
                      <a:lumMod val="75000"/>
                      <a:lumOff val="25000"/>
                    </a:schemeClr>
                  </a:solidFill>
                </a:rPr>
                <a:t>GarageType</a:t>
              </a:r>
            </a:p>
            <a:p>
              <a:pPr algn="r"/>
              <a:r>
                <a:rPr lang="en-US" sz="700" b="1" dirty="0">
                  <a:solidFill>
                    <a:schemeClr val="tx1">
                      <a:lumMod val="75000"/>
                      <a:lumOff val="25000"/>
                    </a:schemeClr>
                  </a:solidFill>
                </a:rPr>
                <a:t>LotFrontage</a:t>
              </a:r>
            </a:p>
            <a:p>
              <a:pPr algn="r"/>
              <a:r>
                <a:rPr lang="en-US" sz="700" b="1" dirty="0" err="1">
                  <a:solidFill>
                    <a:schemeClr val="tx1">
                      <a:lumMod val="75000"/>
                      <a:lumOff val="25000"/>
                    </a:schemeClr>
                  </a:solidFill>
                </a:rPr>
                <a:t>FirePlaceQu</a:t>
              </a:r>
              <a:endParaRPr lang="en-US" sz="700" b="1" dirty="0">
                <a:solidFill>
                  <a:schemeClr val="tx1">
                    <a:lumMod val="75000"/>
                    <a:lumOff val="25000"/>
                  </a:schemeClr>
                </a:solidFill>
              </a:endParaRPr>
            </a:p>
            <a:p>
              <a:pPr algn="r"/>
              <a:r>
                <a:rPr lang="en-US" sz="700" b="1" dirty="0">
                  <a:solidFill>
                    <a:schemeClr val="tx1">
                      <a:lumMod val="75000"/>
                      <a:lumOff val="25000"/>
                    </a:schemeClr>
                  </a:solidFill>
                </a:rPr>
                <a:t>Fence</a:t>
              </a:r>
            </a:p>
            <a:p>
              <a:pPr algn="r"/>
              <a:r>
                <a:rPr lang="en-US" sz="700" b="1" dirty="0">
                  <a:solidFill>
                    <a:schemeClr val="tx1">
                      <a:lumMod val="75000"/>
                      <a:lumOff val="25000"/>
                    </a:schemeClr>
                  </a:solidFill>
                </a:rPr>
                <a:t>Alley</a:t>
              </a:r>
            </a:p>
            <a:p>
              <a:pPr algn="r"/>
              <a:r>
                <a:rPr lang="en-US" sz="700" b="1" dirty="0">
                  <a:solidFill>
                    <a:schemeClr val="tx1">
                      <a:lumMod val="75000"/>
                      <a:lumOff val="25000"/>
                    </a:schemeClr>
                  </a:solidFill>
                </a:rPr>
                <a:t>Misc Feature</a:t>
              </a:r>
            </a:p>
            <a:p>
              <a:pPr algn="r"/>
              <a:r>
                <a:rPr lang="en-US" sz="700" b="1" dirty="0">
                  <a:solidFill>
                    <a:schemeClr val="tx1">
                      <a:lumMod val="75000"/>
                      <a:lumOff val="25000"/>
                    </a:schemeClr>
                  </a:solidFill>
                </a:rPr>
                <a:t>PoolQC</a:t>
              </a:r>
            </a:p>
          </p:txBody>
        </p:sp>
        <p:pic>
          <p:nvPicPr>
            <p:cNvPr id="13" name="Picture 12">
              <a:extLst>
                <a:ext uri="{FF2B5EF4-FFF2-40B4-BE49-F238E27FC236}">
                  <a16:creationId xmlns:a16="http://schemas.microsoft.com/office/drawing/2014/main" id="{4457EAB8-5BAD-4212-8FA3-313C19980609}"/>
                </a:ext>
              </a:extLst>
            </p:cNvPr>
            <p:cNvPicPr>
              <a:picLocks noChangeAspect="1"/>
            </p:cNvPicPr>
            <p:nvPr/>
          </p:nvPicPr>
          <p:blipFill>
            <a:blip r:embed="rId3"/>
            <a:stretch>
              <a:fillRect/>
            </a:stretch>
          </p:blipFill>
          <p:spPr>
            <a:xfrm>
              <a:off x="3773645" y="1974126"/>
              <a:ext cx="7883926" cy="3152775"/>
            </a:xfrm>
            <a:prstGeom prst="rect">
              <a:avLst/>
            </a:prstGeom>
          </p:spPr>
        </p:pic>
      </p:grpSp>
      <p:sp>
        <p:nvSpPr>
          <p:cNvPr id="2" name="TextBox 1">
            <a:extLst>
              <a:ext uri="{FF2B5EF4-FFF2-40B4-BE49-F238E27FC236}">
                <a16:creationId xmlns:a16="http://schemas.microsoft.com/office/drawing/2014/main" id="{8445C758-4406-41B2-83E7-FB5F1172FBBB}"/>
              </a:ext>
            </a:extLst>
          </p:cNvPr>
          <p:cNvSpPr txBox="1"/>
          <p:nvPr/>
        </p:nvSpPr>
        <p:spPr>
          <a:xfrm>
            <a:off x="3322100" y="1759724"/>
            <a:ext cx="6282389" cy="2246769"/>
          </a:xfrm>
          <a:prstGeom prst="rect">
            <a:avLst/>
          </a:prstGeom>
          <a:noFill/>
        </p:spPr>
        <p:txBody>
          <a:bodyPr wrap="square" rtlCol="0">
            <a:spAutoFit/>
          </a:bodyPr>
          <a:lstStyle/>
          <a:p>
            <a:r>
              <a:rPr lang="en-US" sz="2800" dirty="0"/>
              <a:t>There are two types of missing data</a:t>
            </a:r>
          </a:p>
          <a:p>
            <a:r>
              <a:rPr lang="en-US" sz="2800" dirty="0"/>
              <a:t> </a:t>
            </a:r>
          </a:p>
          <a:p>
            <a:pPr marL="342900" indent="-342900">
              <a:buFont typeface="+mj-lt"/>
              <a:buAutoNum type="alphaLcParenR"/>
            </a:pPr>
            <a:r>
              <a:rPr lang="en-US" sz="2800" b="1" dirty="0"/>
              <a:t>Systematically</a:t>
            </a:r>
            <a:r>
              <a:rPr lang="en-US" sz="2800" dirty="0"/>
              <a:t> missing data</a:t>
            </a:r>
          </a:p>
          <a:p>
            <a:r>
              <a:rPr lang="en-US" sz="2800" dirty="0"/>
              <a:t> </a:t>
            </a:r>
          </a:p>
          <a:p>
            <a:pPr marL="342900" indent="-342900">
              <a:buFont typeface="+mj-lt"/>
              <a:buAutoNum type="alphaLcParenR"/>
            </a:pPr>
            <a:r>
              <a:rPr lang="en-US" sz="2800" b="1" dirty="0"/>
              <a:t>Randomly</a:t>
            </a:r>
            <a:r>
              <a:rPr lang="en-US" sz="2800" dirty="0"/>
              <a:t> missing data.</a:t>
            </a:r>
          </a:p>
        </p:txBody>
      </p:sp>
    </p:spTree>
    <p:extLst>
      <p:ext uri="{BB962C8B-B14F-4D97-AF65-F5344CB8AC3E}">
        <p14:creationId xmlns:p14="http://schemas.microsoft.com/office/powerpoint/2010/main" val="169165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E52AD66A-212F-4DF3-8C35-2BAFF5AACB2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91423" y="0"/>
            <a:ext cx="10281858" cy="6858000"/>
          </a:xfrm>
          <a:prstGeom prst="rect">
            <a:avLst/>
          </a:prstGeom>
        </p:spPr>
      </p:pic>
      <p:sp>
        <p:nvSpPr>
          <p:cNvPr id="54" name="Rectangle 53">
            <a:extLst>
              <a:ext uri="{FF2B5EF4-FFF2-40B4-BE49-F238E27FC236}">
                <a16:creationId xmlns:a16="http://schemas.microsoft.com/office/drawing/2014/main" id="{2A8EB769-C908-43B1-81E6-EBA0F8D1E76E}"/>
              </a:ext>
            </a:extLst>
          </p:cNvPr>
          <p:cNvSpPr/>
          <p:nvPr/>
        </p:nvSpPr>
        <p:spPr>
          <a:xfrm rot="10800000">
            <a:off x="-8334" y="-11113"/>
            <a:ext cx="12192000" cy="6858000"/>
          </a:xfrm>
          <a:prstGeom prst="rect">
            <a:avLst/>
          </a:prstGeom>
          <a:gradFill>
            <a:gsLst>
              <a:gs pos="100000">
                <a:srgbClr val="624771">
                  <a:alpha val="76000"/>
                </a:srgbClr>
              </a:gs>
              <a:gs pos="52000">
                <a:srgbClr val="4A73A9">
                  <a:alpha val="87000"/>
                </a:srgbClr>
              </a:gs>
              <a:gs pos="0">
                <a:srgbClr val="1F91CF">
                  <a:alpha val="96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i="1" dirty="0">
              <a:solidFill>
                <a:prstClr val="white"/>
              </a:solidFill>
            </a:endParaRPr>
          </a:p>
        </p:txBody>
      </p:sp>
      <p:sp>
        <p:nvSpPr>
          <p:cNvPr id="57" name="TextBox 56">
            <a:extLst>
              <a:ext uri="{FF2B5EF4-FFF2-40B4-BE49-F238E27FC236}">
                <a16:creationId xmlns:a16="http://schemas.microsoft.com/office/drawing/2014/main" id="{C810B33E-D33B-473B-9CF4-6155F6233BB2}"/>
              </a:ext>
            </a:extLst>
          </p:cNvPr>
          <p:cNvSpPr txBox="1"/>
          <p:nvPr/>
        </p:nvSpPr>
        <p:spPr>
          <a:xfrm>
            <a:off x="378762" y="651729"/>
            <a:ext cx="2726251" cy="2215991"/>
          </a:xfrm>
          <a:prstGeom prst="rect">
            <a:avLst/>
          </a:prstGeom>
          <a:noFill/>
        </p:spPr>
        <p:txBody>
          <a:bodyPr wrap="square" lIns="0" tIns="0" rIns="0" bIns="0" rtlCol="0">
            <a:spAutoFit/>
          </a:bodyPr>
          <a:lstStyle/>
          <a:p>
            <a:r>
              <a:rPr lang="en-US" sz="4800" b="1" dirty="0">
                <a:solidFill>
                  <a:schemeClr val="bg2">
                    <a:lumMod val="25000"/>
                  </a:schemeClr>
                </a:solidFill>
              </a:rPr>
              <a:t>Exp</a:t>
            </a:r>
          </a:p>
          <a:p>
            <a:r>
              <a:rPr lang="en-US" sz="4800" b="1" dirty="0">
                <a:solidFill>
                  <a:schemeClr val="bg2">
                    <a:lumMod val="25000"/>
                  </a:schemeClr>
                </a:solidFill>
              </a:rPr>
              <a:t>Data</a:t>
            </a:r>
          </a:p>
          <a:p>
            <a:r>
              <a:rPr lang="en-US" sz="4800" b="1" dirty="0">
                <a:solidFill>
                  <a:schemeClr val="bg2">
                    <a:lumMod val="25000"/>
                  </a:schemeClr>
                </a:solidFill>
              </a:rPr>
              <a:t>Analysis</a:t>
            </a:r>
          </a:p>
        </p:txBody>
      </p:sp>
      <p:sp>
        <p:nvSpPr>
          <p:cNvPr id="58" name="TextBox 57">
            <a:extLst>
              <a:ext uri="{FF2B5EF4-FFF2-40B4-BE49-F238E27FC236}">
                <a16:creationId xmlns:a16="http://schemas.microsoft.com/office/drawing/2014/main" id="{FEF95B8E-90FC-4D2E-ACD5-679EA0425AFC}"/>
              </a:ext>
            </a:extLst>
          </p:cNvPr>
          <p:cNvSpPr txBox="1"/>
          <p:nvPr/>
        </p:nvSpPr>
        <p:spPr>
          <a:xfrm>
            <a:off x="378762" y="3610247"/>
            <a:ext cx="1740024" cy="615553"/>
          </a:xfrm>
          <a:prstGeom prst="rect">
            <a:avLst/>
          </a:prstGeom>
          <a:noFill/>
        </p:spPr>
        <p:txBody>
          <a:bodyPr wrap="square" lIns="0" tIns="0" rIns="0" bIns="0" rtlCol="0">
            <a:spAutoFit/>
          </a:bodyPr>
          <a:lstStyle/>
          <a:p>
            <a:r>
              <a:rPr lang="en-US" sz="2000" dirty="0">
                <a:solidFill>
                  <a:schemeClr val="tx1">
                    <a:lumMod val="75000"/>
                    <a:lumOff val="25000"/>
                  </a:schemeClr>
                </a:solidFill>
                <a:latin typeface="+mj-lt"/>
              </a:rPr>
              <a:t>Predictive </a:t>
            </a:r>
          </a:p>
          <a:p>
            <a:r>
              <a:rPr lang="en-US" sz="2000" dirty="0">
                <a:solidFill>
                  <a:schemeClr val="tx1">
                    <a:lumMod val="75000"/>
                    <a:lumOff val="25000"/>
                  </a:schemeClr>
                </a:solidFill>
                <a:latin typeface="+mj-lt"/>
              </a:rPr>
              <a:t>Model</a:t>
            </a:r>
          </a:p>
        </p:txBody>
      </p:sp>
      <p:sp>
        <p:nvSpPr>
          <p:cNvPr id="59" name="TextBox 58">
            <a:extLst>
              <a:ext uri="{FF2B5EF4-FFF2-40B4-BE49-F238E27FC236}">
                <a16:creationId xmlns:a16="http://schemas.microsoft.com/office/drawing/2014/main" id="{5DF1F577-377E-4960-96EC-DC32EB830588}"/>
              </a:ext>
            </a:extLst>
          </p:cNvPr>
          <p:cNvSpPr txBox="1"/>
          <p:nvPr/>
        </p:nvSpPr>
        <p:spPr>
          <a:xfrm>
            <a:off x="378762" y="4727338"/>
            <a:ext cx="1843092" cy="184666"/>
          </a:xfrm>
          <a:prstGeom prst="rect">
            <a:avLst/>
          </a:prstGeom>
          <a:noFill/>
          <a:ln w="6350">
            <a:noFill/>
            <a:prstDash val="dash"/>
          </a:ln>
        </p:spPr>
        <p:txBody>
          <a:bodyPr wrap="square" lIns="0" tIns="0" rIns="0" bIns="0" rtlCol="0">
            <a:spAutoFit/>
          </a:bodyPr>
          <a:lstStyle/>
          <a:p>
            <a:pPr algn="just"/>
            <a:r>
              <a:rPr lang="en-US" sz="1200" dirty="0">
                <a:solidFill>
                  <a:schemeClr val="tx1">
                    <a:lumMod val="85000"/>
                    <a:lumOff val="15000"/>
                  </a:schemeClr>
                </a:solidFill>
              </a:rPr>
              <a:t>Housing Prices</a:t>
            </a:r>
          </a:p>
        </p:txBody>
      </p:sp>
      <p:sp>
        <p:nvSpPr>
          <p:cNvPr id="11" name="TextBox 10">
            <a:extLst>
              <a:ext uri="{FF2B5EF4-FFF2-40B4-BE49-F238E27FC236}">
                <a16:creationId xmlns:a16="http://schemas.microsoft.com/office/drawing/2014/main" id="{A5353163-3D44-46BB-8125-BB3634D2C766}"/>
              </a:ext>
            </a:extLst>
          </p:cNvPr>
          <p:cNvSpPr txBox="1"/>
          <p:nvPr/>
        </p:nvSpPr>
        <p:spPr>
          <a:xfrm>
            <a:off x="3170795" y="883552"/>
            <a:ext cx="8157239" cy="584775"/>
          </a:xfrm>
          <a:prstGeom prst="rect">
            <a:avLst/>
          </a:prstGeom>
          <a:noFill/>
        </p:spPr>
        <p:txBody>
          <a:bodyPr wrap="square" rtlCol="0">
            <a:spAutoFit/>
          </a:bodyPr>
          <a:lstStyle/>
          <a:p>
            <a:r>
              <a:rPr lang="en-US" sz="3200" b="1" dirty="0"/>
              <a:t>Overview: Missingness</a:t>
            </a:r>
            <a:endParaRPr lang="en-US" sz="3200" dirty="0"/>
          </a:p>
        </p:txBody>
      </p:sp>
      <p:grpSp>
        <p:nvGrpSpPr>
          <p:cNvPr id="10" name="Group 9">
            <a:extLst>
              <a:ext uri="{FF2B5EF4-FFF2-40B4-BE49-F238E27FC236}">
                <a16:creationId xmlns:a16="http://schemas.microsoft.com/office/drawing/2014/main" id="{C85213E6-DD60-4ECC-8436-4E96B35C70DC}"/>
              </a:ext>
            </a:extLst>
          </p:cNvPr>
          <p:cNvGrpSpPr/>
          <p:nvPr/>
        </p:nvGrpSpPr>
        <p:grpSpPr>
          <a:xfrm>
            <a:off x="2300795" y="5589866"/>
            <a:ext cx="6712666" cy="1061829"/>
            <a:chOff x="1544332" y="1901421"/>
            <a:chExt cx="10113239" cy="3346456"/>
          </a:xfrm>
        </p:grpSpPr>
        <p:sp>
          <p:nvSpPr>
            <p:cNvPr id="12" name="TextBox 11">
              <a:extLst>
                <a:ext uri="{FF2B5EF4-FFF2-40B4-BE49-F238E27FC236}">
                  <a16:creationId xmlns:a16="http://schemas.microsoft.com/office/drawing/2014/main" id="{C6B4FE3A-2172-4A83-AC76-2456C1BB2F5D}"/>
                </a:ext>
              </a:extLst>
            </p:cNvPr>
            <p:cNvSpPr txBox="1"/>
            <p:nvPr/>
          </p:nvSpPr>
          <p:spPr>
            <a:xfrm>
              <a:off x="1544332" y="1901421"/>
              <a:ext cx="2289285" cy="3346456"/>
            </a:xfrm>
            <a:prstGeom prst="rect">
              <a:avLst/>
            </a:prstGeom>
            <a:noFill/>
          </p:spPr>
          <p:txBody>
            <a:bodyPr wrap="square" rtlCol="0">
              <a:spAutoFit/>
            </a:bodyPr>
            <a:lstStyle/>
            <a:p>
              <a:pPr algn="r"/>
              <a:r>
                <a:rPr lang="en-US" sz="450" b="1" dirty="0">
                  <a:solidFill>
                    <a:schemeClr val="tx1">
                      <a:lumMod val="75000"/>
                      <a:lumOff val="25000"/>
                    </a:schemeClr>
                  </a:solidFill>
                </a:rPr>
                <a:t>Electrical</a:t>
              </a:r>
            </a:p>
            <a:p>
              <a:pPr algn="r"/>
              <a:r>
                <a:rPr lang="en-US" sz="450" b="1" dirty="0">
                  <a:solidFill>
                    <a:schemeClr val="tx1">
                      <a:lumMod val="75000"/>
                      <a:lumOff val="25000"/>
                    </a:schemeClr>
                  </a:solidFill>
                </a:rPr>
                <a:t>MasVnrType</a:t>
              </a:r>
            </a:p>
            <a:p>
              <a:pPr algn="r"/>
              <a:r>
                <a:rPr lang="en-US" sz="450" b="1" dirty="0">
                  <a:solidFill>
                    <a:schemeClr val="tx1">
                      <a:lumMod val="75000"/>
                      <a:lumOff val="25000"/>
                    </a:schemeClr>
                  </a:solidFill>
                </a:rPr>
                <a:t>MasVnrArea</a:t>
              </a:r>
            </a:p>
            <a:p>
              <a:pPr algn="r"/>
              <a:r>
                <a:rPr lang="en-US" sz="450" b="1" dirty="0">
                  <a:solidFill>
                    <a:schemeClr val="tx1">
                      <a:lumMod val="75000"/>
                      <a:lumOff val="25000"/>
                    </a:schemeClr>
                  </a:solidFill>
                </a:rPr>
                <a:t>BsmtQual</a:t>
              </a:r>
            </a:p>
            <a:p>
              <a:pPr algn="r"/>
              <a:r>
                <a:rPr lang="en-US" sz="450" b="1" dirty="0">
                  <a:solidFill>
                    <a:schemeClr val="tx1">
                      <a:lumMod val="75000"/>
                      <a:lumOff val="25000"/>
                    </a:schemeClr>
                  </a:solidFill>
                </a:rPr>
                <a:t>BsmtFinType2</a:t>
              </a:r>
            </a:p>
            <a:p>
              <a:pPr algn="r"/>
              <a:r>
                <a:rPr lang="en-US" sz="450" b="1" dirty="0">
                  <a:solidFill>
                    <a:schemeClr val="tx1">
                      <a:lumMod val="75000"/>
                      <a:lumOff val="25000"/>
                    </a:schemeClr>
                  </a:solidFill>
                </a:rPr>
                <a:t>GarageCond</a:t>
              </a:r>
            </a:p>
            <a:p>
              <a:pPr algn="r"/>
              <a:r>
                <a:rPr lang="en-US" sz="450" b="1" dirty="0">
                  <a:solidFill>
                    <a:schemeClr val="tx1">
                      <a:lumMod val="75000"/>
                      <a:lumOff val="25000"/>
                    </a:schemeClr>
                  </a:solidFill>
                </a:rPr>
                <a:t>GarageFinish</a:t>
              </a:r>
            </a:p>
            <a:p>
              <a:pPr algn="r"/>
              <a:r>
                <a:rPr lang="en-US" sz="450" b="1" dirty="0">
                  <a:solidFill>
                    <a:schemeClr val="tx1">
                      <a:lumMod val="75000"/>
                      <a:lumOff val="25000"/>
                    </a:schemeClr>
                  </a:solidFill>
                </a:rPr>
                <a:t>GarageType</a:t>
              </a:r>
            </a:p>
            <a:p>
              <a:pPr algn="r"/>
              <a:r>
                <a:rPr lang="en-US" sz="450" b="1" dirty="0">
                  <a:solidFill>
                    <a:schemeClr val="tx1">
                      <a:lumMod val="75000"/>
                      <a:lumOff val="25000"/>
                    </a:schemeClr>
                  </a:solidFill>
                </a:rPr>
                <a:t>LotFrontage</a:t>
              </a:r>
            </a:p>
            <a:p>
              <a:pPr algn="r"/>
              <a:r>
                <a:rPr lang="en-US" sz="450" b="1" dirty="0" err="1">
                  <a:solidFill>
                    <a:schemeClr val="tx1">
                      <a:lumMod val="75000"/>
                      <a:lumOff val="25000"/>
                    </a:schemeClr>
                  </a:solidFill>
                </a:rPr>
                <a:t>FirePlaceQu</a:t>
              </a:r>
              <a:endParaRPr lang="en-US" sz="450" b="1" dirty="0">
                <a:solidFill>
                  <a:schemeClr val="tx1">
                    <a:lumMod val="75000"/>
                    <a:lumOff val="25000"/>
                  </a:schemeClr>
                </a:solidFill>
              </a:endParaRPr>
            </a:p>
            <a:p>
              <a:pPr algn="r"/>
              <a:r>
                <a:rPr lang="en-US" sz="450" b="1" dirty="0">
                  <a:solidFill>
                    <a:schemeClr val="tx1">
                      <a:lumMod val="75000"/>
                      <a:lumOff val="25000"/>
                    </a:schemeClr>
                  </a:solidFill>
                </a:rPr>
                <a:t>Fence</a:t>
              </a:r>
            </a:p>
            <a:p>
              <a:pPr algn="r"/>
              <a:r>
                <a:rPr lang="en-US" sz="450" b="1" dirty="0">
                  <a:solidFill>
                    <a:schemeClr val="tx1">
                      <a:lumMod val="75000"/>
                      <a:lumOff val="25000"/>
                    </a:schemeClr>
                  </a:solidFill>
                </a:rPr>
                <a:t>Alley</a:t>
              </a:r>
            </a:p>
            <a:p>
              <a:pPr algn="r"/>
              <a:r>
                <a:rPr lang="en-US" sz="450" b="1" dirty="0">
                  <a:solidFill>
                    <a:schemeClr val="tx1">
                      <a:lumMod val="75000"/>
                      <a:lumOff val="25000"/>
                    </a:schemeClr>
                  </a:solidFill>
                </a:rPr>
                <a:t>Misc Feature</a:t>
              </a:r>
            </a:p>
            <a:p>
              <a:pPr algn="r"/>
              <a:r>
                <a:rPr lang="en-US" sz="450" b="1" dirty="0">
                  <a:solidFill>
                    <a:schemeClr val="tx1">
                      <a:lumMod val="75000"/>
                      <a:lumOff val="25000"/>
                    </a:schemeClr>
                  </a:solidFill>
                </a:rPr>
                <a:t>PoolQC</a:t>
              </a:r>
            </a:p>
          </p:txBody>
        </p:sp>
        <p:pic>
          <p:nvPicPr>
            <p:cNvPr id="13" name="Picture 12">
              <a:extLst>
                <a:ext uri="{FF2B5EF4-FFF2-40B4-BE49-F238E27FC236}">
                  <a16:creationId xmlns:a16="http://schemas.microsoft.com/office/drawing/2014/main" id="{4457EAB8-5BAD-4212-8FA3-313C19980609}"/>
                </a:ext>
              </a:extLst>
            </p:cNvPr>
            <p:cNvPicPr>
              <a:picLocks noChangeAspect="1"/>
            </p:cNvPicPr>
            <p:nvPr/>
          </p:nvPicPr>
          <p:blipFill>
            <a:blip r:embed="rId3"/>
            <a:stretch>
              <a:fillRect/>
            </a:stretch>
          </p:blipFill>
          <p:spPr>
            <a:xfrm>
              <a:off x="3773645" y="1974126"/>
              <a:ext cx="7883926" cy="3152775"/>
            </a:xfrm>
            <a:prstGeom prst="rect">
              <a:avLst/>
            </a:prstGeom>
          </p:spPr>
        </p:pic>
      </p:grpSp>
      <p:sp>
        <p:nvSpPr>
          <p:cNvPr id="2" name="TextBox 1">
            <a:extLst>
              <a:ext uri="{FF2B5EF4-FFF2-40B4-BE49-F238E27FC236}">
                <a16:creationId xmlns:a16="http://schemas.microsoft.com/office/drawing/2014/main" id="{8445C758-4406-41B2-83E7-FB5F1172FBBB}"/>
              </a:ext>
            </a:extLst>
          </p:cNvPr>
          <p:cNvSpPr txBox="1"/>
          <p:nvPr/>
        </p:nvSpPr>
        <p:spPr>
          <a:xfrm>
            <a:off x="3181864" y="1637823"/>
            <a:ext cx="8367747" cy="3693319"/>
          </a:xfrm>
          <a:prstGeom prst="rect">
            <a:avLst/>
          </a:prstGeom>
          <a:noFill/>
        </p:spPr>
        <p:txBody>
          <a:bodyPr wrap="square" rtlCol="0">
            <a:spAutoFit/>
          </a:bodyPr>
          <a:lstStyle/>
          <a:p>
            <a:r>
              <a:rPr lang="en-US" u="sng" dirty="0"/>
              <a:t>Examples of  Systematic Missing Data</a:t>
            </a:r>
            <a:r>
              <a:rPr lang="en-US" dirty="0"/>
              <a:t> :</a:t>
            </a:r>
          </a:p>
          <a:p>
            <a:endParaRPr lang="en-US" u="sng" dirty="0"/>
          </a:p>
          <a:p>
            <a:pPr marL="171450" indent="-171450">
              <a:buFont typeface="Arial" panose="020B0604020202020204" pitchFamily="34" charset="0"/>
              <a:buChar char="•"/>
            </a:pPr>
            <a:r>
              <a:rPr lang="en-US" i="1" dirty="0"/>
              <a:t>MasVnrArea and MasVnrType </a:t>
            </a:r>
            <a:r>
              <a:rPr lang="en-US" dirty="0"/>
              <a:t>are defined as masonry veneer area in square feet and masonry veneer type. Missing values in those features mean that there is no masonry veneer in those houses.  Imputation : </a:t>
            </a:r>
            <a:r>
              <a:rPr lang="en-US" b="1" i="1" dirty="0"/>
              <a:t>None</a:t>
            </a:r>
          </a:p>
          <a:p>
            <a:pPr marL="171450" indent="-171450">
              <a:buFont typeface="Arial" panose="020B0604020202020204" pitchFamily="34" charset="0"/>
              <a:buChar char="•"/>
            </a:pPr>
            <a:endParaRPr lang="en-US" b="1" i="1" dirty="0"/>
          </a:p>
          <a:p>
            <a:pPr marL="171450" indent="-171450">
              <a:buFont typeface="Arial" panose="020B0604020202020204" pitchFamily="34" charset="0"/>
              <a:buChar char="•"/>
            </a:pPr>
            <a:r>
              <a:rPr lang="en-US" dirty="0"/>
              <a:t>Other systematically missing categorical features are </a:t>
            </a:r>
            <a:r>
              <a:rPr lang="en-US" i="1" dirty="0"/>
              <a:t>Alley, Fence, FireplaceQu, MiscFeature and PoolQC</a:t>
            </a:r>
            <a:r>
              <a:rPr lang="en-US" dirty="0"/>
              <a:t>. There are missing data in them because those features doesn't exist in those houses. Imputation : </a:t>
            </a:r>
            <a:r>
              <a:rPr lang="en-US" b="1" i="1" dirty="0"/>
              <a:t>None</a:t>
            </a:r>
            <a:endParaRPr lang="en-US" dirty="0"/>
          </a:p>
          <a:p>
            <a:endParaRPr lang="en-US" dirty="0"/>
          </a:p>
          <a:p>
            <a:pPr marL="171450" indent="-171450">
              <a:buFont typeface="Arial" panose="020B0604020202020204" pitchFamily="34" charset="0"/>
              <a:buChar char="•"/>
            </a:pPr>
            <a:r>
              <a:rPr lang="en-US" i="1" dirty="0"/>
              <a:t>GarageType, GarageYrBlt, GarageFinish, GarageQual and GarageCond</a:t>
            </a:r>
            <a:r>
              <a:rPr lang="en-US" dirty="0"/>
              <a:t> are categorical Imputation : </a:t>
            </a:r>
            <a:r>
              <a:rPr lang="en-US" b="1" i="1" dirty="0"/>
              <a:t>None</a:t>
            </a:r>
          </a:p>
          <a:p>
            <a:pPr marL="171450" indent="-171450">
              <a:buFont typeface="Arial" panose="020B0604020202020204" pitchFamily="34" charset="0"/>
              <a:buChar char="•"/>
            </a:pPr>
            <a:endParaRPr lang="en-US" b="1" i="1" dirty="0"/>
          </a:p>
        </p:txBody>
      </p:sp>
    </p:spTree>
    <p:extLst>
      <p:ext uri="{BB962C8B-B14F-4D97-AF65-F5344CB8AC3E}">
        <p14:creationId xmlns:p14="http://schemas.microsoft.com/office/powerpoint/2010/main" val="119013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4630</TotalTime>
  <Words>2722</Words>
  <Application>Microsoft Office PowerPoint</Application>
  <PresentationFormat>Widescreen</PresentationFormat>
  <Paragraphs>966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 Pramadita</dc:creator>
  <cp:lastModifiedBy>Ali Hilmi Uysal</cp:lastModifiedBy>
  <cp:revision>86</cp:revision>
  <dcterms:created xsi:type="dcterms:W3CDTF">2017-10-28T14:07:13Z</dcterms:created>
  <dcterms:modified xsi:type="dcterms:W3CDTF">2019-05-29T19:56:57Z</dcterms:modified>
</cp:coreProperties>
</file>