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8" r:id="rId8"/>
    <p:sldId id="262" r:id="rId9"/>
    <p:sldId id="259" r:id="rId10"/>
    <p:sldId id="263" r:id="rId11"/>
    <p:sldId id="260"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2EB3B-9DF5-4953-8C85-9E394FA4B69C}" v="39" dt="2023-09-25T05:31:52.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BE36-082E-63FD-D35F-00DC22A15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21DBA-5D28-264B-F278-6D0DA8EBD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56A076-06AF-F73F-B36A-7D0112B9BC48}"/>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AEB3F945-8F58-9FAD-04C6-7D4B68B9B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CA455-53C3-F790-7109-F196955F8E17}"/>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37799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4299-3611-AF02-D2DE-0EFBA7E9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26DC4-4DDC-60CE-AB3B-D1AF19E97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F3D50-3FAC-020C-E2F5-4026636E0739}"/>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FD53C8DA-8161-4EAC-70A7-BC32E82D3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DEDD4-C36E-5570-65F3-3270C79ED5CC}"/>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336428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E4497-4407-4864-8A5D-956562A7B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05407-6965-94E7-B8BA-1164DC42E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9A603-64EE-BEFC-444A-65F7F8B4EE51}"/>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7BE4C548-55D1-2B04-76A0-17F797BF6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E5406-1727-246F-1B39-9A91B12AC52E}"/>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320209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D41B-B4AE-51D0-1E3F-199326329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745E9-5E07-1E69-8DB0-B64D8A805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CA6D6-10AA-6F41-97C8-7469FF7EC082}"/>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C1F01A61-B840-1782-4691-9FB99BE2A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28731-8565-2803-8D36-98FF50B90713}"/>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72915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F171-C0B0-F1EC-9284-00732488F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B3B5AF-7F54-E666-4809-C21BB8ADFC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87104-C337-B6E9-46FA-D47E7CF4EF51}"/>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1037C3E3-7335-E484-BD37-F7FA76F1C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01D5E-618D-72EE-FA5B-BBD0F329798F}"/>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287541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0749-430A-923A-C83A-5769DEF8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CD4A9-9C3E-28FB-D4DC-F6D2252B9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D5E34-E459-C0B8-1DD8-B6F9FA7AF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233AA-B676-1416-C8A8-CF2182CC9192}"/>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6" name="Footer Placeholder 5">
            <a:extLst>
              <a:ext uri="{FF2B5EF4-FFF2-40B4-BE49-F238E27FC236}">
                <a16:creationId xmlns:a16="http://schemas.microsoft.com/office/drawing/2014/main" id="{3B23477C-F881-8F3C-3D93-6BADAE7FF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16761-D82A-EFA6-ED36-36C958D785A4}"/>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233239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38B2-2262-E932-D71C-5D5A87385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02DB5-D0FE-DC61-B44D-7444A0E0D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4DFC81-738E-F244-65C0-0DA98CDFE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DED667-4B65-CEBF-2F19-8010797B8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64334-FE9C-226C-5213-1A16668F1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044B2-5BF1-32B1-2034-8E83A68D8BF9}"/>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8" name="Footer Placeholder 7">
            <a:extLst>
              <a:ext uri="{FF2B5EF4-FFF2-40B4-BE49-F238E27FC236}">
                <a16:creationId xmlns:a16="http://schemas.microsoft.com/office/drawing/2014/main" id="{B012FD62-4406-2557-5ED9-665473527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0095D2-542E-9A26-224E-A246D61FFCAF}"/>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18165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0C3D-7982-8198-BF32-7123CFD29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2A795-AE42-5E4E-A3BF-2AD14FBBB3BC}"/>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4" name="Footer Placeholder 3">
            <a:extLst>
              <a:ext uri="{FF2B5EF4-FFF2-40B4-BE49-F238E27FC236}">
                <a16:creationId xmlns:a16="http://schemas.microsoft.com/office/drawing/2014/main" id="{4CF9BD86-7A2A-2526-251F-B741E9AE5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2039E-6351-5A18-9514-6175C4FE1868}"/>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356952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E329A-BEEB-3903-9844-B93AC1CF3F49}"/>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3" name="Footer Placeholder 2">
            <a:extLst>
              <a:ext uri="{FF2B5EF4-FFF2-40B4-BE49-F238E27FC236}">
                <a16:creationId xmlns:a16="http://schemas.microsoft.com/office/drawing/2014/main" id="{E72A8DBC-509E-1785-B2A3-ACE26F77F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BE081-0D30-DC37-CA36-671E4FD8B075}"/>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102650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19A-07B9-543D-1E2F-855D5F7C3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1D1A93-14FA-B32B-040F-059C687E5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FCA7F-EF91-03ED-5365-7B08B925C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DB2B5-3F8E-7347-66E5-1509D5B0C6E4}"/>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6" name="Footer Placeholder 5">
            <a:extLst>
              <a:ext uri="{FF2B5EF4-FFF2-40B4-BE49-F238E27FC236}">
                <a16:creationId xmlns:a16="http://schemas.microsoft.com/office/drawing/2014/main" id="{D2D89DDE-AE53-CC4C-5A85-B1070CF66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6FB42-B6FC-5A1C-716C-B79BB390A5F7}"/>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150907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4494-C59B-974E-8959-DF16EC1D7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07831-5241-2FC7-AC9A-1FECBED88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51F82-1DEB-D762-13C2-7344BDE41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846F2-CC4D-D601-B169-52EF7E80B6A2}"/>
              </a:ext>
            </a:extLst>
          </p:cNvPr>
          <p:cNvSpPr>
            <a:spLocks noGrp="1"/>
          </p:cNvSpPr>
          <p:nvPr>
            <p:ph type="dt" sz="half" idx="10"/>
          </p:nvPr>
        </p:nvSpPr>
        <p:spPr/>
        <p:txBody>
          <a:bodyPr/>
          <a:lstStyle/>
          <a:p>
            <a:fld id="{016A1114-47B7-46F7-9C10-A68CF6C946F0}" type="datetimeFigureOut">
              <a:rPr lang="en-US" smtClean="0"/>
              <a:t>9/24/2023</a:t>
            </a:fld>
            <a:endParaRPr lang="en-US"/>
          </a:p>
        </p:txBody>
      </p:sp>
      <p:sp>
        <p:nvSpPr>
          <p:cNvPr id="6" name="Footer Placeholder 5">
            <a:extLst>
              <a:ext uri="{FF2B5EF4-FFF2-40B4-BE49-F238E27FC236}">
                <a16:creationId xmlns:a16="http://schemas.microsoft.com/office/drawing/2014/main" id="{6681E8B6-2B22-87AF-8709-874CDE05F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34340-A024-D085-026E-3C37A0D06A4D}"/>
              </a:ext>
            </a:extLst>
          </p:cNvPr>
          <p:cNvSpPr>
            <a:spLocks noGrp="1"/>
          </p:cNvSpPr>
          <p:nvPr>
            <p:ph type="sldNum" sz="quarter" idx="12"/>
          </p:nvPr>
        </p:nvSpPr>
        <p:spPr/>
        <p:txBody>
          <a:bodyPr/>
          <a:lstStyle/>
          <a:p>
            <a:fld id="{0A099ECB-951F-4959-99E4-A8FA98AB8C92}" type="slidenum">
              <a:rPr lang="en-US" smtClean="0"/>
              <a:t>‹#›</a:t>
            </a:fld>
            <a:endParaRPr lang="en-US"/>
          </a:p>
        </p:txBody>
      </p:sp>
    </p:spTree>
    <p:extLst>
      <p:ext uri="{BB962C8B-B14F-4D97-AF65-F5344CB8AC3E}">
        <p14:creationId xmlns:p14="http://schemas.microsoft.com/office/powerpoint/2010/main" val="365892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2BA43-23A3-379A-B75A-5D9DC8BAF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93776-8EED-7D6A-124E-A224DF080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E0885-E763-4A4F-0400-4B2168590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A1114-47B7-46F7-9C10-A68CF6C946F0}" type="datetimeFigureOut">
              <a:rPr lang="en-US" smtClean="0"/>
              <a:t>9/24/2023</a:t>
            </a:fld>
            <a:endParaRPr lang="en-US"/>
          </a:p>
        </p:txBody>
      </p:sp>
      <p:sp>
        <p:nvSpPr>
          <p:cNvPr id="5" name="Footer Placeholder 4">
            <a:extLst>
              <a:ext uri="{FF2B5EF4-FFF2-40B4-BE49-F238E27FC236}">
                <a16:creationId xmlns:a16="http://schemas.microsoft.com/office/drawing/2014/main" id="{D90B058A-DB98-DCAD-649C-0873F1212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E9DC2C-60EC-4BE6-3E84-EF4E8D878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99ECB-951F-4959-99E4-A8FA98AB8C92}" type="slidenum">
              <a:rPr lang="en-US" smtClean="0"/>
              <a:t>‹#›</a:t>
            </a:fld>
            <a:endParaRPr lang="en-US"/>
          </a:p>
        </p:txBody>
      </p:sp>
    </p:spTree>
    <p:extLst>
      <p:ext uri="{BB962C8B-B14F-4D97-AF65-F5344CB8AC3E}">
        <p14:creationId xmlns:p14="http://schemas.microsoft.com/office/powerpoint/2010/main" val="2109022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hvino/dev-blo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cmits3CZ/stem-for-kidd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ello.com/b/cmits3CZ/stem-for-kiddo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ajsloan1020.wixsite.com/stemforkidd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app.mural.co/t/topsecretplans3328/m/topsecretplans3328/1694808221404/cdf1bbd4474497d94654a066f96c6fe13c28b9d0?sender=5b842291-ecb6-4c7f-a672-cb4998c20954" TargetMode="External"/><Relationship Id="rId4" Type="http://schemas.openxmlformats.org/officeDocument/2006/relationships/hyperlink" Target="https://github.com/BearClaw02/STEM-for-Kiddos/tree/ma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hvino/dev-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hvino/dev-blo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BF3077-D07E-225C-7F5F-20688D6237B3}"/>
              </a:ext>
            </a:extLst>
          </p:cNvPr>
          <p:cNvSpPr>
            <a:spLocks noGrp="1"/>
          </p:cNvSpPr>
          <p:nvPr>
            <p:ph type="ctrTitle"/>
          </p:nvPr>
        </p:nvSpPr>
        <p:spPr>
          <a:xfrm>
            <a:off x="4038600" y="1939159"/>
            <a:ext cx="7644627" cy="2751086"/>
          </a:xfrm>
        </p:spPr>
        <p:txBody>
          <a:bodyPr>
            <a:normAutofit/>
          </a:bodyPr>
          <a:lstStyle/>
          <a:p>
            <a:pPr algn="r"/>
            <a:r>
              <a:rPr lang="en-US" dirty="0"/>
              <a:t>3.1 Weekly Journal</a:t>
            </a:r>
            <a:endParaRPr lang="en-US"/>
          </a:p>
        </p:txBody>
      </p:sp>
      <p:sp>
        <p:nvSpPr>
          <p:cNvPr id="3" name="Subtitle 2">
            <a:extLst>
              <a:ext uri="{FF2B5EF4-FFF2-40B4-BE49-F238E27FC236}">
                <a16:creationId xmlns:a16="http://schemas.microsoft.com/office/drawing/2014/main" id="{B18A2B30-A555-A62A-E609-5CD03281940F}"/>
              </a:ext>
            </a:extLst>
          </p:cNvPr>
          <p:cNvSpPr>
            <a:spLocks noGrp="1"/>
          </p:cNvSpPr>
          <p:nvPr>
            <p:ph type="subTitle" idx="1"/>
          </p:nvPr>
        </p:nvSpPr>
        <p:spPr>
          <a:xfrm>
            <a:off x="4038600" y="4782320"/>
            <a:ext cx="7644627" cy="1329443"/>
          </a:xfrm>
        </p:spPr>
        <p:txBody>
          <a:bodyPr>
            <a:normAutofit/>
          </a:bodyPr>
          <a:lstStyle/>
          <a:p>
            <a:pPr algn="r"/>
            <a:r>
              <a:rPr lang="en-US" sz="2200"/>
              <a:t>MS 501 Game Production and Documentation</a:t>
            </a:r>
          </a:p>
          <a:p>
            <a:pPr algn="r"/>
            <a:r>
              <a:rPr lang="en-US" sz="2200"/>
              <a:t>Selik Samai</a:t>
            </a:r>
          </a:p>
          <a:p>
            <a:pPr algn="r"/>
            <a:r>
              <a:rPr lang="en-US" sz="2200"/>
              <a:t>09/24/2023</a:t>
            </a:r>
          </a:p>
        </p:txBody>
      </p:sp>
    </p:spTree>
    <p:extLst>
      <p:ext uri="{BB962C8B-B14F-4D97-AF65-F5344CB8AC3E}">
        <p14:creationId xmlns:p14="http://schemas.microsoft.com/office/powerpoint/2010/main" val="3510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24D72-84FE-00B2-C84A-0F402C4036C4}"/>
              </a:ext>
            </a:extLst>
          </p:cNvPr>
          <p:cNvSpPr>
            <a:spLocks noGrp="1"/>
          </p:cNvSpPr>
          <p:nvPr>
            <p:ph type="title"/>
          </p:nvPr>
        </p:nvSpPr>
        <p:spPr>
          <a:xfrm>
            <a:off x="1171074" y="2422981"/>
            <a:ext cx="3240506" cy="1309569"/>
          </a:xfrm>
        </p:spPr>
        <p:txBody>
          <a:bodyPr>
            <a:normAutofit fontScale="90000"/>
          </a:bodyPr>
          <a:lstStyle/>
          <a:p>
            <a:pPr algn="ctr"/>
            <a:r>
              <a:rPr lang="en-US" dirty="0">
                <a:solidFill>
                  <a:srgbClr val="FFFFFF"/>
                </a:solidFill>
              </a:rPr>
              <a:t>Conclusion</a:t>
            </a:r>
            <a:br>
              <a:rPr lang="en-US" dirty="0">
                <a:solidFill>
                  <a:srgbClr val="FFFFFF"/>
                </a:solidFill>
              </a:rPr>
            </a:br>
            <a:br>
              <a:rPr lang="en-US" dirty="0">
                <a:solidFill>
                  <a:srgbClr val="FFFFFF"/>
                </a:solidFill>
              </a:rPr>
            </a:br>
            <a:r>
              <a:rPr lang="en-US" sz="1800" dirty="0">
                <a:solidFill>
                  <a:srgbClr val="FFFFFF"/>
                </a:solidFill>
                <a:hlinkClick r:id="rId2"/>
              </a:rPr>
              <a:t>Dev-Blog</a:t>
            </a:r>
            <a:endParaRPr lang="en-US" sz="1800"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CB248C-3E7D-C2B2-BCB6-A9B2ACA0B314}"/>
              </a:ext>
            </a:extLst>
          </p:cNvPr>
          <p:cNvSpPr>
            <a:spLocks noGrp="1"/>
          </p:cNvSpPr>
          <p:nvPr>
            <p:ph idx="1"/>
          </p:nvPr>
        </p:nvSpPr>
        <p:spPr>
          <a:xfrm>
            <a:off x="5484529" y="1391811"/>
            <a:ext cx="5536397" cy="3935281"/>
          </a:xfrm>
        </p:spPr>
        <p:txBody>
          <a:bodyPr>
            <a:normAutofit fontScale="77500" lnSpcReduction="20000"/>
          </a:bodyPr>
          <a:lstStyle/>
          <a:p>
            <a:r>
              <a:rPr lang="en-US" dirty="0"/>
              <a:t>I think overall, I need to refine my process based off the chapters I read. These chapters identified some mistakes I made that force a lot of work on the tail end which is not ideal in any environment. In particular, chapter 11 “Faster Iterations” is what will most likely fuel my success going forward. It will help me refine my process and not lose sight of certain tasks. I just need to keep in mind that none of this needs to be perfect but making a little bit of progress daily will lead to a better outcome than spending most of the time at the tail end of a given sprint. </a:t>
            </a:r>
          </a:p>
        </p:txBody>
      </p:sp>
    </p:spTree>
    <p:extLst>
      <p:ext uri="{BB962C8B-B14F-4D97-AF65-F5344CB8AC3E}">
        <p14:creationId xmlns:p14="http://schemas.microsoft.com/office/powerpoint/2010/main" val="203371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497A3-9F06-B956-BF27-62DEA5C4CB6D}"/>
              </a:ext>
            </a:extLst>
          </p:cNvPr>
          <p:cNvSpPr>
            <a:spLocks noGrp="1"/>
          </p:cNvSpPr>
          <p:nvPr>
            <p:ph type="title"/>
          </p:nvPr>
        </p:nvSpPr>
        <p:spPr>
          <a:xfrm>
            <a:off x="956826" y="1112969"/>
            <a:ext cx="3937298" cy="4166010"/>
          </a:xfrm>
        </p:spPr>
        <p:txBody>
          <a:bodyPr>
            <a:normAutofit/>
          </a:bodyPr>
          <a:lstStyle/>
          <a:p>
            <a:r>
              <a:rPr lang="en-US">
                <a:solidFill>
                  <a:srgbClr val="FFFFFF"/>
                </a:solidFill>
              </a:rPr>
              <a:t>Chapter 8 User Stories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DF128D-054C-0C51-9BEE-8596083E304B}"/>
              </a:ext>
            </a:extLst>
          </p:cNvPr>
          <p:cNvSpPr>
            <a:spLocks noGrp="1"/>
          </p:cNvSpPr>
          <p:nvPr>
            <p:ph idx="1"/>
          </p:nvPr>
        </p:nvSpPr>
        <p:spPr>
          <a:xfrm>
            <a:off x="6096000" y="820880"/>
            <a:ext cx="5257799" cy="4889350"/>
          </a:xfrm>
        </p:spPr>
        <p:txBody>
          <a:bodyPr anchor="t">
            <a:normAutofit/>
          </a:bodyPr>
          <a:lstStyle/>
          <a:p>
            <a:r>
              <a:rPr lang="en-US" sz="2200"/>
              <a:t>Definition: A user story is a short description of a game, tool, or pipeline feature that has a clear value to a user. </a:t>
            </a:r>
          </a:p>
          <a:p>
            <a:endParaRPr lang="en-US" sz="2200"/>
          </a:p>
          <a:p>
            <a:pPr marL="0" indent="0">
              <a:buNone/>
            </a:pPr>
            <a:r>
              <a:rPr lang="en-US" sz="2200"/>
              <a:t>I quickly realized that STEM for kiddos was way ahead in this regard. When I joined the team, we already had  Trello with much of the tasks already created. At the same time, we didn’t necessarily have all tasks assigned to everyone. I identified this in week 2 and worked with our lead to assign some very important stories to myself. </a:t>
            </a:r>
          </a:p>
          <a:p>
            <a:pPr marL="0" indent="0">
              <a:buNone/>
            </a:pPr>
            <a:endParaRPr lang="en-US" sz="2200"/>
          </a:p>
          <a:p>
            <a:pPr marL="0" indent="0">
              <a:buNone/>
            </a:pPr>
            <a:r>
              <a:rPr lang="en-US" sz="2200">
                <a:hlinkClick r:id="rId2"/>
              </a:rPr>
              <a:t>STEM for Kiddos</a:t>
            </a:r>
            <a:endParaRPr lang="en-US"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4847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FBBFBB21-5777-F7C1-0B2B-9994E2D094FA}"/>
              </a:ext>
            </a:extLst>
          </p:cNvPr>
          <p:cNvPicPr>
            <a:picLocks noChangeAspect="1"/>
          </p:cNvPicPr>
          <p:nvPr/>
        </p:nvPicPr>
        <p:blipFill rotWithShape="1">
          <a:blip r:embed="rId2"/>
          <a:srcRect l="4517" r="-2" b="-2"/>
          <a:stretch/>
        </p:blipFill>
        <p:spPr>
          <a:xfrm>
            <a:off x="885611" y="198789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333FF3-367A-77CA-8B1B-EE817F32C027}"/>
              </a:ext>
            </a:extLst>
          </p:cNvPr>
          <p:cNvSpPr>
            <a:spLocks noGrp="1"/>
          </p:cNvSpPr>
          <p:nvPr>
            <p:ph type="title"/>
          </p:nvPr>
        </p:nvSpPr>
        <p:spPr>
          <a:xfrm>
            <a:off x="1715649" y="381865"/>
            <a:ext cx="6689441" cy="1325563"/>
          </a:xfrm>
        </p:spPr>
        <p:txBody>
          <a:bodyPr>
            <a:normAutofit/>
          </a:bodyPr>
          <a:lstStyle/>
          <a:p>
            <a:r>
              <a:rPr lang="en-US" dirty="0">
                <a:hlinkClick r:id="rId3"/>
              </a:rPr>
              <a:t>Trello</a:t>
            </a:r>
            <a:r>
              <a:rPr lang="en-US" dirty="0"/>
              <a:t> &amp; My burn down chart</a:t>
            </a:r>
          </a:p>
        </p:txBody>
      </p:sp>
      <p:pic>
        <p:nvPicPr>
          <p:cNvPr id="7" name="Content Placeholder 6">
            <a:extLst>
              <a:ext uri="{FF2B5EF4-FFF2-40B4-BE49-F238E27FC236}">
                <a16:creationId xmlns:a16="http://schemas.microsoft.com/office/drawing/2014/main" id="{AD3B1432-8CEC-A6C6-6DF6-45250AEE92FB}"/>
              </a:ext>
            </a:extLst>
          </p:cNvPr>
          <p:cNvPicPr>
            <a:picLocks noGrp="1" noChangeAspect="1"/>
          </p:cNvPicPr>
          <p:nvPr>
            <p:ph idx="1"/>
          </p:nvPr>
        </p:nvPicPr>
        <p:blipFill>
          <a:blip r:embed="rId4"/>
          <a:stretch>
            <a:fillRect/>
          </a:stretch>
        </p:blipFill>
        <p:spPr>
          <a:xfrm>
            <a:off x="6200736" y="1901936"/>
            <a:ext cx="4236396" cy="4351338"/>
          </a:xfrm>
        </p:spPr>
      </p:pic>
    </p:spTree>
    <p:extLst>
      <p:ext uri="{BB962C8B-B14F-4D97-AF65-F5344CB8AC3E}">
        <p14:creationId xmlns:p14="http://schemas.microsoft.com/office/powerpoint/2010/main" val="398151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72473-63CD-C2E2-EADF-06B0E582E467}"/>
              </a:ext>
            </a:extLst>
          </p:cNvPr>
          <p:cNvSpPr>
            <a:spLocks noGrp="1"/>
          </p:cNvSpPr>
          <p:nvPr>
            <p:ph type="title"/>
          </p:nvPr>
        </p:nvSpPr>
        <p:spPr>
          <a:xfrm>
            <a:off x="956826" y="1112969"/>
            <a:ext cx="3937298" cy="4166010"/>
          </a:xfrm>
        </p:spPr>
        <p:txBody>
          <a:bodyPr>
            <a:normAutofit/>
          </a:bodyPr>
          <a:lstStyle/>
          <a:p>
            <a:r>
              <a:rPr lang="en-US">
                <a:solidFill>
                  <a:srgbClr val="FFFFFF"/>
                </a:solidFill>
              </a:rPr>
              <a:t>Chapter 9 Agile Release Planning</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C5EBB3-C7BB-39CF-B490-0E48226DCA9F}"/>
              </a:ext>
            </a:extLst>
          </p:cNvPr>
          <p:cNvSpPr>
            <a:spLocks noGrp="1"/>
          </p:cNvSpPr>
          <p:nvPr>
            <p:ph idx="1"/>
          </p:nvPr>
        </p:nvSpPr>
        <p:spPr>
          <a:xfrm>
            <a:off x="6096000" y="820880"/>
            <a:ext cx="5257799" cy="4889350"/>
          </a:xfrm>
        </p:spPr>
        <p:txBody>
          <a:bodyPr anchor="t">
            <a:normAutofit/>
          </a:bodyPr>
          <a:lstStyle/>
          <a:p>
            <a:r>
              <a:rPr lang="en-US" sz="2200"/>
              <a:t>Definition: Scrum describes releases as major goals that occur every several months, comparable to milestones or E3 or marketing demos in the level they are polished…A release plan has more flexibility as features emerge from the sprints. </a:t>
            </a:r>
          </a:p>
          <a:p>
            <a:pPr marL="0" indent="0">
              <a:buNone/>
            </a:pPr>
            <a:r>
              <a:rPr lang="en-US" sz="2200"/>
              <a:t>I personally didn’t have much experience with the release planning stage for the STEM for kiddos project, but this is something the team is actively engaging with. We currently do have a burn down chart and I believe the </a:t>
            </a:r>
            <a:r>
              <a:rPr lang="en-US" sz="2200">
                <a:hlinkClick r:id="rId2"/>
              </a:rPr>
              <a:t>website</a:t>
            </a:r>
            <a:r>
              <a:rPr lang="en-US" sz="2200"/>
              <a:t> we have and are currently redesigning is the most applicable to this level of effort. </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78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6">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a:extLst>
              <a:ext uri="{FF2B5EF4-FFF2-40B4-BE49-F238E27FC236}">
                <a16:creationId xmlns:a16="http://schemas.microsoft.com/office/drawing/2014/main" id="{8354CB46-67B9-F2E0-B2B7-C92E5136D793}"/>
              </a:ext>
            </a:extLst>
          </p:cNvPr>
          <p:cNvPicPr>
            <a:picLocks noGrp="1" noChangeAspect="1"/>
          </p:cNvPicPr>
          <p:nvPr>
            <p:ph idx="1"/>
          </p:nvPr>
        </p:nvPicPr>
        <p:blipFill>
          <a:blip r:embed="rId2"/>
          <a:stretch>
            <a:fillRect/>
          </a:stretch>
        </p:blipFill>
        <p:spPr>
          <a:xfrm>
            <a:off x="835626" y="1339693"/>
            <a:ext cx="5006593" cy="3727670"/>
          </a:xfrm>
        </p:spPr>
      </p:pic>
      <p:pic>
        <p:nvPicPr>
          <p:cNvPr id="1030" name="Picture 6">
            <a:extLst>
              <a:ext uri="{FF2B5EF4-FFF2-40B4-BE49-F238E27FC236}">
                <a16:creationId xmlns:a16="http://schemas.microsoft.com/office/drawing/2014/main" id="{5C209E3A-66E7-EAFE-BEC0-034C75B8E66E}"/>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6839881" y="1168337"/>
            <a:ext cx="3450236" cy="389902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C875EB-C297-5843-7D9E-3E8FD257E55E}"/>
              </a:ext>
            </a:extLst>
          </p:cNvPr>
          <p:cNvSpPr>
            <a:spLocks noGrp="1"/>
          </p:cNvSpPr>
          <p:nvPr>
            <p:ph type="body" sz="quarter" idx="4294967295"/>
          </p:nvPr>
        </p:nvSpPr>
        <p:spPr>
          <a:xfrm>
            <a:off x="6839881" y="228600"/>
            <a:ext cx="4440292" cy="705822"/>
          </a:xfrm>
        </p:spPr>
        <p:txBody>
          <a:bodyPr>
            <a:normAutofit/>
          </a:bodyPr>
          <a:lstStyle/>
          <a:p>
            <a:pPr marL="194310" indent="-194310" defTabSz="777240">
              <a:spcBef>
                <a:spcPts val="850"/>
              </a:spcBef>
            </a:pPr>
            <a:r>
              <a:rPr lang="en-US" sz="2400" kern="1200" dirty="0">
                <a:solidFill>
                  <a:schemeClr val="tx1"/>
                </a:solidFill>
                <a:latin typeface="+mn-lt"/>
                <a:ea typeface="+mn-ea"/>
                <a:cs typeface="+mn-cs"/>
              </a:rPr>
              <a:t>Burndown Chart</a:t>
            </a:r>
            <a:endParaRPr lang="en-US" sz="2400" dirty="0"/>
          </a:p>
        </p:txBody>
      </p:sp>
      <p:sp>
        <p:nvSpPr>
          <p:cNvPr id="7" name="Text Placeholder 6">
            <a:extLst>
              <a:ext uri="{FF2B5EF4-FFF2-40B4-BE49-F238E27FC236}">
                <a16:creationId xmlns:a16="http://schemas.microsoft.com/office/drawing/2014/main" id="{CFE84E10-3D55-BF4B-93F8-92B9C3512413}"/>
              </a:ext>
            </a:extLst>
          </p:cNvPr>
          <p:cNvSpPr>
            <a:spLocks noGrp="1"/>
          </p:cNvSpPr>
          <p:nvPr>
            <p:ph type="body" idx="4294967295"/>
          </p:nvPr>
        </p:nvSpPr>
        <p:spPr>
          <a:xfrm>
            <a:off x="858693" y="316936"/>
            <a:ext cx="4418533" cy="705822"/>
          </a:xfrm>
        </p:spPr>
        <p:txBody>
          <a:bodyPr>
            <a:normAutofit lnSpcReduction="10000"/>
          </a:bodyPr>
          <a:lstStyle/>
          <a:p>
            <a:pPr marL="194310" indent="-194310" defTabSz="777240">
              <a:spcBef>
                <a:spcPts val="850"/>
              </a:spcBef>
            </a:pPr>
            <a:r>
              <a:rPr lang="en-US" sz="2400" kern="1200" dirty="0">
                <a:solidFill>
                  <a:schemeClr val="tx1"/>
                </a:solidFill>
                <a:latin typeface="+mn-lt"/>
                <a:ea typeface="+mn-ea"/>
                <a:cs typeface="+mn-cs"/>
              </a:rPr>
              <a:t>Redesign effort: </a:t>
            </a:r>
            <a:r>
              <a:rPr lang="en-US" sz="2400" kern="1200" dirty="0">
                <a:solidFill>
                  <a:schemeClr val="tx1"/>
                </a:solidFill>
                <a:latin typeface="+mn-lt"/>
                <a:ea typeface="+mn-ea"/>
                <a:cs typeface="+mn-cs"/>
                <a:hlinkClick r:id="rId4"/>
              </a:rPr>
              <a:t>Github</a:t>
            </a:r>
            <a:r>
              <a:rPr lang="en-US" sz="2400" kern="1200" dirty="0">
                <a:solidFill>
                  <a:schemeClr val="tx1"/>
                </a:solidFill>
                <a:latin typeface="+mn-lt"/>
                <a:ea typeface="+mn-ea"/>
                <a:cs typeface="+mn-cs"/>
              </a:rPr>
              <a:t> &amp; </a:t>
            </a:r>
            <a:r>
              <a:rPr lang="en-US" sz="2400" kern="1200" dirty="0">
                <a:solidFill>
                  <a:schemeClr val="tx1"/>
                </a:solidFill>
                <a:latin typeface="+mn-lt"/>
                <a:ea typeface="+mn-ea"/>
                <a:cs typeface="+mn-cs"/>
                <a:hlinkClick r:id="rId5"/>
              </a:rPr>
              <a:t>Wireframe</a:t>
            </a:r>
            <a:endParaRPr lang="en-US" sz="2400" kern="1200" dirty="0">
              <a:solidFill>
                <a:schemeClr val="tx1"/>
              </a:solidFill>
              <a:latin typeface="+mn-lt"/>
              <a:ea typeface="+mn-ea"/>
              <a:cs typeface="+mn-cs"/>
            </a:endParaRPr>
          </a:p>
          <a:p>
            <a:endParaRPr lang="en-US" sz="1700" dirty="0"/>
          </a:p>
        </p:txBody>
      </p:sp>
    </p:spTree>
    <p:extLst>
      <p:ext uri="{BB962C8B-B14F-4D97-AF65-F5344CB8AC3E}">
        <p14:creationId xmlns:p14="http://schemas.microsoft.com/office/powerpoint/2010/main" val="133690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477FB-20A5-5DB4-AA97-DFDA43E8C240}"/>
              </a:ext>
            </a:extLst>
          </p:cNvPr>
          <p:cNvSpPr>
            <a:spLocks noGrp="1"/>
          </p:cNvSpPr>
          <p:nvPr>
            <p:ph type="title"/>
          </p:nvPr>
        </p:nvSpPr>
        <p:spPr>
          <a:xfrm>
            <a:off x="686834" y="1153572"/>
            <a:ext cx="3200400" cy="4461163"/>
          </a:xfrm>
        </p:spPr>
        <p:txBody>
          <a:bodyPr>
            <a:normAutofit/>
          </a:bodyPr>
          <a:lstStyle/>
          <a:p>
            <a:r>
              <a:rPr lang="en-US">
                <a:solidFill>
                  <a:srgbClr val="FFFFFF"/>
                </a:solidFill>
              </a:rPr>
              <a:t>Chapter 10 Video Game Project Management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736A6A-F0E3-9CD7-F70A-5B1994A090F5}"/>
              </a:ext>
            </a:extLst>
          </p:cNvPr>
          <p:cNvSpPr>
            <a:spLocks noGrp="1"/>
          </p:cNvSpPr>
          <p:nvPr>
            <p:ph idx="1"/>
          </p:nvPr>
        </p:nvSpPr>
        <p:spPr>
          <a:xfrm>
            <a:off x="4447308" y="591344"/>
            <a:ext cx="6906491" cy="5585619"/>
          </a:xfrm>
        </p:spPr>
        <p:txBody>
          <a:bodyPr anchor="ctr">
            <a:normAutofit/>
          </a:bodyPr>
          <a:lstStyle/>
          <a:p>
            <a:r>
              <a:rPr lang="en-US" sz="2200" dirty="0"/>
              <a:t>Definition: The project management Institute’s PMBOK defines a project as “a temporary endeavor undertaken to create a unique product or service.”</a:t>
            </a:r>
          </a:p>
          <a:p>
            <a:pPr marL="0" indent="0">
              <a:buNone/>
            </a:pPr>
            <a:endParaRPr lang="en-US" sz="2200" dirty="0"/>
          </a:p>
          <a:p>
            <a:pPr marL="0" indent="0">
              <a:buNone/>
            </a:pPr>
            <a:r>
              <a:rPr lang="en-US" sz="2200" dirty="0"/>
              <a:t>In this area, Alexis takes this role primarily. In my conversations with her, I made it a point to help identify any areas where we need contributions. Ideally, the STEM for kiddos is something that continue outside of this current semester and so we identified that advertising as well as grants for funding the boxes is something that I should focus on. This also for individuals to focus on certain areas and not have too many cooks in a particular kitchen. My main contribution will eventually lead to us producing sample kits that we can possibly show advertisers and businesses in the future for possibly receiving additional grants. This mostly targets the managing cost, schedule and scope solution that is part of project management. </a:t>
            </a:r>
          </a:p>
        </p:txBody>
      </p:sp>
    </p:spTree>
    <p:extLst>
      <p:ext uri="{BB962C8B-B14F-4D97-AF65-F5344CB8AC3E}">
        <p14:creationId xmlns:p14="http://schemas.microsoft.com/office/powerpoint/2010/main" val="141885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F50282DC-91D2-7362-0FB7-AA38613E2327}"/>
              </a:ext>
            </a:extLst>
          </p:cNvPr>
          <p:cNvSpPr>
            <a:spLocks noGrp="1"/>
          </p:cNvSpPr>
          <p:nvPr>
            <p:ph idx="1"/>
          </p:nvPr>
        </p:nvSpPr>
        <p:spPr>
          <a:xfrm>
            <a:off x="1237066" y="1661233"/>
            <a:ext cx="3625888" cy="3535532"/>
          </a:xfrm>
        </p:spPr>
        <p:txBody>
          <a:bodyPr>
            <a:normAutofit/>
          </a:bodyPr>
          <a:lstStyle/>
          <a:p>
            <a:r>
              <a:rPr lang="en-US" sz="1600" dirty="0"/>
              <a:t>I used OneNote as a draft for my weekly sprint logs. I found this to be the easiest way for me at this time to record what I’ve done and what still needs to get done. I think for week 4 I’ll try and pivot to using the blog approach via my </a:t>
            </a:r>
            <a:r>
              <a:rPr lang="en-US" sz="1600" dirty="0" err="1"/>
              <a:t>github</a:t>
            </a:r>
            <a:r>
              <a:rPr lang="en-US" sz="1600" dirty="0"/>
              <a:t> site. I’ll add to my </a:t>
            </a:r>
            <a:r>
              <a:rPr lang="en-US" sz="1600" dirty="0" err="1"/>
              <a:t>onenote</a:t>
            </a:r>
            <a:r>
              <a:rPr lang="en-US" sz="1600" dirty="0"/>
              <a:t> blog as a draft and then incorporate those changes into the </a:t>
            </a:r>
            <a:r>
              <a:rPr lang="en-US" sz="1600" dirty="0" err="1"/>
              <a:t>github</a:t>
            </a:r>
            <a:r>
              <a:rPr lang="en-US" sz="1600" dirty="0"/>
              <a:t>. This approach allows me to stick to a better schedule if I contribute daily and also allows for the Kanban practice to be more identifiable</a:t>
            </a:r>
          </a:p>
          <a:p>
            <a:r>
              <a:rPr lang="en-US" sz="1600" dirty="0">
                <a:hlinkClick r:id="rId2"/>
              </a:rPr>
              <a:t>GITHUB</a:t>
            </a:r>
            <a:endParaRPr lang="en-US" sz="1600" dirty="0"/>
          </a:p>
        </p:txBody>
      </p:sp>
      <p:pic>
        <p:nvPicPr>
          <p:cNvPr id="11" name="Picture 10">
            <a:extLst>
              <a:ext uri="{FF2B5EF4-FFF2-40B4-BE49-F238E27FC236}">
                <a16:creationId xmlns:a16="http://schemas.microsoft.com/office/drawing/2014/main" id="{95B69B58-31DF-D484-B6F0-960DF16BA76E}"/>
              </a:ext>
            </a:extLst>
          </p:cNvPr>
          <p:cNvPicPr>
            <a:picLocks noChangeAspect="1"/>
          </p:cNvPicPr>
          <p:nvPr/>
        </p:nvPicPr>
        <p:blipFill>
          <a:blip r:embed="rId3"/>
          <a:stretch>
            <a:fillRect/>
          </a:stretch>
        </p:blipFill>
        <p:spPr>
          <a:xfrm>
            <a:off x="5525369" y="693334"/>
            <a:ext cx="5429565" cy="5471331"/>
          </a:xfrm>
          <a:prstGeom prst="rect">
            <a:avLst/>
          </a:prstGeom>
        </p:spPr>
      </p:pic>
    </p:spTree>
    <p:extLst>
      <p:ext uri="{BB962C8B-B14F-4D97-AF65-F5344CB8AC3E}">
        <p14:creationId xmlns:p14="http://schemas.microsoft.com/office/powerpoint/2010/main" val="58400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DADF7-72F9-6BD4-358E-E8673695D688}"/>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Chapter 11 Faster Iterations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1DDFF052-9D62-8098-0D65-28F4B44F8B78}"/>
              </a:ext>
            </a:extLst>
          </p:cNvPr>
          <p:cNvSpPr txBox="1"/>
          <p:nvPr/>
        </p:nvSpPr>
        <p:spPr>
          <a:xfrm>
            <a:off x="5241791" y="809962"/>
            <a:ext cx="4350327" cy="2031325"/>
          </a:xfrm>
          <a:prstGeom prst="rect">
            <a:avLst/>
          </a:prstGeom>
          <a:noFill/>
        </p:spPr>
        <p:txBody>
          <a:bodyPr wrap="square" rtlCol="0">
            <a:spAutoFit/>
          </a:bodyPr>
          <a:lstStyle/>
          <a:p>
            <a:r>
              <a:rPr lang="en-US" dirty="0"/>
              <a:t>Definition: Iteration refers to the practice of creating an initial version of something (artwork, code, or a design), examining it, and then revising it until it’s sufficiently improved. </a:t>
            </a:r>
          </a:p>
          <a:p>
            <a:endParaRPr lang="en-US" dirty="0"/>
          </a:p>
          <a:p>
            <a:endParaRPr lang="en-US" dirty="0"/>
          </a:p>
        </p:txBody>
      </p:sp>
      <p:pic>
        <p:nvPicPr>
          <p:cNvPr id="2050" name="Picture 2" descr="What is Iterative Development and Why Should You Use It?">
            <a:extLst>
              <a:ext uri="{FF2B5EF4-FFF2-40B4-BE49-F238E27FC236}">
                <a16:creationId xmlns:a16="http://schemas.microsoft.com/office/drawing/2014/main" id="{FC30AAF5-76CC-A540-4424-C416A5BC7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228" y="2359892"/>
            <a:ext cx="6470432" cy="368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06A8ED-A0A5-1DDA-FE86-72CF70DD2882}"/>
              </a:ext>
            </a:extLst>
          </p:cNvPr>
          <p:cNvSpPr>
            <a:spLocks noGrp="1"/>
          </p:cNvSpPr>
          <p:nvPr>
            <p:ph idx="1"/>
          </p:nvPr>
        </p:nvSpPr>
        <p:spPr>
          <a:xfrm>
            <a:off x="838200" y="323273"/>
            <a:ext cx="10515600" cy="5853690"/>
          </a:xfrm>
        </p:spPr>
        <p:txBody>
          <a:bodyPr>
            <a:normAutofit/>
          </a:bodyPr>
          <a:lstStyle/>
          <a:p>
            <a:r>
              <a:rPr lang="en-US" dirty="0"/>
              <a:t>I spoke to this earlier, but I’ll be using my Github as my way to iterate faster. By making modifications at least every other day, I’m able to stay on task a lot easier. </a:t>
            </a:r>
          </a:p>
          <a:p>
            <a:endParaRPr lang="en-US" dirty="0"/>
          </a:p>
        </p:txBody>
      </p:sp>
      <p:pic>
        <p:nvPicPr>
          <p:cNvPr id="4" name="Content Placeholder 4">
            <a:extLst>
              <a:ext uri="{FF2B5EF4-FFF2-40B4-BE49-F238E27FC236}">
                <a16:creationId xmlns:a16="http://schemas.microsoft.com/office/drawing/2014/main" id="{EA561756-62DE-5F81-DFD9-28E49284EAEE}"/>
              </a:ext>
            </a:extLst>
          </p:cNvPr>
          <p:cNvPicPr>
            <a:picLocks noChangeAspect="1"/>
          </p:cNvPicPr>
          <p:nvPr/>
        </p:nvPicPr>
        <p:blipFill>
          <a:blip r:embed="rId2"/>
          <a:stretch>
            <a:fillRect/>
          </a:stretch>
        </p:blipFill>
        <p:spPr>
          <a:xfrm>
            <a:off x="3869016" y="1591878"/>
            <a:ext cx="6907212" cy="4606591"/>
          </a:xfrm>
          <a:prstGeom prst="rect">
            <a:avLst/>
          </a:prstGeom>
        </p:spPr>
      </p:pic>
      <p:pic>
        <p:nvPicPr>
          <p:cNvPr id="3074" name="Picture 2" descr="GitHub Logo and symbol, meaning, history, PNG, brand">
            <a:hlinkClick r:id="rId3"/>
            <a:extLst>
              <a:ext uri="{FF2B5EF4-FFF2-40B4-BE49-F238E27FC236}">
                <a16:creationId xmlns:a16="http://schemas.microsoft.com/office/drawing/2014/main" id="{C158EE79-6DC8-0601-AFD4-AE685AC65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70" y="1683329"/>
            <a:ext cx="3103415" cy="174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3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FA35DD6CA4D249BA55BDC3C8B63906" ma:contentTypeVersion="3" ma:contentTypeDescription="Create a new document." ma:contentTypeScope="" ma:versionID="736e3b1edb2487bfd3bfd2c3402cbbba">
  <xsd:schema xmlns:xsd="http://www.w3.org/2001/XMLSchema" xmlns:xs="http://www.w3.org/2001/XMLSchema" xmlns:p="http://schemas.microsoft.com/office/2006/metadata/properties" xmlns:ns3="c53e8056-791d-402c-9a16-949492f717f8" targetNamespace="http://schemas.microsoft.com/office/2006/metadata/properties" ma:root="true" ma:fieldsID="ad4dbc4868e57cffe27d48c94f04cbef" ns3:_="">
    <xsd:import namespace="c53e8056-791d-402c-9a16-949492f717f8"/>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3e8056-791d-402c-9a16-949492f717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8DBFED-1835-4F09-8984-FFB8ABFBC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3e8056-791d-402c-9a16-949492f71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223E94-AE24-410F-B25A-FED0D85AE339}">
  <ds:schemaRefs>
    <ds:schemaRef ds:uri="http://schemas.microsoft.com/sharepoint/v3/contenttype/forms"/>
  </ds:schemaRefs>
</ds:datastoreItem>
</file>

<file path=customXml/itemProps3.xml><?xml version="1.0" encoding="utf-8"?>
<ds:datastoreItem xmlns:ds="http://schemas.openxmlformats.org/officeDocument/2006/customXml" ds:itemID="{268620A6-845A-45C2-A412-68DC46A768DF}">
  <ds:schemaRefs>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53e8056-791d-402c-9a16-949492f717f8"/>
    <ds:schemaRef ds:uri="http://schemas.microsoft.com/office/2006/documentManagement/typ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Organic</Template>
  <TotalTime>86</TotalTime>
  <Words>699</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3.1 Weekly Journal</vt:lpstr>
      <vt:lpstr>Chapter 8 User Stories</vt:lpstr>
      <vt:lpstr>Trello &amp; My burn down chart</vt:lpstr>
      <vt:lpstr>Chapter 9 Agile Release Planning</vt:lpstr>
      <vt:lpstr>PowerPoint Presentation</vt:lpstr>
      <vt:lpstr>Chapter 10 Video Game Project Management</vt:lpstr>
      <vt:lpstr>PowerPoint Presentation</vt:lpstr>
      <vt:lpstr>Chapter 11 Faster Iterations</vt:lpstr>
      <vt:lpstr>PowerPoint Presentation</vt:lpstr>
      <vt:lpstr>Conclusion  Dev-Blog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Weekly Journal</dc:title>
  <dc:creator>SELIK SAMAI</dc:creator>
  <cp:lastModifiedBy>SELIK SAMAI</cp:lastModifiedBy>
  <cp:revision>2</cp:revision>
  <dcterms:created xsi:type="dcterms:W3CDTF">2023-09-25T04:06:34Z</dcterms:created>
  <dcterms:modified xsi:type="dcterms:W3CDTF">2023-09-25T05:32:49Z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0x010100D3FA35DD6CA4D249BA55BDC3C8B63906</vt:lpwstr>
  </property>
</Properties>
</file>