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3" r:id="rId44"/>
    <p:sldId id="324" r:id="rId45"/>
    <p:sldId id="32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8"/>
    <p:restoredTop sz="88473"/>
  </p:normalViewPr>
  <p:slideViewPr>
    <p:cSldViewPr snapToGrid="0">
      <p:cViewPr varScale="1">
        <p:scale>
          <a:sx n="156" d="100"/>
          <a:sy n="156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AA0F-7B4E-4FC6-9C8E-5806B838DA9E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17AAE-CE26-4FD3-A0A9-E9986BCA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A820-1AFC-574B-8AC0-877924F9F6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A755A-C011-6F4E-8EF4-4680BC40313D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EB9D-F248-5E4E-9464-9F9B3E5850EA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C271-6D3C-F84F-9F12-8ED84F3A306D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B457176-4A7D-E544-B441-04B2AF229FE3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74FE-CC9E-DF45-B543-9AFBC30C2D89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93E-6C5C-7945-9D05-758CF4D471C2}" type="datetime1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EA18-2952-2147-AA6B-FD61C0056A0A}" type="datetime1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1E71-93E1-4C44-B835-26EC8EA35E0C}" type="datetime1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3F64-26AA-9C44-8F23-51B82D6D8C64}" type="datetime1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A7E6-C04C-8749-9D34-25C4E3D96E76}" type="datetime1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9F9-357E-314F-9C4A-89847531A625}" type="datetime1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981A48-9C91-364A-A154-0C5F4C6F2F12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clipse.org/downloads/eclipse-packag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70.cg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Environment setup and template project</a:t>
            </a:r>
          </a:p>
          <a:p>
            <a:r>
              <a:rPr lang="en-US" dirty="0"/>
              <a:t>Notes on Web DB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250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Common HTML tags include: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&lt;div&gt;&lt;/div&gt;</a:t>
            </a:r>
            <a:r>
              <a:rPr lang="en-US" sz="2000" dirty="0"/>
              <a:t> - a logical division (section)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&lt;p&gt; &lt;/p&gt; </a:t>
            </a:r>
            <a:r>
              <a:rPr lang="en-US" sz="2000" dirty="0"/>
              <a:t>- a paragraph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&lt;table&gt; &lt;/table&gt;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-a table of values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 &lt;/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  <a:r>
              <a:rPr lang="en-US" sz="2000" b="1" dirty="0"/>
              <a:t> </a:t>
            </a:r>
            <a:r>
              <a:rPr lang="en-US" sz="2000" dirty="0"/>
              <a:t>- table row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&lt;td&gt; &lt;/td&gt; </a:t>
            </a:r>
            <a:r>
              <a:rPr lang="en-US" sz="2000" dirty="0"/>
              <a:t>-table column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&lt;form&gt;&lt;/form&gt; </a:t>
            </a:r>
            <a:r>
              <a:rPr lang="en-US" sz="2000" dirty="0"/>
              <a:t>- a form enclosing input fields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&lt;input&gt;&lt;/input&gt; </a:t>
            </a:r>
            <a:r>
              <a:rPr lang="en-US" sz="2000" dirty="0"/>
              <a:t>- an input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07" y="1797034"/>
            <a:ext cx="7970724" cy="402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03D3C-7EF3-8E46-AC9F-CE9BFED3686E}"/>
              </a:ext>
            </a:extLst>
          </p:cNvPr>
          <p:cNvSpPr txBox="1"/>
          <p:nvPr/>
        </p:nvSpPr>
        <p:spPr>
          <a:xfrm>
            <a:off x="528917" y="1876336"/>
            <a:ext cx="800548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l-GR" dirty="0"/>
              <a:t>&gt;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div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p</a:t>
            </a:r>
            <a:r>
              <a:rPr lang="en-US" dirty="0">
                <a:latin typeface="Courier" pitchFamily="2" charset="0"/>
              </a:rPr>
              <a:t>&gt;Here is some text&lt;/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p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form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action</a:t>
            </a:r>
            <a:r>
              <a:rPr lang="en-US" dirty="0">
                <a:latin typeface="Courier" pitchFamily="2" charset="0"/>
              </a:rPr>
              <a:t>=“</a:t>
            </a:r>
            <a:r>
              <a:rPr lang="en-US" dirty="0" err="1">
                <a:latin typeface="Courier" pitchFamily="2" charset="0"/>
              </a:rPr>
              <a:t>submit.jsp</a:t>
            </a:r>
            <a:r>
              <a:rPr lang="en-US" dirty="0">
                <a:latin typeface="Courier" pitchFamily="2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method</a:t>
            </a:r>
            <a:r>
              <a:rPr lang="en-US" dirty="0">
                <a:latin typeface="Courier" pitchFamily="2" charset="0"/>
              </a:rPr>
              <a:t>=“post”&gt;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myName</a:t>
            </a:r>
            <a:r>
              <a:rPr lang="en-US" dirty="0">
                <a:latin typeface="Courier" pitchFamily="2" charset="0"/>
              </a:rPr>
              <a:t>: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input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name</a:t>
            </a:r>
            <a:r>
              <a:rPr lang="en-US" dirty="0">
                <a:latin typeface="Courier" pitchFamily="2" charset="0"/>
              </a:rPr>
              <a:t>=“</a:t>
            </a:r>
            <a:r>
              <a:rPr lang="en-US" dirty="0" err="1">
                <a:latin typeface="Courier" pitchFamily="2" charset="0"/>
              </a:rPr>
              <a:t>myInput</a:t>
            </a:r>
            <a:r>
              <a:rPr lang="en-US" dirty="0">
                <a:latin typeface="Courier" pitchFamily="2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=“text”/&gt;</a:t>
            </a:r>
          </a:p>
          <a:p>
            <a:r>
              <a:rPr lang="en-US" dirty="0">
                <a:latin typeface="Courier" pitchFamily="2" charset="0"/>
              </a:rPr>
              <a:t>	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form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div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84E8E-0043-2D4D-8D42-1F4456233E2C}"/>
              </a:ext>
            </a:extLst>
          </p:cNvPr>
          <p:cNvSpPr/>
          <p:nvPr/>
        </p:nvSpPr>
        <p:spPr>
          <a:xfrm>
            <a:off x="8830235" y="3397624"/>
            <a:ext cx="2523565" cy="78889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Table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9" y="1655381"/>
            <a:ext cx="8154725" cy="46477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A3954-D15F-8841-964A-9E59DAE12BD4}"/>
              </a:ext>
            </a:extLst>
          </p:cNvPr>
          <p:cNvSpPr txBox="1"/>
          <p:nvPr/>
        </p:nvSpPr>
        <p:spPr>
          <a:xfrm>
            <a:off x="986118" y="1655381"/>
            <a:ext cx="5629836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l-GR" dirty="0"/>
              <a:t>&gt;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table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border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=‘1’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&gt;First Name&lt;/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&gt;Last Name&lt;/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 </a:t>
            </a:r>
          </a:p>
          <a:p>
            <a:pPr lvl="2"/>
            <a:r>
              <a:rPr lang="en-US" dirty="0">
                <a:latin typeface="Courier" pitchFamily="2" charset="0"/>
              </a:rPr>
              <a:t>   &lt;/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   &lt;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&gt;Matt&lt;/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 err="1">
                <a:latin typeface="Courier" pitchFamily="2" charset="0"/>
              </a:rPr>
              <a:t>Muscari</a:t>
            </a:r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&lt;/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table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(Java Server 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451"/>
            <a:ext cx="10515600" cy="47058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 technology for building web applications that serve </a:t>
            </a:r>
            <a:r>
              <a:rPr lang="en-US" b="1" dirty="0"/>
              <a:t>dynamic content </a:t>
            </a:r>
          </a:p>
          <a:p>
            <a:pPr>
              <a:buFont typeface="Wingdings" charset="2"/>
              <a:buChar char="Ø"/>
            </a:pPr>
            <a:r>
              <a:rPr lang="en-US" dirty="0"/>
              <a:t>A </a:t>
            </a:r>
            <a:r>
              <a:rPr lang="en-US" b="1" dirty="0"/>
              <a:t>JSP page</a:t>
            </a:r>
            <a:r>
              <a:rPr lang="en-US" dirty="0"/>
              <a:t> is a text document that contains two types of text: </a:t>
            </a:r>
          </a:p>
          <a:p>
            <a:pPr lvl="1">
              <a:buFont typeface="Wingdings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static data</a:t>
            </a:r>
            <a:r>
              <a:rPr lang="en-US" dirty="0"/>
              <a:t>, which can be expressed in any text-based format (e.g. HTML)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JSP elements, which construct </a:t>
            </a:r>
            <a:r>
              <a:rPr lang="en-US" b="1" dirty="0">
                <a:solidFill>
                  <a:srgbClr val="FF0000"/>
                </a:solidFill>
              </a:rPr>
              <a:t>dynamic content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dynamic content in a </a:t>
            </a:r>
            <a:r>
              <a:rPr lang="en-US" b="1" dirty="0"/>
              <a:t>JSP</a:t>
            </a:r>
            <a:r>
              <a:rPr lang="en-US" dirty="0"/>
              <a:t> </a:t>
            </a:r>
            <a:r>
              <a:rPr lang="en-US" b="1" dirty="0"/>
              <a:t>page</a:t>
            </a:r>
            <a:r>
              <a:rPr lang="en-US" dirty="0"/>
              <a:t> is in specially marked Java code fragments (enclosed between </a:t>
            </a: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%&gt;</a:t>
            </a:r>
            <a:r>
              <a:rPr lang="en-US" dirty="0"/>
              <a:t>).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To deploy and run JSPs, a compatible web server with a servlet container, such as Apache Tomcat is required.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When executed, the Java code fragments usually generate additional HTML into the page (in our case either accessing the database or processing parameters passed to HTTP requests)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At the end, the resulting HTML page is sent to the browser to be displayed.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b="1" dirty="0"/>
              <a:t>Comment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&lt;%-- </a:t>
            </a:r>
            <a:r>
              <a:rPr lang="en-US" dirty="0"/>
              <a:t>Comment--%&gt;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Expression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&lt;%=</a:t>
            </a:r>
            <a:r>
              <a:rPr lang="en-US" dirty="0"/>
              <a:t> Java expression %&gt; </a:t>
            </a:r>
          </a:p>
          <a:p>
            <a:pPr marL="457200" lvl="1" indent="0">
              <a:buNone/>
            </a:pPr>
            <a:r>
              <a:rPr lang="en-US" b="1" dirty="0"/>
              <a:t>Expression</a:t>
            </a:r>
            <a:r>
              <a:rPr lang="en-US" dirty="0"/>
              <a:t> tag evaluates the </a:t>
            </a:r>
            <a:r>
              <a:rPr lang="en-US" b="1" dirty="0"/>
              <a:t>expression</a:t>
            </a:r>
            <a:r>
              <a:rPr lang="en-US" dirty="0"/>
              <a:t> placed in it, converts the result into String and send the result back to the client through response object.</a:t>
            </a:r>
          </a:p>
          <a:p>
            <a:pPr marL="457200" lvl="1" indent="0">
              <a:buNone/>
            </a:pPr>
            <a:r>
              <a:rPr lang="en-US" b="1" dirty="0"/>
              <a:t>e.g. &lt;p&gt;Today is </a:t>
            </a:r>
            <a:r>
              <a:rPr lang="en-US" b="1" dirty="0">
                <a:solidFill>
                  <a:srgbClr val="FF0000"/>
                </a:solidFill>
              </a:rPr>
              <a:t>&lt;%=</a:t>
            </a:r>
            <a:r>
              <a:rPr lang="en-US" b="1" dirty="0"/>
              <a:t> new Date().</a:t>
            </a:r>
            <a:r>
              <a:rPr lang="en-US" b="1" dirty="0" err="1"/>
              <a:t>toString</a:t>
            </a:r>
            <a:r>
              <a:rPr lang="en-US" b="1" dirty="0"/>
              <a:t>(); %&gt; &lt;/p&gt;</a:t>
            </a:r>
            <a:endParaRPr lang="en-US" dirty="0"/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 err="1"/>
              <a:t>Scriplet</a:t>
            </a: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java code fragment%&gt; </a:t>
            </a:r>
          </a:p>
          <a:p>
            <a:pPr marL="457200" lvl="1" indent="0">
              <a:buNone/>
            </a:pPr>
            <a:r>
              <a:rPr lang="en-US" b="1" dirty="0"/>
              <a:t>e.g. </a:t>
            </a:r>
            <a:r>
              <a:rPr lang="en-US" b="1" dirty="0">
                <a:solidFill>
                  <a:srgbClr val="FF0000"/>
                </a:solidFill>
              </a:rPr>
              <a:t>&lt;% </a:t>
            </a:r>
            <a:r>
              <a:rPr lang="en-US" b="1" dirty="0" err="1">
                <a:solidFill>
                  <a:schemeClr val="tx1"/>
                </a:solidFill>
              </a:rPr>
              <a:t>person.</a:t>
            </a:r>
            <a:r>
              <a:rPr lang="en-US" b="1" dirty="0" err="1"/>
              <a:t>getFirstName</a:t>
            </a:r>
            <a:r>
              <a:rPr lang="en-US" b="1" dirty="0"/>
              <a:t>();%&gt; 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Include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jsp:include</a:t>
            </a:r>
            <a:r>
              <a:rPr lang="en-US" dirty="0">
                <a:solidFill>
                  <a:srgbClr val="FF0000"/>
                </a:solidFill>
              </a:rPr>
              <a:t> page=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/>
              <a:t>relativeURL</a:t>
            </a:r>
            <a:r>
              <a:rPr lang="en-US" dirty="0"/>
              <a:t>"/&gt;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Implicit Objects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25478"/>
              </p:ext>
            </p:extLst>
          </p:nvPr>
        </p:nvGraphicFramePr>
        <p:xfrm>
          <a:off x="2062480" y="241922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&lt;%@</a:t>
            </a:r>
            <a:r>
              <a:rPr lang="en-US" b="1" dirty="0"/>
              <a:t> </a:t>
            </a:r>
            <a:r>
              <a:rPr lang="en-US" b="1" dirty="0">
                <a:solidFill>
                  <a:srgbClr val="2827B6"/>
                </a:solidFill>
              </a:rPr>
              <a:t>page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language</a:t>
            </a:r>
            <a:r>
              <a:rPr lang="en-US" b="1" dirty="0"/>
              <a:t>=“java” </a:t>
            </a:r>
            <a:r>
              <a:rPr lang="en-US" b="1" dirty="0" err="1">
                <a:solidFill>
                  <a:srgbClr val="00B0F0"/>
                </a:solidFill>
              </a:rPr>
              <a:t>contentType</a:t>
            </a:r>
            <a:r>
              <a:rPr lang="en-US" b="1" dirty="0"/>
              <a:t>=“text/html”</a:t>
            </a:r>
            <a:r>
              <a:rPr lang="en-US" b="1" dirty="0">
                <a:solidFill>
                  <a:srgbClr val="FF0000"/>
                </a:solidFill>
              </a:rPr>
              <a:t>%&gt; </a:t>
            </a:r>
            <a:br>
              <a:rPr lang="en-US" b="1" dirty="0"/>
            </a:br>
            <a:r>
              <a:rPr lang="en-US" sz="2400" b="1" dirty="0"/>
              <a:t>&lt;</a:t>
            </a:r>
            <a:r>
              <a:rPr lang="en-US" sz="2400" b="1" dirty="0">
                <a:solidFill>
                  <a:srgbClr val="2827B6"/>
                </a:solidFill>
              </a:rPr>
              <a:t>html</a:t>
            </a:r>
            <a:r>
              <a:rPr lang="en-US" sz="2400" b="1" dirty="0"/>
              <a:t>&gt;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&lt;</a:t>
            </a:r>
            <a:r>
              <a:rPr lang="en-US" sz="2400" b="1" dirty="0">
                <a:solidFill>
                  <a:srgbClr val="2827B6"/>
                </a:solidFill>
              </a:rPr>
              <a:t>head</a:t>
            </a:r>
            <a:r>
              <a:rPr lang="en-US" sz="2400" b="1" dirty="0"/>
              <a:t>&gt;</a:t>
            </a:r>
            <a:br>
              <a:rPr lang="en-US" sz="2400" b="1" dirty="0"/>
            </a:br>
            <a:r>
              <a:rPr lang="en-US" sz="2400" b="1" dirty="0"/>
              <a:t>		&lt;</a:t>
            </a:r>
            <a:r>
              <a:rPr lang="en-US" sz="2400" b="1" dirty="0">
                <a:solidFill>
                  <a:srgbClr val="2827B6"/>
                </a:solidFill>
              </a:rPr>
              <a:t>title</a:t>
            </a:r>
            <a:r>
              <a:rPr lang="en-US" sz="2400" b="1" dirty="0"/>
              <a:t>&gt;</a:t>
            </a:r>
            <a:r>
              <a:rPr lang="en-US" sz="2400" b="1" dirty="0" err="1"/>
              <a:t>RequestExamplePage</a:t>
            </a: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title</a:t>
            </a:r>
            <a:r>
              <a:rPr lang="en-US" sz="2400" b="1" dirty="0"/>
              <a:t>&gt; </a:t>
            </a:r>
            <a:endParaRPr lang="en-US" sz="2400" dirty="0"/>
          </a:p>
          <a:p>
            <a:r>
              <a:rPr lang="en-US" sz="2400" b="1" dirty="0"/>
              <a:t>	&lt;/</a:t>
            </a:r>
            <a:r>
              <a:rPr lang="en-US" sz="2400" b="1" dirty="0">
                <a:solidFill>
                  <a:srgbClr val="2827B6"/>
                </a:solidFill>
              </a:rPr>
              <a:t>head</a:t>
            </a:r>
            <a:r>
              <a:rPr lang="en-US" sz="2400" b="1" dirty="0"/>
              <a:t>&gt;</a:t>
            </a:r>
          </a:p>
          <a:p>
            <a:pPr marL="201168" lvl="1" indent="0">
              <a:buNone/>
            </a:pPr>
            <a:r>
              <a:rPr lang="en-US" b="1" dirty="0"/>
              <a:t>	 &lt;</a:t>
            </a:r>
            <a:r>
              <a:rPr lang="en-US" b="1" dirty="0">
                <a:solidFill>
                  <a:srgbClr val="2827B6"/>
                </a:solidFill>
              </a:rPr>
              <a:t>body</a:t>
            </a:r>
            <a:r>
              <a:rPr lang="en-US" b="1" dirty="0"/>
              <a:t>&gt; </a:t>
            </a:r>
            <a:endParaRPr lang="en-US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&lt;%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Get the User's Name from the request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dirty="0" err="1">
                <a:solidFill>
                  <a:srgbClr val="FF0000"/>
                </a:solidFill>
              </a:rPr>
              <a:t>out.println</a:t>
            </a:r>
            <a:r>
              <a:rPr lang="en-US" sz="2400" b="1" dirty="0"/>
              <a:t>("&lt;</a:t>
            </a:r>
            <a:r>
              <a:rPr lang="en-US" sz="2400" b="1" dirty="0">
                <a:solidFill>
                  <a:srgbClr val="2827B6"/>
                </a:solidFill>
              </a:rPr>
              <a:t>b</a:t>
            </a:r>
            <a:r>
              <a:rPr lang="en-US" sz="2400" b="1" dirty="0"/>
              <a:t>&gt;Hello: " + </a:t>
            </a:r>
            <a:r>
              <a:rPr lang="en-US" sz="2400" b="1" dirty="0" err="1">
                <a:solidFill>
                  <a:srgbClr val="FF0000"/>
                </a:solidFill>
              </a:rPr>
              <a:t>request.getParameter</a:t>
            </a:r>
            <a:r>
              <a:rPr lang="en-US" sz="2400" b="1" dirty="0"/>
              <a:t>(”</a:t>
            </a:r>
            <a:r>
              <a:rPr lang="en-US" sz="2400" b="1" dirty="0" err="1"/>
              <a:t>myInput</a:t>
            </a:r>
            <a:r>
              <a:rPr lang="en-US" sz="2400" b="1" dirty="0"/>
              <a:t>") + "&lt;/</a:t>
            </a:r>
            <a:r>
              <a:rPr lang="en-US" sz="2400" b="1" dirty="0">
                <a:solidFill>
                  <a:srgbClr val="2827B6"/>
                </a:solidFill>
              </a:rPr>
              <a:t>b</a:t>
            </a:r>
            <a:r>
              <a:rPr lang="en-US" sz="2400" b="1" dirty="0"/>
              <a:t>&gt;"); </a:t>
            </a:r>
            <a:endParaRPr lang="en-US" sz="2400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%&gt; </a:t>
            </a:r>
          </a:p>
          <a:p>
            <a:pPr marL="871400" lvl="5" indent="0">
              <a:buNone/>
            </a:pP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body</a:t>
            </a:r>
            <a:r>
              <a:rPr lang="en-US" sz="2400" b="1" dirty="0"/>
              <a:t>&gt;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html</a:t>
            </a:r>
            <a:r>
              <a:rPr lang="en-US" sz="2400" b="1" dirty="0"/>
              <a:t>&gt; 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1599"/>
            <a:ext cx="10058400" cy="534987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&lt;%@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2827B6"/>
                </a:solidFill>
              </a:rPr>
              <a:t>page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language</a:t>
            </a:r>
            <a:r>
              <a:rPr lang="en-US" sz="1600" b="1" dirty="0"/>
              <a:t>=“java” </a:t>
            </a:r>
            <a:r>
              <a:rPr lang="en-US" sz="1600" b="1" dirty="0" err="1">
                <a:solidFill>
                  <a:srgbClr val="00B0F0"/>
                </a:solidFill>
              </a:rPr>
              <a:t>contentType</a:t>
            </a:r>
            <a:r>
              <a:rPr lang="en-US" sz="1600" b="1" dirty="0"/>
              <a:t>=“text/html”</a:t>
            </a:r>
            <a:r>
              <a:rPr lang="en-US" sz="1600" b="1" dirty="0">
                <a:solidFill>
                  <a:srgbClr val="FF0000"/>
                </a:solidFill>
              </a:rPr>
              <a:t>%&gt; </a:t>
            </a:r>
            <a:br>
              <a:rPr lang="en-US" sz="1600" b="1" dirty="0"/>
            </a:br>
            <a:r>
              <a:rPr lang="en-US" sz="1400" b="1" dirty="0"/>
              <a:t>&lt;</a:t>
            </a:r>
            <a:r>
              <a:rPr lang="en-US" sz="1400" b="1" dirty="0">
                <a:solidFill>
                  <a:srgbClr val="2827B6"/>
                </a:solidFill>
              </a:rPr>
              <a:t>html</a:t>
            </a:r>
            <a:r>
              <a:rPr lang="en-US" sz="1400" b="1" dirty="0"/>
              <a:t>&gt;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&lt;</a:t>
            </a:r>
            <a:r>
              <a:rPr lang="en-US" sz="1400" b="1" dirty="0">
                <a:solidFill>
                  <a:srgbClr val="2827B6"/>
                </a:solidFill>
              </a:rPr>
              <a:t>head</a:t>
            </a:r>
            <a:r>
              <a:rPr lang="en-US" sz="1400" b="1" dirty="0"/>
              <a:t>&gt;</a:t>
            </a:r>
            <a:br>
              <a:rPr lang="en-US" sz="1400" b="1" dirty="0"/>
            </a:br>
            <a:r>
              <a:rPr lang="en-US" sz="1400" b="1" dirty="0"/>
              <a:t>		&lt;</a:t>
            </a:r>
            <a:r>
              <a:rPr lang="en-US" sz="1400" b="1" dirty="0">
                <a:solidFill>
                  <a:srgbClr val="2827B6"/>
                </a:solidFill>
              </a:rPr>
              <a:t>title</a:t>
            </a:r>
            <a:r>
              <a:rPr lang="en-US" sz="1400" b="1" dirty="0"/>
              <a:t>&gt;</a:t>
            </a:r>
            <a:r>
              <a:rPr lang="en-US" sz="1400" b="1" dirty="0" err="1"/>
              <a:t>SessionExamplePage</a:t>
            </a:r>
            <a:r>
              <a:rPr lang="en-US" sz="1400" b="1" dirty="0"/>
              <a:t>&lt;/</a:t>
            </a:r>
            <a:r>
              <a:rPr lang="en-US" sz="1400" b="1" dirty="0">
                <a:solidFill>
                  <a:srgbClr val="2827B6"/>
                </a:solidFill>
              </a:rPr>
              <a:t>title</a:t>
            </a:r>
            <a:r>
              <a:rPr lang="en-US" sz="1400" b="1" dirty="0"/>
              <a:t>&gt; 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	&lt;/</a:t>
            </a:r>
            <a:r>
              <a:rPr lang="en-US" sz="1400" b="1" dirty="0">
                <a:solidFill>
                  <a:srgbClr val="2827B6"/>
                </a:solidFill>
              </a:rPr>
              <a:t>head</a:t>
            </a:r>
            <a:r>
              <a:rPr lang="en-US" sz="1400" b="1" dirty="0"/>
              <a:t>&gt;</a:t>
            </a:r>
          </a:p>
          <a:p>
            <a:pPr marL="201168" lvl="1" indent="0">
              <a:buNone/>
            </a:pPr>
            <a:r>
              <a:rPr lang="en-US" sz="1400" b="1" dirty="0"/>
              <a:t>	 &lt;</a:t>
            </a:r>
            <a:r>
              <a:rPr lang="en-US" sz="1400" b="1" dirty="0">
                <a:solidFill>
                  <a:srgbClr val="2827B6"/>
                </a:solidFill>
              </a:rPr>
              <a:t>body</a:t>
            </a:r>
            <a:r>
              <a:rPr lang="en-US" sz="1400" b="1" dirty="0"/>
              <a:t>&gt;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&lt;%</a:t>
            </a:r>
          </a:p>
          <a:p>
            <a:pPr marL="1517120" lvl="8" indent="0">
              <a:buNone/>
            </a:pPr>
            <a:r>
              <a:rPr lang="en-US" sz="1400" b="1" dirty="0" err="1"/>
              <a:t>HttpSession</a:t>
            </a:r>
            <a:r>
              <a:rPr lang="en-US" sz="1400" b="1" dirty="0"/>
              <a:t> session = </a:t>
            </a:r>
            <a:r>
              <a:rPr lang="en-US" sz="1400" b="1" dirty="0" err="1"/>
              <a:t>request.getSession</a:t>
            </a:r>
            <a:r>
              <a:rPr lang="en-US" sz="1400" b="1" dirty="0"/>
              <a:t>();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//create a session object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Try and get the current count from the session</a:t>
            </a:r>
            <a:br>
              <a:rPr lang="en-US" sz="1400" dirty="0"/>
            </a:br>
            <a:r>
              <a:rPr lang="en-US" sz="1400" b="1" dirty="0"/>
              <a:t>Integer count = (Integer)</a:t>
            </a:r>
            <a:r>
              <a:rPr lang="en-US" sz="1400" b="1" dirty="0" err="1"/>
              <a:t>session.getAttribute</a:t>
            </a:r>
            <a:r>
              <a:rPr lang="en-US" sz="1400" b="1" dirty="0"/>
              <a:t>("COUNT");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If COUNT is not found, create it and add it to the session </a:t>
            </a:r>
          </a:p>
          <a:p>
            <a:pPr marL="1517120" lvl="8" indent="0">
              <a:buNone/>
            </a:pPr>
            <a:r>
              <a:rPr lang="en-US" sz="1400" b="1" dirty="0"/>
              <a:t>if ( count == null ) {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count = new Integer(1);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 else {</a:t>
            </a:r>
            <a:br>
              <a:rPr lang="en-US" sz="1400" b="1" dirty="0"/>
            </a:br>
            <a:r>
              <a:rPr lang="en-US" sz="1400" b="1" dirty="0"/>
              <a:t>	count = new Integer(</a:t>
            </a:r>
            <a:r>
              <a:rPr lang="en-US" sz="1400" b="1" dirty="0" err="1"/>
              <a:t>count.intValue</a:t>
            </a:r>
            <a:r>
              <a:rPr lang="en-US" sz="1400" b="1" dirty="0"/>
              <a:t>() + 1);</a:t>
            </a:r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Print the number of times the user has visited the site</a:t>
            </a:r>
          </a:p>
          <a:p>
            <a:pPr marL="1517120" lvl="8" indent="0">
              <a:buNone/>
            </a:pPr>
            <a:r>
              <a:rPr lang="en-US" sz="1400" b="1" dirty="0" err="1"/>
              <a:t>out.println</a:t>
            </a:r>
            <a:r>
              <a:rPr lang="en-US" sz="1400" b="1" dirty="0"/>
              <a:t>("&lt;b&gt;Hello you have visited this site: " + count + " times. &lt;/b&gt;");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%&gt;</a:t>
            </a:r>
          </a:p>
          <a:p>
            <a:pPr marL="0">
              <a:buNone/>
            </a:pPr>
            <a:r>
              <a:rPr lang="en-US" sz="1600" b="1" dirty="0"/>
              <a:t>	&lt;/body&gt; &lt;/html&gt;</a:t>
            </a:r>
            <a:br>
              <a:rPr lang="en-US" sz="1600" b="1" dirty="0"/>
            </a:b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Java Database Connectivity (JDBC)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to communicate with a relational database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Allows database agnostic Java code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Treat database tables/rows/columns as Java objects 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JDBC driver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An implementation of the JDBC interface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 Communicates with a particular database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6300"/>
            <a:ext cx="10058400" cy="16260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JDBC steps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Connect to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Query database (or insert/update/delete)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Close connection to database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on Web DB Programming</a:t>
            </a:r>
          </a:p>
          <a:p>
            <a:r>
              <a:rPr lang="en-US" dirty="0"/>
              <a:t>Create an Amazon RDS instance – MySQL DB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AWS_RDS.pdf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under resources)</a:t>
            </a:r>
          </a:p>
          <a:p>
            <a:r>
              <a:rPr lang="en-US" dirty="0"/>
              <a:t>Setting up MySQL workbench and connecting to MySQL DB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Setting up MySQL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workbench.pdf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/>
          </a:p>
          <a:p>
            <a:r>
              <a:rPr lang="en-US" dirty="0"/>
              <a:t>Create an Amazon EC2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AWS_EC2.pdf)</a:t>
            </a:r>
          </a:p>
          <a:p>
            <a:r>
              <a:rPr lang="en-US" dirty="0"/>
              <a:t>Install a Web Server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AWS_EC2.pdf)</a:t>
            </a:r>
            <a:endParaRPr lang="en-US" dirty="0"/>
          </a:p>
          <a:p>
            <a:r>
              <a:rPr lang="en-US" dirty="0"/>
              <a:t>Set up Environment and Introduction of the template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1. Connect to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Load JDBC driver</a:t>
            </a:r>
          </a:p>
          <a:p>
            <a:pPr lvl="1">
              <a:buFont typeface="Wingdings" charset="2"/>
              <a:buChar char="§"/>
            </a:pP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Class.forName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com.mysql.jdbc.Driver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").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newInstance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Make connection 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Connection conn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DriverManager.getConnection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b="1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url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); 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solidFill>
                  <a:srgbClr val="00B0F0"/>
                </a:solidFill>
              </a:rPr>
              <a:t>URL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Format: “</a:t>
            </a:r>
            <a:r>
              <a:rPr lang="en-US" sz="2800" dirty="0" err="1"/>
              <a:t>jdbc:mysql</a:t>
            </a:r>
            <a:r>
              <a:rPr lang="en-US" sz="2800" dirty="0"/>
              <a:t>//&lt;</a:t>
            </a:r>
            <a:r>
              <a:rPr lang="en-US" sz="2800" i="1" dirty="0"/>
              <a:t>hostname</a:t>
            </a:r>
            <a:r>
              <a:rPr lang="en-US" sz="2800" dirty="0"/>
              <a:t>&gt;:&lt;port&gt;/&lt;</a:t>
            </a:r>
            <a:r>
              <a:rPr lang="en-US" sz="2800" i="1" dirty="0" err="1"/>
              <a:t>databaseName</a:t>
            </a:r>
            <a:r>
              <a:rPr lang="en-US" sz="2800" dirty="0"/>
              <a:t>&gt;”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/>
              <a:t>jdbc:mysql</a:t>
            </a:r>
            <a:r>
              <a:rPr lang="en-US" sz="2000" dirty="0"/>
              <a:t>://cs336.ckksjtjg2jto.us-east-2.rds.amazonaws.com:3036/</a:t>
            </a:r>
            <a:r>
              <a:rPr lang="en-US" sz="2000" dirty="0" err="1"/>
              <a:t>BarBeerDrinkerSample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Create statement 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Statement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conn.createStatement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 lvl="2">
              <a:buFont typeface="Wingdings" charset="2"/>
              <a:buChar char="§"/>
            </a:pPr>
            <a:r>
              <a:rPr lang="en-US" dirty="0" err="1"/>
              <a:t>stmt</a:t>
            </a:r>
            <a:r>
              <a:rPr lang="en-US" dirty="0"/>
              <a:t> object sends SQL commands to database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Methods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executeQuery</a:t>
            </a:r>
            <a:r>
              <a:rPr lang="en-US" sz="2800" dirty="0"/>
              <a:t>() for SELECT statements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executeUpdate</a:t>
            </a:r>
            <a:r>
              <a:rPr lang="en-US" sz="2800" dirty="0"/>
              <a:t>() for INSERT, UPDATE, DELETE, statements </a:t>
            </a:r>
          </a:p>
          <a:p>
            <a:pPr>
              <a:buFont typeface="Wingdings" charset="2"/>
              <a:buChar char="Ø"/>
            </a:pPr>
            <a:r>
              <a:rPr lang="en-US" sz="3600" dirty="0"/>
              <a:t>Send SQL statements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(“SELECT ...”); 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(“INSERT ...”);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3900" dirty="0"/>
              <a:t>Prepared Statements</a:t>
            </a:r>
          </a:p>
          <a:p>
            <a:pPr lvl="1">
              <a:buFont typeface="Wingdings" charset="2"/>
              <a:buChar char="§"/>
            </a:pPr>
            <a:r>
              <a:rPr lang="en-US" sz="3000" dirty="0"/>
              <a:t>If you want to execute </a:t>
            </a:r>
            <a:r>
              <a:rPr lang="en-US" sz="3200" dirty="0"/>
              <a:t>dynamic or parameterized SQL queries, </a:t>
            </a:r>
            <a:r>
              <a:rPr lang="en-US" sz="3000" dirty="0"/>
              <a:t>use a “</a:t>
            </a:r>
            <a:r>
              <a:rPr lang="en-US" sz="3000" dirty="0" err="1"/>
              <a:t>PreparedStatement</a:t>
            </a:r>
            <a:r>
              <a:rPr lang="en-US" sz="3000" dirty="0"/>
              <a:t>” object instead of a statement. </a:t>
            </a:r>
            <a:br>
              <a:rPr lang="en-US" sz="3000" dirty="0"/>
            </a:br>
            <a:endParaRPr lang="en-US" b="1" dirty="0"/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PreparedStatement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conn.prepareStatement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("UPDATE Student SET </a:t>
            </a: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=? WHERE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LIKE?"); </a:t>
            </a:r>
          </a:p>
          <a:p>
            <a:pPr marL="292608" lvl="1" indent="0">
              <a:buNone/>
            </a:pP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(1,"John");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(2,"Doe");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updateStud.executeUpdate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7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Result of a SELECT statement (rows/columns) returned as a </a:t>
            </a:r>
            <a:r>
              <a:rPr lang="en-US" sz="3200" dirty="0" err="1">
                <a:solidFill>
                  <a:srgbClr val="FF0000"/>
                </a:solidFill>
              </a:rPr>
              <a:t>ResultSet</a:t>
            </a:r>
            <a:r>
              <a:rPr lang="en-US" sz="3200" dirty="0"/>
              <a:t> object </a:t>
            </a:r>
          </a:p>
          <a:p>
            <a:pPr lvl="1">
              <a:buFont typeface="Wingdings" charset="2"/>
              <a:buChar char="§"/>
            </a:pP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ResultSet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</a:t>
            </a:r>
            <a:br>
              <a:rPr lang="en-US" sz="2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("SELECT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drinker,beer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from LIKES"); </a:t>
            </a: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200" dirty="0"/>
              <a:t>Step through each row in the result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rs.next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Get column values in a row 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userid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rs.getString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(“drinker”);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type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(“type”); </a:t>
            </a:r>
          </a:p>
          <a:p>
            <a:pPr lvl="1">
              <a:buFont typeface="Wingdings" charset="2"/>
              <a:buChar char="Ø"/>
            </a:pPr>
            <a:endParaRPr lang="en-US" sz="3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5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Add a row to the users table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"INSERT INTO LIKES VALUES('Bob', ‘Corona')”; 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/>
              <a:t>Returns number of rows in table 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rows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6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4. Close connection to database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Close the </a:t>
            </a:r>
            <a:r>
              <a:rPr lang="en-US" sz="3200" dirty="0" err="1"/>
              <a:t>ResultSet</a:t>
            </a:r>
            <a:r>
              <a:rPr lang="en-US" sz="3200" dirty="0"/>
              <a:t>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3000" dirty="0">
              <a:latin typeface="Monaco" charset="0"/>
              <a:ea typeface="Monaco" charset="0"/>
              <a:cs typeface="Monaco" charset="0"/>
            </a:endParaRPr>
          </a:p>
          <a:p>
            <a:pPr>
              <a:buFont typeface="Wingdings" charset="2"/>
              <a:buChar char="Ø"/>
            </a:pPr>
            <a:r>
              <a:rPr lang="en-US" sz="3200" dirty="0"/>
              <a:t>Close the Statement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stmt.close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Close the connection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conn.close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62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0.</a:t>
            </a:r>
            <a:r>
              <a:rPr lang="en-US" dirty="0"/>
              <a:t> import schema </a:t>
            </a:r>
            <a:r>
              <a:rPr lang="en-US" b="1" dirty="0" err="1"/>
              <a:t>BarBeerDrinkerSample</a:t>
            </a:r>
            <a:r>
              <a:rPr lang="en-US" b="1" dirty="0"/>
              <a:t> </a:t>
            </a:r>
            <a:r>
              <a:rPr lang="en-US" dirty="0"/>
              <a:t>in your created DB instance using the provided script ”</a:t>
            </a:r>
            <a:r>
              <a:rPr lang="en-US" dirty="0" err="1"/>
              <a:t>BarBeerDrinkerSample.sql</a:t>
            </a:r>
            <a:r>
              <a:rPr lang="en-US" dirty="0"/>
              <a:t>”. Open the script and run it in your </a:t>
            </a:r>
            <a:r>
              <a:rPr lang="en-US" dirty="0" err="1"/>
              <a:t>MySqlWorkbench</a:t>
            </a:r>
            <a:r>
              <a:rPr lang="en-US" dirty="0"/>
              <a:t>. (File-&gt;Open SQL script)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94266" y="2991534"/>
            <a:ext cx="8403468" cy="3866466"/>
            <a:chOff x="1894266" y="2991534"/>
            <a:chExt cx="8403468" cy="38664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266" y="2991534"/>
              <a:ext cx="8403468" cy="386646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4389120" y="4037428"/>
              <a:ext cx="239151" cy="33762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42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 Download Eclipse IDE for </a:t>
            </a:r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b="1" dirty="0"/>
              <a:t>EE</a:t>
            </a:r>
            <a:r>
              <a:rPr lang="en-US" dirty="0"/>
              <a:t> Developers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https://eclipse.org/downloads/eclipse-packages/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80823" y="3110788"/>
            <a:ext cx="6630353" cy="3719076"/>
            <a:chOff x="2780823" y="3110788"/>
            <a:chExt cx="6630353" cy="37190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823" y="3110788"/>
              <a:ext cx="6630353" cy="3719076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573194" y="4670475"/>
              <a:ext cx="2968283" cy="351692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19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 Open eclipse and import the template project (cs336Final.war)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File – </a:t>
            </a:r>
            <a:r>
              <a:rPr lang="en-US">
                <a:solidFill>
                  <a:srgbClr val="00B0F0"/>
                </a:solidFill>
              </a:rPr>
              <a:t>Import – Web – </a:t>
            </a:r>
            <a:r>
              <a:rPr lang="en-US" dirty="0">
                <a:solidFill>
                  <a:srgbClr val="00B0F0"/>
                </a:solidFill>
              </a:rPr>
              <a:t>WAR file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0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5" y="390384"/>
            <a:ext cx="8949520" cy="60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Web DB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Based on </a:t>
            </a:r>
            <a:r>
              <a:rPr lang="en-US" dirty="0" err="1"/>
              <a:t>M.Muscari</a:t>
            </a:r>
            <a:r>
              <a:rPr lang="en-US" dirty="0"/>
              <a:t> and UCSD (anon)</a:t>
            </a:r>
          </a:p>
        </p:txBody>
      </p:sp>
    </p:spTree>
    <p:extLst>
      <p:ext uri="{BB962C8B-B14F-4D97-AF65-F5344CB8AC3E}">
        <p14:creationId xmlns:p14="http://schemas.microsoft.com/office/powerpoint/2010/main" val="2136750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</a:t>
            </a:r>
            <a:r>
              <a:rPr lang="en-US" dirty="0"/>
              <a:t> Structure of the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64383" y="2329503"/>
            <a:ext cx="5583409" cy="3937153"/>
            <a:chOff x="1664383" y="2329503"/>
            <a:chExt cx="5583409" cy="39371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4383" y="2329503"/>
              <a:ext cx="3188971" cy="39371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72332" y="3003452"/>
              <a:ext cx="1711568" cy="492370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Java 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6071" y="3916322"/>
              <a:ext cx="1711569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Meta data of your website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36222" y="5204762"/>
              <a:ext cx="1711570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HTML, JSP, JS, CSS code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530991" y="3245697"/>
              <a:ext cx="1941341" cy="39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0991" y="4298079"/>
              <a:ext cx="194134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30991" y="5586519"/>
              <a:ext cx="19650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550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 Set your Tomcat server in eclipse</a:t>
            </a:r>
          </a:p>
          <a:p>
            <a:r>
              <a:rPr lang="en-US" dirty="0"/>
              <a:t>If you don’t have tomcat yet go to: </a:t>
            </a:r>
            <a:r>
              <a:rPr lang="en-US" dirty="0">
                <a:hlinkClick r:id="rId2"/>
              </a:rPr>
              <a:t>https://tomcat.apache.org/download-70.cgi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download the binary distribution for your OS.</a:t>
            </a:r>
          </a:p>
          <a:p>
            <a:r>
              <a:rPr lang="en-US" dirty="0"/>
              <a:t>After go back to eclipse: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Windows - Preference - Server - Runtime Environment - Add - Apache Tomcat v7.0 </a:t>
            </a: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Eclipse- Preferences - Server - Runtime Environments - Add - Apache Tomcat v7.0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8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3862"/>
            <a:ext cx="80772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61937"/>
            <a:ext cx="80295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5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5.</a:t>
            </a:r>
            <a:r>
              <a:rPr lang="en-US" dirty="0"/>
              <a:t> Run the project based on Tomcat 7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Right click on the project - Run as - Run on Server - Apache - Tomcat7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2475"/>
            <a:ext cx="9067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4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see your project home page, </a:t>
            </a:r>
            <a:r>
              <a:rPr lang="en-US" dirty="0" err="1"/>
              <a:t>index.html</a:t>
            </a:r>
            <a:r>
              <a:rPr lang="en-US" dirty="0"/>
              <a:t> page.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64" y="2542381"/>
            <a:ext cx="9058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5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6.</a:t>
            </a:r>
            <a:r>
              <a:rPr lang="en-US" dirty="0"/>
              <a:t> The home page is set in web.xml, you can set your own page if you want.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936704"/>
            <a:ext cx="10344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7.</a:t>
            </a:r>
            <a:r>
              <a:rPr lang="en-US" dirty="0"/>
              <a:t> Connect to your own </a:t>
            </a:r>
            <a:r>
              <a:rPr lang="en-US" dirty="0" err="1"/>
              <a:t>db</a:t>
            </a:r>
            <a:r>
              <a:rPr lang="en-US" dirty="0"/>
              <a:t> instance in Project</a:t>
            </a:r>
          </a:p>
          <a:p>
            <a:endParaRPr lang="en-US" dirty="0"/>
          </a:p>
          <a:p>
            <a:pPr lvl="1"/>
            <a:r>
              <a:rPr lang="en-US" dirty="0"/>
              <a:t>In order to interact with </a:t>
            </a:r>
            <a:r>
              <a:rPr lang="en-US" dirty="0" err="1"/>
              <a:t>db</a:t>
            </a:r>
            <a:r>
              <a:rPr lang="en-US" dirty="0"/>
              <a:t> instance (add, delete, update, select), you need to set your own database address in the project.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the same time, the database username and password are both essential.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Replace the database information with your own database information as follows.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1877219"/>
            <a:ext cx="9925050" cy="4248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4687" y="2827607"/>
            <a:ext cx="2799471" cy="42203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Hostname: Port/Schema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9024422" y="3834582"/>
            <a:ext cx="2799471" cy="42203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Username and Password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42142" y="3249637"/>
            <a:ext cx="562707" cy="239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96886" y="4065563"/>
            <a:ext cx="527536" cy="2471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Needed tools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JRE, IDE </a:t>
            </a:r>
            <a:r>
              <a:rPr lang="en-US" sz="2400" dirty="0"/>
              <a:t>(JAVA, Eclipse for EE developers)</a:t>
            </a:r>
          </a:p>
          <a:p>
            <a:r>
              <a:rPr lang="en-US" sz="2800" b="1" dirty="0"/>
              <a:t>MySQL</a:t>
            </a:r>
            <a:r>
              <a:rPr lang="en-US" sz="2800" dirty="0"/>
              <a:t> </a:t>
            </a:r>
            <a:r>
              <a:rPr lang="en-US" sz="2400" dirty="0"/>
              <a:t>(it is your AWS RDS instance)</a:t>
            </a:r>
          </a:p>
          <a:p>
            <a:r>
              <a:rPr lang="en-US" sz="2800" b="1" dirty="0"/>
              <a:t>Apache Tomcat </a:t>
            </a:r>
            <a:r>
              <a:rPr lang="en-US" sz="2400" dirty="0"/>
              <a:t>(or any web server)</a:t>
            </a:r>
          </a:p>
          <a:p>
            <a:pPr lvl="1"/>
            <a:r>
              <a:rPr lang="en-US" dirty="0"/>
              <a:t>You will install it under the AWS EC2 instance AND locally in your computer for development purposes.</a:t>
            </a:r>
            <a:endParaRPr lang="en-US" sz="2400" dirty="0"/>
          </a:p>
          <a:p>
            <a:r>
              <a:rPr lang="en-US" sz="2800" b="1" dirty="0"/>
              <a:t>JDBC </a:t>
            </a:r>
            <a:endParaRPr lang="en-US" sz="2800" b="1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2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8.</a:t>
            </a:r>
            <a:r>
              <a:rPr lang="en-US" dirty="0"/>
              <a:t> Let’s have a beer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Select the radio button and then click submit below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26" y="2800712"/>
            <a:ext cx="6322348" cy="40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6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9.</a:t>
            </a:r>
            <a:r>
              <a:rPr lang="en-US" dirty="0"/>
              <a:t> Let’s go to a pub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Select the radio button and then click submit below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71" y="2768304"/>
            <a:ext cx="5762258" cy="40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3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10.</a:t>
            </a:r>
            <a:r>
              <a:rPr lang="en-US" dirty="0"/>
              <a:t> Insert a tuple into sells table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Input pub name, beer name and cost, then click submit.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You can find a new record inserted into your database after submitting this form.</a:t>
            </a:r>
          </a:p>
          <a:p>
            <a:pPr marL="457200" lvl="1" indent="0">
              <a:buNone/>
            </a:pPr>
            <a:r>
              <a:rPr lang="en-US" sz="2800" dirty="0"/>
              <a:t>-</a:t>
            </a:r>
            <a:r>
              <a:rPr lang="en-US" sz="2800" b="1" dirty="0"/>
              <a:t>NOTE</a:t>
            </a:r>
            <a:r>
              <a:rPr lang="en-US" sz="2800" dirty="0"/>
              <a:t>: since you insert a tuple in sells table which has FKs in the bar and beer table, make sure the beer and bar you insert already exist in these two tables.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0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11.</a:t>
            </a:r>
            <a:r>
              <a:rPr lang="en-US" dirty="0"/>
              <a:t> Query the beers with cost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Choose one option from the dropdown menu, then click submit.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1" y="3736049"/>
            <a:ext cx="4137608" cy="15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68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 &lt;= 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5" y="2583985"/>
            <a:ext cx="8041692" cy="30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cost&lt;= 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2491273"/>
            <a:ext cx="9426813" cy="34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Presentation Tier</a:t>
            </a:r>
            <a:r>
              <a:rPr lang="en-US" sz="2400" dirty="0"/>
              <a:t> : user interface to make requests, provide input and see results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Middle Tier</a:t>
            </a:r>
            <a:r>
              <a:rPr lang="en-US" sz="2400" dirty="0"/>
              <a:t>: application logic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Data Management Tier: </a:t>
            </a:r>
            <a:r>
              <a:rPr lang="en-US" sz="2400" dirty="0"/>
              <a:t>database management 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06" y="1914501"/>
            <a:ext cx="6138988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B0D34-E536-F944-9E4B-9DF38802E4F6}"/>
              </a:ext>
            </a:extLst>
          </p:cNvPr>
          <p:cNvSpPr txBox="1"/>
          <p:nvPr/>
        </p:nvSpPr>
        <p:spPr>
          <a:xfrm>
            <a:off x="3135085" y="4114800"/>
            <a:ext cx="143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on AWS-EC2</a:t>
            </a:r>
          </a:p>
        </p:txBody>
      </p:sp>
    </p:spTree>
    <p:extLst>
      <p:ext uri="{BB962C8B-B14F-4D97-AF65-F5344CB8AC3E}">
        <p14:creationId xmlns:p14="http://schemas.microsoft.com/office/powerpoint/2010/main" val="185519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HTTP protocol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Protocol that allows web servers and clients to </a:t>
            </a:r>
            <a:r>
              <a:rPr lang="en-US" sz="2400" b="1" dirty="0"/>
              <a:t>exchange data </a:t>
            </a:r>
            <a:r>
              <a:rPr lang="en-US" sz="2400" dirty="0"/>
              <a:t>over the web.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It is a </a:t>
            </a:r>
            <a:r>
              <a:rPr lang="en-US" sz="2400" b="1" dirty="0"/>
              <a:t>request</a:t>
            </a:r>
            <a:r>
              <a:rPr lang="en-US" sz="2400" dirty="0"/>
              <a:t> - </a:t>
            </a:r>
            <a:r>
              <a:rPr lang="en-US" sz="2400" b="1" dirty="0"/>
              <a:t>response</a:t>
            </a:r>
            <a:r>
              <a:rPr lang="en-US" sz="2400" dirty="0"/>
              <a:t>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Clients (web browsers) send requests to web servers </a:t>
            </a:r>
          </a:p>
          <a:p>
            <a:pPr lvl="1"/>
            <a:r>
              <a:rPr lang="en-US" dirty="0"/>
              <a:t>GET : ask for a resource</a:t>
            </a:r>
          </a:p>
          <a:p>
            <a:pPr lvl="1"/>
            <a:r>
              <a:rPr lang="en-US" dirty="0"/>
              <a:t>POST : send some data (e.g. HTML form)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sz="2400" dirty="0"/>
              <a:t>Server sends response </a:t>
            </a:r>
          </a:p>
          <a:p>
            <a:pPr lvl="1"/>
            <a:r>
              <a:rPr lang="en-US" dirty="0"/>
              <a:t>Status code (200 OK, 404 Not Found!) 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400" dirty="0"/>
              <a:t>HTTP is a "</a:t>
            </a:r>
            <a:r>
              <a:rPr lang="en-US" sz="2400" b="1" i="1" dirty="0"/>
              <a:t>stateless</a:t>
            </a:r>
            <a:r>
              <a:rPr lang="en-US" sz="2400" dirty="0"/>
              <a:t>" protocol; each time a client retrieves a Webpage, the client opens a separate connection to the Web server and the server automatically does not keep any record of previous client request.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Difference between GET/POST requests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" y="2459420"/>
            <a:ext cx="6243979" cy="387831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2" y="2333298"/>
            <a:ext cx="6050550" cy="4193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034" y="1749966"/>
            <a:ext cx="25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GET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1664" y="1749963"/>
            <a:ext cx="31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HTML (Hyper Text Markup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Standard markup language for creating web pages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Language for creating </a:t>
            </a:r>
            <a:r>
              <a:rPr lang="en-US" b="1" dirty="0"/>
              <a:t>structured</a:t>
            </a:r>
            <a:r>
              <a:rPr lang="en-US" dirty="0"/>
              <a:t> </a:t>
            </a:r>
            <a:r>
              <a:rPr lang="en-US" b="1" dirty="0"/>
              <a:t>documents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It consists of elements which can be nested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HTML standard specifies a number of universally supported elements (“tags”)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dirty="0"/>
              <a:t>Web browsers receive HTML documents from a webserver and render them into multimedia web pages.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HTML is commonly delivered as part of an HTTP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Tutorial: https://www.w3schools.com/html/</a:t>
            </a:r>
            <a:endParaRPr lang="en-US" sz="24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1523</Words>
  <Application>Microsoft Macintosh PowerPoint</Application>
  <PresentationFormat>Widescreen</PresentationFormat>
  <Paragraphs>317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</vt:lpstr>
      <vt:lpstr>Monaco</vt:lpstr>
      <vt:lpstr>Times New Roman</vt:lpstr>
      <vt:lpstr>Wingdings</vt:lpstr>
      <vt:lpstr>Office Theme</vt:lpstr>
      <vt:lpstr>Start Your Project</vt:lpstr>
      <vt:lpstr>Outline</vt:lpstr>
      <vt:lpstr>Notes on Web DB Programming</vt:lpstr>
      <vt:lpstr>Needed tools and installation</vt:lpstr>
      <vt:lpstr>Three-Tier Application </vt:lpstr>
      <vt:lpstr>Three-Tier architecture</vt:lpstr>
      <vt:lpstr>HTTP protocol </vt:lpstr>
      <vt:lpstr>Difference between GET/POST requests</vt:lpstr>
      <vt:lpstr>HTML (Hyper Text Markup Language)</vt:lpstr>
      <vt:lpstr>HTML Tags</vt:lpstr>
      <vt:lpstr>HTML Example</vt:lpstr>
      <vt:lpstr>HTML Table Example</vt:lpstr>
      <vt:lpstr>JSP (Java Server Pages)</vt:lpstr>
      <vt:lpstr>JSP Syntax </vt:lpstr>
      <vt:lpstr>JSP Implicit Objects</vt:lpstr>
      <vt:lpstr>request</vt:lpstr>
      <vt:lpstr>session</vt:lpstr>
      <vt:lpstr>Java Database Connectivity (JDBC) </vt:lpstr>
      <vt:lpstr>JDBC steps </vt:lpstr>
      <vt:lpstr>1. Connect to database </vt:lpstr>
      <vt:lpstr>2. Query database </vt:lpstr>
      <vt:lpstr>2. Query database</vt:lpstr>
      <vt:lpstr>3. Process results</vt:lpstr>
      <vt:lpstr>3. Process results</vt:lpstr>
      <vt:lpstr>4. Close connection to database </vt:lpstr>
      <vt:lpstr>The Template Project</vt:lpstr>
      <vt:lpstr>The Template Project</vt:lpstr>
      <vt:lpstr>The Template Project</vt:lpstr>
      <vt:lpstr>PowerPoint Presentation</vt:lpstr>
      <vt:lpstr>The Template Project</vt:lpstr>
      <vt:lpstr>The Template Project</vt:lpstr>
      <vt:lpstr>PowerPoint Presentation</vt:lpstr>
      <vt:lpstr>PowerPoint Presentation</vt:lpstr>
      <vt:lpstr>The Template Project</vt:lpstr>
      <vt:lpstr>PowerPoint Presentation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Your Project</dc:title>
  <dc:creator>Qiong Hu</dc:creator>
  <cp:lastModifiedBy>Microsoft Office User</cp:lastModifiedBy>
  <cp:revision>182</cp:revision>
  <dcterms:created xsi:type="dcterms:W3CDTF">2016-10-06T19:15:34Z</dcterms:created>
  <dcterms:modified xsi:type="dcterms:W3CDTF">2020-07-09T16:54:02Z</dcterms:modified>
</cp:coreProperties>
</file>