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8be5e9909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8be5e9909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8be5e99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8be5e99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8be5e990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8be5e990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8be5e9909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8be5e9909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8be5e990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8be5e990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8be5e990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8be5e990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8be5e990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8be5e990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www.ling.upenn.edu/courses/Fall_2003/ling001/penn_treebank_po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ltk.org/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Toolkit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 Cown, Albert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5191500" cy="27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Created by </a:t>
            </a:r>
            <a:r>
              <a:rPr i="1" lang="en" sz="16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Edward Loper, Ewan Klein, and Steven Bird</a:t>
            </a:r>
            <a:endParaRPr i="1" sz="16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Classification, tokenization, stemming, tagging, lemmatization, parsing, and semantic reasoning</a:t>
            </a:r>
            <a:endParaRPr sz="16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Suitable for linguists, engineers, students, reducators, researchers, and industry users</a:t>
            </a:r>
            <a:endParaRPr sz="16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Bird, Steven, Edward Loper and Ewan Klein (2009), </a:t>
            </a:r>
            <a:r>
              <a:rPr i="1" lang="en" sz="16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with Python</a:t>
            </a: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O’Reilly Media Inc.</a:t>
            </a:r>
            <a:endParaRPr sz="16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875" y="1347750"/>
            <a:ext cx="2250344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/>
          <p:nvPr/>
        </p:nvSpPr>
        <p:spPr>
          <a:xfrm>
            <a:off x="8613200" y="335000"/>
            <a:ext cx="213000" cy="197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Features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605650"/>
            <a:ext cx="7505700" cy="27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Lexical Analysis</a:t>
            </a:r>
            <a:endParaRPr sz="11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I.e., Word Tokenization: Converting a sequence of characters into a sequence of tokens for use in computation</a:t>
            </a:r>
            <a:endParaRPr sz="9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N-gram calculations</a:t>
            </a:r>
            <a:endParaRPr sz="11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Statistical, probabilistic representations of contiguous sequences of ‘n’ characters in text</a:t>
            </a:r>
            <a:endParaRPr sz="9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Collocation</a:t>
            </a:r>
            <a:endParaRPr sz="11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Collections of words in a corpus which occur besides each other more often than just chance</a:t>
            </a:r>
            <a:endParaRPr sz="9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Part-of-Speech tagging</a:t>
            </a:r>
            <a:endParaRPr sz="11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Marking each words specific part-of-speech for use in analysis </a:t>
            </a:r>
            <a:r>
              <a:rPr lang="en" sz="900"/>
              <a:t>further</a:t>
            </a:r>
            <a:r>
              <a:rPr lang="en" sz="900"/>
              <a:t> down the processing pipeline</a:t>
            </a:r>
            <a:endParaRPr sz="9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Text Chunking</a:t>
            </a:r>
            <a:endParaRPr sz="11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Non-</a:t>
            </a:r>
            <a:r>
              <a:rPr lang="en" sz="900"/>
              <a:t>overlapping</a:t>
            </a:r>
            <a:r>
              <a:rPr lang="en" sz="900"/>
              <a:t> segmentation of labels and multi-token sequences </a:t>
            </a:r>
            <a:endParaRPr sz="9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Named-Entity-Recognition</a:t>
            </a:r>
            <a:endParaRPr sz="11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Locate and </a:t>
            </a:r>
            <a:r>
              <a:rPr lang="en" sz="900"/>
              <a:t>classify named entities mentioned in unstructured text into predefined categories</a:t>
            </a:r>
            <a:endParaRPr sz="9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Lemmatization and Stemming</a:t>
            </a:r>
            <a:endParaRPr sz="11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Distills similar words down to the same base word for better statistical analysis</a:t>
            </a:r>
            <a:endParaRPr sz="900"/>
          </a:p>
        </p:txBody>
      </p:sp>
      <p:sp>
        <p:nvSpPr>
          <p:cNvPr id="144" name="Google Shape;144;p15"/>
          <p:cNvSpPr/>
          <p:nvPr/>
        </p:nvSpPr>
        <p:spPr>
          <a:xfrm>
            <a:off x="8613200" y="335000"/>
            <a:ext cx="213000" cy="197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Tokenizing Example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208625" y="4605172"/>
            <a:ext cx="26502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https://www.nltk.org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50" y="1602925"/>
            <a:ext cx="7792223" cy="285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/>
          <p:nvPr/>
        </p:nvSpPr>
        <p:spPr>
          <a:xfrm>
            <a:off x="8613200" y="335000"/>
            <a:ext cx="213000" cy="197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emming and Lemmatization in Python - DataCamp" id="157" name="Google Shape;157;p17"/>
          <p:cNvPicPr preferRelativeResize="0"/>
          <p:nvPr/>
        </p:nvPicPr>
        <p:blipFill rotWithShape="1">
          <a:blip r:embed="rId3">
            <a:alphaModFix/>
          </a:blip>
          <a:srcRect b="18450" l="5942" r="1490" t="8594"/>
          <a:stretch/>
        </p:blipFill>
        <p:spPr>
          <a:xfrm>
            <a:off x="556125" y="1658275"/>
            <a:ext cx="5304875" cy="31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 Example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5493525" y="2956713"/>
            <a:ext cx="30243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Word lemmatization can be enhanced with part of speech tagging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8613200" y="335000"/>
            <a:ext cx="213000" cy="197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Identification</a:t>
            </a:r>
            <a:r>
              <a:rPr lang="en"/>
              <a:t> Example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7208625" y="4605172"/>
            <a:ext cx="26502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https://www.nltk.org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0" r="15304" t="4361"/>
          <a:stretch/>
        </p:blipFill>
        <p:spPr>
          <a:xfrm>
            <a:off x="640975" y="1800200"/>
            <a:ext cx="7862049" cy="23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/>
          <p:nvPr/>
        </p:nvSpPr>
        <p:spPr>
          <a:xfrm>
            <a:off x="8613200" y="335000"/>
            <a:ext cx="213000" cy="197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605375" y="4413800"/>
            <a:ext cx="717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https://www.ling.upenn.edu/courses/Fall_2003/ling001/penn_treebank_pos.html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Tree Display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7208625" y="4605172"/>
            <a:ext cx="26502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https://www.nltk.org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601" y="2719825"/>
            <a:ext cx="6634811" cy="19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 rotWithShape="1">
          <a:blip r:embed="rId4">
            <a:alphaModFix/>
          </a:blip>
          <a:srcRect b="0" l="0" r="14155" t="0"/>
          <a:stretch/>
        </p:blipFill>
        <p:spPr>
          <a:xfrm>
            <a:off x="677025" y="1575525"/>
            <a:ext cx="7849848" cy="11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/>
          <p:nvPr/>
        </p:nvSpPr>
        <p:spPr>
          <a:xfrm>
            <a:off x="8613200" y="335000"/>
            <a:ext cx="213000" cy="197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NLTK Book: </a:t>
            </a: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Bird, Steven, Edward Loper and Ewan Klein (2009), </a:t>
            </a:r>
            <a:r>
              <a:rPr i="1" lang="en" sz="16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with Python</a:t>
            </a: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O’Reilly Media Inc.</a:t>
            </a:r>
            <a:endParaRPr sz="16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Times New Roman"/>
              <a:buChar char="○"/>
            </a:pPr>
            <a:r>
              <a:rPr lang="en" sz="1600" u="sng">
                <a:solidFill>
                  <a:srgbClr val="1155C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https://www.nltk.org/book/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8613200" y="335000"/>
            <a:ext cx="213000" cy="197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