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2" r:id="rId5"/>
    <p:sldId id="259" r:id="rId6"/>
    <p:sldId id="273" r:id="rId7"/>
    <p:sldId id="261" r:id="rId8"/>
    <p:sldId id="264" r:id="rId9"/>
    <p:sldId id="274" r:id="rId10"/>
    <p:sldId id="275" r:id="rId11"/>
    <p:sldId id="276" r:id="rId12"/>
    <p:sldId id="277" r:id="rId13"/>
    <p:sldId id="279" r:id="rId14"/>
    <p:sldId id="280" r:id="rId15"/>
    <p:sldId id="281" r:id="rId16"/>
    <p:sldId id="278" r:id="rId17"/>
    <p:sldId id="282" r:id="rId18"/>
    <p:sldId id="283" r:id="rId1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p:scale>
          <a:sx n="81" d="100"/>
          <a:sy n="81" d="100"/>
        </p:scale>
        <p:origin x="-138"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11" name="Slide Number Placeholder 10"/>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A1A08917-4358-412F-AD7F-50B5F1AD27BE}"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7BE88E5-380D-4170-81B9-88D677094EBF}" type="datetimeFigureOut">
              <a:rPr lang="id-ID" smtClean="0"/>
              <a:t>09/02/2020</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A1A08917-4358-412F-AD7F-50B5F1AD27BE}" type="slidenum">
              <a:rPr lang="id-ID" smtClean="0"/>
              <a:t>‹#›</a:t>
            </a:fld>
            <a:endParaRPr lang="id-ID"/>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7BE88E5-380D-4170-81B9-88D677094EBF}" type="datetimeFigureOut">
              <a:rPr lang="id-ID" smtClean="0"/>
              <a:t>09/02/2020</a:t>
            </a:fld>
            <a:endParaRPr lang="id-ID"/>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id-ID"/>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1A08917-4358-412F-AD7F-50B5F1AD27BE}"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7263" y="644769"/>
            <a:ext cx="8826137" cy="1127254"/>
          </a:xfrm>
        </p:spPr>
        <p:txBody>
          <a:bodyPr>
            <a:noAutofit/>
          </a:bodyPr>
          <a:lstStyle/>
          <a:p>
            <a:pPr algn="l"/>
            <a:r>
              <a:rPr lang="fi-FI" sz="3600" dirty="0">
                <a:latin typeface="Times New Roman" pitchFamily="18" charset="0"/>
                <a:cs typeface="Times New Roman" pitchFamily="18" charset="0"/>
              </a:rPr>
              <a:t>APLIKASI SURAT MASUK DAN SURAT KELUAR PDM BEKASI (E-Arsip)</a:t>
            </a:r>
            <a:endParaRPr lang="id-ID" sz="3600" b="1" u="sng" dirty="0">
              <a:solidFill>
                <a:schemeClr val="bg1"/>
              </a:solidFill>
              <a:latin typeface="Times New Roman" pitchFamily="18" charset="0"/>
              <a:cs typeface="Times New Roman" pitchFamily="18" charset="0"/>
            </a:endParaRPr>
          </a:p>
        </p:txBody>
      </p:sp>
      <p:sp>
        <p:nvSpPr>
          <p:cNvPr id="6" name="Subtitle 2"/>
          <p:cNvSpPr txBox="1">
            <a:spLocks/>
          </p:cNvSpPr>
          <p:nvPr/>
        </p:nvSpPr>
        <p:spPr>
          <a:xfrm>
            <a:off x="550983" y="3552092"/>
            <a:ext cx="7174523" cy="3153508"/>
          </a:xfrm>
          <a:prstGeom prst="rect">
            <a:avLst/>
          </a:prstGeom>
        </p:spPr>
        <p:txBody>
          <a:bodyPr vert="horz" lIns="182880" tIns="0">
            <a:noAutofit/>
          </a:bodyPr>
          <a:lstStyle>
            <a:lvl1pPr marL="36576" indent="0" algn="r" rtl="0" eaLnBrk="1" latinLnBrk="0" hangingPunct="1">
              <a:spcBef>
                <a:spcPts val="0"/>
              </a:spcBef>
              <a:buClr>
                <a:schemeClr val="accent1"/>
              </a:buClr>
              <a:buSzPct val="80000"/>
              <a:buFont typeface="Wingdings 2"/>
              <a:buNone/>
              <a:defRPr kumimoji="0" sz="2000" kern="1200">
                <a:solidFill>
                  <a:schemeClr val="bg2">
                    <a:shade val="25000"/>
                  </a:schemeClr>
                </a:solidFill>
                <a:effectLst/>
                <a:latin typeface="+mn-lt"/>
                <a:ea typeface="+mn-ea"/>
                <a:cs typeface="+mn-cs"/>
              </a:defRPr>
            </a:lvl1pPr>
            <a:lvl2pPr marL="457200" indent="0" algn="ctr" rtl="0" eaLnBrk="1" latinLnBrk="0" hangingPunct="1">
              <a:spcBef>
                <a:spcPts val="250"/>
              </a:spcBef>
              <a:buClr>
                <a:schemeClr val="accent1"/>
              </a:buClr>
              <a:buSzPct val="100000"/>
              <a:buFont typeface="Verdana"/>
              <a:buNone/>
              <a:defRPr kumimoji="0" sz="2400" kern="1200">
                <a:solidFill>
                  <a:schemeClr val="tx1"/>
                </a:solidFill>
                <a:latin typeface="+mn-lt"/>
                <a:ea typeface="+mn-ea"/>
                <a:cs typeface="+mn-cs"/>
              </a:defRPr>
            </a:lvl2pPr>
            <a:lvl3pPr marL="914400" indent="0" algn="ctr" rtl="0" eaLnBrk="1" latinLnBrk="0" hangingPunct="1">
              <a:spcBef>
                <a:spcPts val="250"/>
              </a:spcBef>
              <a:buClr>
                <a:schemeClr val="accent2">
                  <a:tint val="85000"/>
                  <a:satMod val="285000"/>
                </a:schemeClr>
              </a:buClr>
              <a:buSzPct val="100000"/>
              <a:buFont typeface="Wingdings 2"/>
              <a:buNone/>
              <a:defRPr kumimoji="0" sz="2200" kern="1200">
                <a:solidFill>
                  <a:schemeClr val="tx1"/>
                </a:solidFill>
                <a:latin typeface="+mn-lt"/>
                <a:ea typeface="+mn-ea"/>
                <a:cs typeface="+mn-cs"/>
              </a:defRPr>
            </a:lvl3pPr>
            <a:lvl4pPr marL="1371600" indent="0" algn="ctr" rtl="0" eaLnBrk="1" latinLnBrk="0" hangingPunct="1">
              <a:spcBef>
                <a:spcPts val="230"/>
              </a:spcBef>
              <a:buClr>
                <a:schemeClr val="accent2">
                  <a:tint val="85000"/>
                  <a:satMod val="285000"/>
                </a:schemeClr>
              </a:buClr>
              <a:buSzPct val="112000"/>
              <a:buFont typeface="Verdana"/>
              <a:buNone/>
              <a:defRPr kumimoji="0" sz="1900" kern="1200">
                <a:solidFill>
                  <a:schemeClr val="tx1"/>
                </a:solidFill>
                <a:latin typeface="+mn-lt"/>
                <a:ea typeface="+mn-ea"/>
                <a:cs typeface="+mn-cs"/>
              </a:defRPr>
            </a:lvl4pPr>
            <a:lvl5pPr marL="1828800" indent="0" algn="ctr" rtl="0" eaLnBrk="1" latinLnBrk="0" hangingPunct="1">
              <a:spcBef>
                <a:spcPts val="250"/>
              </a:spcBef>
              <a:buClr>
                <a:schemeClr val="accent3">
                  <a:tint val="85000"/>
                  <a:satMod val="275000"/>
                </a:schemeClr>
              </a:buClr>
              <a:buSzPct val="100000"/>
              <a:buFont typeface="Wingdings 2"/>
              <a:buNone/>
              <a:defRPr kumimoji="0" sz="1800" kern="1200">
                <a:solidFill>
                  <a:schemeClr val="tx1"/>
                </a:solidFill>
                <a:latin typeface="+mn-lt"/>
                <a:ea typeface="+mn-ea"/>
                <a:cs typeface="+mn-cs"/>
              </a:defRPr>
            </a:lvl5pPr>
            <a:lvl6pPr marL="2286000" indent="0" algn="ctr" rtl="0" eaLnBrk="1" latinLnBrk="0" hangingPunct="1">
              <a:spcBef>
                <a:spcPts val="250"/>
              </a:spcBef>
              <a:buClr>
                <a:schemeClr val="accent3">
                  <a:tint val="85000"/>
                  <a:satMod val="275000"/>
                </a:schemeClr>
              </a:buClr>
              <a:buSzPct val="100000"/>
              <a:buFont typeface="Verdana"/>
              <a:buNone/>
              <a:defRPr kumimoji="0" sz="1700" kern="1200" baseline="0">
                <a:solidFill>
                  <a:schemeClr val="tx1"/>
                </a:solidFill>
                <a:latin typeface="+mn-lt"/>
                <a:ea typeface="+mn-ea"/>
                <a:cs typeface="+mn-cs"/>
              </a:defRPr>
            </a:lvl6pPr>
            <a:lvl7pPr marL="2743200" indent="0" algn="ctr" rtl="0" eaLnBrk="1" latinLnBrk="0" hangingPunct="1">
              <a:spcBef>
                <a:spcPts val="255"/>
              </a:spcBef>
              <a:buClr>
                <a:schemeClr val="accent3">
                  <a:tint val="85000"/>
                  <a:satMod val="275000"/>
                </a:schemeClr>
              </a:buClr>
              <a:buSzPct val="100000"/>
              <a:buFont typeface="Wingdings 2"/>
              <a:buNone/>
              <a:defRPr kumimoji="0" sz="1500" kern="1200">
                <a:solidFill>
                  <a:schemeClr val="tx1"/>
                </a:solidFill>
                <a:latin typeface="+mn-lt"/>
                <a:ea typeface="+mn-ea"/>
                <a:cs typeface="+mn-cs"/>
              </a:defRPr>
            </a:lvl7pPr>
            <a:lvl8pPr marL="3200400" indent="0" algn="ctr" rtl="0" eaLnBrk="1" latinLnBrk="0" hangingPunct="1">
              <a:spcBef>
                <a:spcPts val="257"/>
              </a:spcBef>
              <a:buClr>
                <a:schemeClr val="accent3">
                  <a:tint val="85000"/>
                  <a:satMod val="275000"/>
                </a:schemeClr>
              </a:buClr>
              <a:buSzPct val="100000"/>
              <a:buFont typeface="Verdana"/>
              <a:buNone/>
              <a:defRPr kumimoji="0" sz="1500" kern="1200" baseline="0">
                <a:solidFill>
                  <a:schemeClr val="tx1"/>
                </a:solidFill>
                <a:latin typeface="+mn-lt"/>
                <a:ea typeface="+mn-ea"/>
                <a:cs typeface="+mn-cs"/>
              </a:defRPr>
            </a:lvl8pPr>
            <a:lvl9pPr marL="3657600" indent="0" algn="ctr" rtl="0" eaLnBrk="1" latinLnBrk="0" hangingPunct="1">
              <a:spcBef>
                <a:spcPts val="255"/>
              </a:spcBef>
              <a:buClr>
                <a:schemeClr val="accent3">
                  <a:tint val="85000"/>
                  <a:satMod val="275000"/>
                </a:schemeClr>
              </a:buClr>
              <a:buSzPct val="100000"/>
              <a:buFont typeface="Wingdings 2"/>
              <a:buNone/>
              <a:defRPr kumimoji="0" sz="1500" kern="1200">
                <a:solidFill>
                  <a:schemeClr val="tx1"/>
                </a:solidFill>
                <a:latin typeface="+mn-lt"/>
                <a:ea typeface="+mn-ea"/>
                <a:cs typeface="+mn-cs"/>
              </a:defRPr>
            </a:lvl9pPr>
            <a:extLst/>
          </a:lstStyle>
          <a:p>
            <a:pPr marL="379476" indent="-342900" algn="l">
              <a:buFont typeface="Arial" pitchFamily="34" charset="0"/>
              <a:buChar char="•"/>
            </a:pPr>
            <a:r>
              <a:rPr lang="en-US" sz="2400" b="1" dirty="0" err="1" smtClean="0">
                <a:latin typeface="Times New Roman" pitchFamily="18" charset="0"/>
                <a:cs typeface="Times New Roman" pitchFamily="18" charset="0"/>
              </a:rPr>
              <a:t>Ahyani</a:t>
            </a:r>
            <a:r>
              <a:rPr lang="en-US" sz="2400" b="1" dirty="0" smtClean="0">
                <a:latin typeface="Times New Roman" pitchFamily="18" charset="0"/>
                <a:cs typeface="Times New Roman" pitchFamily="18" charset="0"/>
              </a:rPr>
              <a:t>					16.3.0054</a:t>
            </a:r>
          </a:p>
          <a:p>
            <a:pPr marL="379476" indent="-342900" algn="l">
              <a:buFont typeface="Arial" pitchFamily="34" charset="0"/>
              <a:buChar char="•"/>
            </a:pPr>
            <a:r>
              <a:rPr lang="en-US" sz="2400" b="1" dirty="0" smtClean="0">
                <a:latin typeface="Times New Roman" pitchFamily="18" charset="0"/>
                <a:cs typeface="Times New Roman" pitchFamily="18" charset="0"/>
              </a:rPr>
              <a:t>M. </a:t>
            </a:r>
            <a:r>
              <a:rPr lang="en-US" sz="2400" b="1" dirty="0" err="1" smtClean="0">
                <a:latin typeface="Times New Roman" pitchFamily="18" charset="0"/>
                <a:cs typeface="Times New Roman" pitchFamily="18" charset="0"/>
              </a:rPr>
              <a:t>Ja’far</a:t>
            </a:r>
            <a:r>
              <a:rPr lang="en-US" sz="2400" b="1" dirty="0" smtClean="0">
                <a:latin typeface="Times New Roman" pitchFamily="18" charset="0"/>
                <a:cs typeface="Times New Roman" pitchFamily="18" charset="0"/>
              </a:rPr>
              <a:t> Ash </a:t>
            </a:r>
            <a:r>
              <a:rPr lang="en-US" sz="2400" b="1" dirty="0" err="1" smtClean="0">
                <a:latin typeface="Times New Roman" pitchFamily="18" charset="0"/>
                <a:cs typeface="Times New Roman" pitchFamily="18" charset="0"/>
              </a:rPr>
              <a:t>Shiddieqy</a:t>
            </a:r>
            <a:r>
              <a:rPr lang="en-US" sz="2400" b="1" dirty="0" smtClean="0">
                <a:latin typeface="Times New Roman" pitchFamily="18" charset="0"/>
                <a:cs typeface="Times New Roman" pitchFamily="18" charset="0"/>
              </a:rPr>
              <a:t>			16.3.0092</a:t>
            </a:r>
          </a:p>
          <a:p>
            <a:pPr marL="379476" indent="-342900" algn="l">
              <a:buFont typeface="Arial" pitchFamily="34" charset="0"/>
              <a:buChar char="•"/>
            </a:pPr>
            <a:r>
              <a:rPr lang="en-US" sz="2400" b="1" dirty="0" err="1" smtClean="0">
                <a:latin typeface="Times New Roman" pitchFamily="18" charset="0"/>
                <a:cs typeface="Times New Roman" pitchFamily="18" charset="0"/>
              </a:rPr>
              <a:t>Peni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Supriatin</a:t>
            </a:r>
            <a:r>
              <a:rPr lang="en-US" sz="2400" b="1" dirty="0" smtClean="0">
                <a:latin typeface="Times New Roman" pitchFamily="18" charset="0"/>
                <a:cs typeface="Times New Roman" pitchFamily="18" charset="0"/>
              </a:rPr>
              <a:t>				16.3.0110</a:t>
            </a:r>
          </a:p>
          <a:p>
            <a:pPr marL="379476" indent="-342900" algn="l">
              <a:buFont typeface="Arial" pitchFamily="34" charset="0"/>
              <a:buChar char="•"/>
            </a:pPr>
            <a:r>
              <a:rPr lang="en-US" sz="2400" b="1" dirty="0" err="1" smtClean="0">
                <a:latin typeface="Times New Roman" pitchFamily="18" charset="0"/>
                <a:cs typeface="Times New Roman" pitchFamily="18" charset="0"/>
              </a:rPr>
              <a:t>Rizka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Annisa</a:t>
            </a:r>
            <a:r>
              <a:rPr lang="en-US" sz="2400" b="1" dirty="0" smtClean="0">
                <a:latin typeface="Times New Roman" pitchFamily="18" charset="0"/>
                <a:cs typeface="Times New Roman" pitchFamily="18" charset="0"/>
              </a:rPr>
              <a:t>				16.3.0122</a:t>
            </a:r>
          </a:p>
          <a:p>
            <a:pPr marL="379476" indent="-342900" algn="l">
              <a:buFont typeface="Arial" pitchFamily="34" charset="0"/>
              <a:buChar char="•"/>
            </a:pPr>
            <a:r>
              <a:rPr lang="en-US" sz="2400" b="1" dirty="0" err="1" smtClean="0">
                <a:latin typeface="Times New Roman" pitchFamily="18" charset="0"/>
                <a:cs typeface="Times New Roman" pitchFamily="18" charset="0"/>
              </a:rPr>
              <a:t>Rizky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Sutomo</a:t>
            </a:r>
            <a:r>
              <a:rPr lang="en-US" sz="2400" b="1" dirty="0" smtClean="0">
                <a:latin typeface="Times New Roman" pitchFamily="18" charset="0"/>
                <a:cs typeface="Times New Roman" pitchFamily="18" charset="0"/>
              </a:rPr>
              <a:t>				16.3.0120</a:t>
            </a:r>
          </a:p>
          <a:p>
            <a:pPr marL="379476" indent="-342900" algn="l">
              <a:buFont typeface="Arial" pitchFamily="34" charset="0"/>
              <a:buChar char="•"/>
            </a:pPr>
            <a:r>
              <a:rPr lang="en-US" sz="2400" b="1" dirty="0" err="1" smtClean="0">
                <a:latin typeface="Times New Roman" pitchFamily="18" charset="0"/>
                <a:cs typeface="Times New Roman" pitchFamily="18" charset="0"/>
              </a:rPr>
              <a:t>Syaiful</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Abac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Ience</a:t>
            </a:r>
            <a:r>
              <a:rPr lang="en-US" sz="2400" b="1" dirty="0" smtClean="0">
                <a:latin typeface="Times New Roman" pitchFamily="18" charset="0"/>
                <a:cs typeface="Times New Roman" pitchFamily="18" charset="0"/>
              </a:rPr>
              <a:t>			16.1.0038</a:t>
            </a:r>
          </a:p>
          <a:p>
            <a:pPr marL="379476" indent="-342900" algn="l">
              <a:buFont typeface="Arial" pitchFamily="34" charset="0"/>
              <a:buChar char="•"/>
            </a:pPr>
            <a:r>
              <a:rPr lang="en-US" sz="2400" b="1" dirty="0" err="1" smtClean="0">
                <a:latin typeface="Times New Roman" pitchFamily="18" charset="0"/>
                <a:cs typeface="Times New Roman" pitchFamily="18" charset="0"/>
              </a:rPr>
              <a:t>Whita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Silvy</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I’anah</a:t>
            </a:r>
            <a:r>
              <a:rPr lang="en-US" sz="2400" b="1" dirty="0" smtClean="0">
                <a:latin typeface="Times New Roman" pitchFamily="18" charset="0"/>
                <a:cs typeface="Times New Roman" pitchFamily="18" charset="0"/>
              </a:rPr>
              <a:t>			16.3.0131			</a:t>
            </a:r>
          </a:p>
        </p:txBody>
      </p:sp>
      <p:sp>
        <p:nvSpPr>
          <p:cNvPr id="7" name="Rectangle 6"/>
          <p:cNvSpPr/>
          <p:nvPr/>
        </p:nvSpPr>
        <p:spPr>
          <a:xfrm>
            <a:off x="814697" y="2013411"/>
            <a:ext cx="6939720" cy="707886"/>
          </a:xfrm>
          <a:prstGeom prst="rect">
            <a:avLst/>
          </a:prstGeom>
        </p:spPr>
        <p:txBody>
          <a:bodyPr wrap="none">
            <a:spAutoFit/>
          </a:bodyPr>
          <a:lstStyle/>
          <a:p>
            <a:r>
              <a:rPr lang="en-US" sz="4000" b="1" dirty="0" err="1">
                <a:solidFill>
                  <a:schemeClr val="accent1">
                    <a:lumMod val="75000"/>
                  </a:schemeClr>
                </a:solidFill>
                <a:latin typeface="Times New Roman" pitchFamily="18" charset="0"/>
                <a:cs typeface="Times New Roman" pitchFamily="18" charset="0"/>
              </a:rPr>
              <a:t>Kelompok</a:t>
            </a:r>
            <a:r>
              <a:rPr lang="en-US" sz="4000" b="1" dirty="0">
                <a:solidFill>
                  <a:schemeClr val="accent1">
                    <a:lumMod val="75000"/>
                  </a:schemeClr>
                </a:solidFill>
                <a:latin typeface="Times New Roman" pitchFamily="18" charset="0"/>
                <a:cs typeface="Times New Roman" pitchFamily="18" charset="0"/>
              </a:rPr>
              <a:t> 7 PDM Kota </a:t>
            </a:r>
            <a:r>
              <a:rPr lang="en-US" sz="4000" b="1" dirty="0" err="1">
                <a:solidFill>
                  <a:schemeClr val="accent1">
                    <a:lumMod val="75000"/>
                  </a:schemeClr>
                </a:solidFill>
                <a:latin typeface="Times New Roman" pitchFamily="18" charset="0"/>
                <a:cs typeface="Times New Roman" pitchFamily="18" charset="0"/>
              </a:rPr>
              <a:t>Bekasi</a:t>
            </a:r>
            <a:endParaRPr lang="en-US" sz="4000" b="1" dirty="0">
              <a:solidFill>
                <a:schemeClr val="accent1">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339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02542" y="942092"/>
            <a:ext cx="8008258" cy="4604483"/>
          </a:xfrm>
          <a:prstGeom prst="rect">
            <a:avLst/>
          </a:prstGeom>
        </p:spPr>
      </p:pic>
      <p:sp>
        <p:nvSpPr>
          <p:cNvPr id="5" name="Rectangle 4"/>
          <p:cNvSpPr/>
          <p:nvPr/>
        </p:nvSpPr>
        <p:spPr>
          <a:xfrm>
            <a:off x="734528" y="512857"/>
            <a:ext cx="3009157" cy="369332"/>
          </a:xfrm>
          <a:prstGeom prst="rect">
            <a:avLst/>
          </a:prstGeom>
        </p:spPr>
        <p:txBody>
          <a:bodyPr wrap="none">
            <a:spAutoFit/>
          </a:bodyPr>
          <a:lstStyle/>
          <a:p>
            <a:r>
              <a:rPr lang="en-US" b="1" dirty="0"/>
              <a:t>Login website </a:t>
            </a:r>
            <a:r>
              <a:rPr lang="id-ID" b="1" dirty="0"/>
              <a:t>E-Arsip</a:t>
            </a:r>
            <a:endParaRPr lang="en-US" dirty="0"/>
          </a:p>
        </p:txBody>
      </p:sp>
    </p:spTree>
    <p:extLst>
      <p:ext uri="{BB962C8B-B14F-4D97-AF65-F5344CB8AC3E}">
        <p14:creationId xmlns:p14="http://schemas.microsoft.com/office/powerpoint/2010/main" val="366872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3CA3FF53-37BA-48F3-967F-EA216AB18256}"/>
              </a:ext>
            </a:extLst>
          </p:cNvPr>
          <p:cNvPicPr/>
          <p:nvPr/>
        </p:nvPicPr>
        <p:blipFill>
          <a:blip r:embed="rId2"/>
          <a:stretch>
            <a:fillRect/>
          </a:stretch>
        </p:blipFill>
        <p:spPr>
          <a:xfrm>
            <a:off x="1465384" y="1207477"/>
            <a:ext cx="8874369" cy="4337538"/>
          </a:xfrm>
          <a:prstGeom prst="rect">
            <a:avLst/>
          </a:prstGeom>
        </p:spPr>
      </p:pic>
      <p:sp>
        <p:nvSpPr>
          <p:cNvPr id="5" name="Rectangle 4"/>
          <p:cNvSpPr/>
          <p:nvPr/>
        </p:nvSpPr>
        <p:spPr>
          <a:xfrm>
            <a:off x="740675" y="594919"/>
            <a:ext cx="1636987" cy="369332"/>
          </a:xfrm>
          <a:prstGeom prst="rect">
            <a:avLst/>
          </a:prstGeom>
        </p:spPr>
        <p:txBody>
          <a:bodyPr wrap="none">
            <a:spAutoFit/>
          </a:bodyPr>
          <a:lstStyle/>
          <a:p>
            <a:r>
              <a:rPr lang="en-US" b="1" dirty="0"/>
              <a:t>Menu </a:t>
            </a:r>
            <a:r>
              <a:rPr lang="en-US" b="1" dirty="0" err="1"/>
              <a:t>Arsip</a:t>
            </a:r>
            <a:endParaRPr lang="en-US" dirty="0"/>
          </a:p>
        </p:txBody>
      </p:sp>
    </p:spTree>
    <p:extLst>
      <p:ext uri="{BB962C8B-B14F-4D97-AF65-F5344CB8AC3E}">
        <p14:creationId xmlns:p14="http://schemas.microsoft.com/office/powerpoint/2010/main" val="42222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24FA16A3-D196-42C7-B7CD-6D412E0315E4}"/>
              </a:ext>
            </a:extLst>
          </p:cNvPr>
          <p:cNvPicPr/>
          <p:nvPr/>
        </p:nvPicPr>
        <p:blipFill>
          <a:blip r:embed="rId2"/>
          <a:stretch>
            <a:fillRect/>
          </a:stretch>
        </p:blipFill>
        <p:spPr>
          <a:xfrm>
            <a:off x="1840523" y="1090246"/>
            <a:ext cx="8428891" cy="4314091"/>
          </a:xfrm>
          <a:prstGeom prst="rect">
            <a:avLst/>
          </a:prstGeom>
        </p:spPr>
      </p:pic>
    </p:spTree>
    <p:extLst>
      <p:ext uri="{BB962C8B-B14F-4D97-AF65-F5344CB8AC3E}">
        <p14:creationId xmlns:p14="http://schemas.microsoft.com/office/powerpoint/2010/main" val="180629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78522" y="530225"/>
            <a:ext cx="9601201" cy="4815498"/>
          </a:xfrm>
          <a:prstGeom prst="rect">
            <a:avLst/>
          </a:prstGeom>
        </p:spPr>
      </p:pic>
    </p:spTree>
    <p:extLst>
      <p:ext uri="{BB962C8B-B14F-4D97-AF65-F5344CB8AC3E}">
        <p14:creationId xmlns:p14="http://schemas.microsoft.com/office/powerpoint/2010/main" val="711087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805354" y="940312"/>
            <a:ext cx="9319846" cy="4675041"/>
          </a:xfrm>
          <a:prstGeom prst="rect">
            <a:avLst/>
          </a:prstGeom>
        </p:spPr>
      </p:pic>
    </p:spTree>
    <p:extLst>
      <p:ext uri="{BB962C8B-B14F-4D97-AF65-F5344CB8AC3E}">
        <p14:creationId xmlns:p14="http://schemas.microsoft.com/office/powerpoint/2010/main" val="1358419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25599" y="971550"/>
            <a:ext cx="8643815" cy="4409342"/>
          </a:xfrm>
          <a:prstGeom prst="rect">
            <a:avLst/>
          </a:prstGeom>
        </p:spPr>
      </p:pic>
    </p:spTree>
    <p:extLst>
      <p:ext uri="{BB962C8B-B14F-4D97-AF65-F5344CB8AC3E}">
        <p14:creationId xmlns:p14="http://schemas.microsoft.com/office/powerpoint/2010/main" val="225923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71600" y="984738"/>
            <a:ext cx="8991600" cy="4513385"/>
          </a:xfrm>
          <a:prstGeom prst="rect">
            <a:avLst/>
          </a:prstGeom>
        </p:spPr>
      </p:pic>
    </p:spTree>
    <p:extLst>
      <p:ext uri="{BB962C8B-B14F-4D97-AF65-F5344CB8AC3E}">
        <p14:creationId xmlns:p14="http://schemas.microsoft.com/office/powerpoint/2010/main" val="1718853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3" y="530351"/>
            <a:ext cx="5222628" cy="5272571"/>
          </a:xfrm>
        </p:spPr>
        <p:txBody>
          <a:bodyPr>
            <a:normAutofit fontScale="85000" lnSpcReduction="20000"/>
          </a:bodyPr>
          <a:lstStyle/>
          <a:p>
            <a:r>
              <a:rPr lang="en-US" sz="3800" b="1" dirty="0" err="1" smtClean="0">
                <a:latin typeface="Times New Roman" pitchFamily="18" charset="0"/>
                <a:cs typeface="Times New Roman" pitchFamily="18" charset="0"/>
              </a:rPr>
              <a:t>Kesimpulan</a:t>
            </a:r>
            <a:endParaRPr lang="en-US" sz="3800" b="1" dirty="0" smtClean="0">
              <a:latin typeface="Times New Roman" pitchFamily="18" charset="0"/>
              <a:cs typeface="Times New Roman" pitchFamily="18" charset="0"/>
            </a:endParaRPr>
          </a:p>
          <a:p>
            <a:pPr marL="0" indent="0">
              <a:buNone/>
            </a:pPr>
            <a:endParaRPr lang="en-US" sz="3300" dirty="0" smtClean="0">
              <a:latin typeface="Times New Roman" pitchFamily="18" charset="0"/>
              <a:cs typeface="Times New Roman" pitchFamily="18" charset="0"/>
            </a:endParaRPr>
          </a:p>
          <a:p>
            <a:pPr marL="0" indent="0">
              <a:buNone/>
            </a:pPr>
            <a:r>
              <a:rPr lang="en-US" sz="3300" dirty="0">
                <a:latin typeface="Times New Roman" pitchFamily="18" charset="0"/>
                <a:cs typeface="Times New Roman" pitchFamily="18" charset="0"/>
              </a:rPr>
              <a:t>Dari program KKP yang </a:t>
            </a:r>
            <a:r>
              <a:rPr lang="en-US" sz="3300" dirty="0" err="1">
                <a:latin typeface="Times New Roman" pitchFamily="18" charset="0"/>
                <a:cs typeface="Times New Roman" pitchFamily="18" charset="0"/>
              </a:rPr>
              <a:t>telah</a:t>
            </a:r>
            <a:r>
              <a:rPr lang="en-US" sz="3300" dirty="0">
                <a:latin typeface="Times New Roman" pitchFamily="18" charset="0"/>
                <a:cs typeface="Times New Roman" pitchFamily="18" charset="0"/>
              </a:rPr>
              <a:t> kami </a:t>
            </a:r>
            <a:r>
              <a:rPr lang="en-US" sz="3300" dirty="0" err="1">
                <a:latin typeface="Times New Roman" pitchFamily="18" charset="0"/>
                <a:cs typeface="Times New Roman" pitchFamily="18" charset="0"/>
              </a:rPr>
              <a:t>jalankan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beberapa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bulan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ini</a:t>
            </a:r>
            <a:r>
              <a:rPr lang="en-US" sz="3300" dirty="0">
                <a:latin typeface="Times New Roman" pitchFamily="18" charset="0"/>
                <a:cs typeface="Times New Roman" pitchFamily="18" charset="0"/>
              </a:rPr>
              <a:t>, kami </a:t>
            </a:r>
            <a:r>
              <a:rPr lang="en-US" sz="3300" dirty="0" err="1">
                <a:latin typeface="Times New Roman" pitchFamily="18" charset="0"/>
                <a:cs typeface="Times New Roman" pitchFamily="18" charset="0"/>
              </a:rPr>
              <a:t>menyimpulkan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bahwa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dengan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adanya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aplikasi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surat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masuk</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dan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surat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keluar</a:t>
            </a:r>
            <a:r>
              <a:rPr lang="en-US" sz="3300" dirty="0">
                <a:latin typeface="Times New Roman" pitchFamily="18" charset="0"/>
                <a:cs typeface="Times New Roman" pitchFamily="18" charset="0"/>
              </a:rPr>
              <a:t> (E-</a:t>
            </a:r>
            <a:r>
              <a:rPr lang="en-US" sz="3300" dirty="0" err="1">
                <a:latin typeface="Times New Roman" pitchFamily="18" charset="0"/>
                <a:cs typeface="Times New Roman" pitchFamily="18" charset="0"/>
              </a:rPr>
              <a:t>Arsip</a:t>
            </a:r>
            <a:r>
              <a:rPr lang="en-US" sz="3300" dirty="0">
                <a:latin typeface="Times New Roman" pitchFamily="18" charset="0"/>
                <a:cs typeface="Times New Roman" pitchFamily="18" charset="0"/>
              </a:rPr>
              <a:t>) yang </a:t>
            </a:r>
            <a:r>
              <a:rPr lang="en-US" sz="3300" dirty="0" err="1">
                <a:latin typeface="Times New Roman" pitchFamily="18" charset="0"/>
                <a:cs typeface="Times New Roman" pitchFamily="18" charset="0"/>
              </a:rPr>
              <a:t>telah</a:t>
            </a:r>
            <a:r>
              <a:rPr lang="en-US" sz="3300" dirty="0">
                <a:latin typeface="Times New Roman" pitchFamily="18" charset="0"/>
                <a:cs typeface="Times New Roman" pitchFamily="18" charset="0"/>
              </a:rPr>
              <a:t> kami </a:t>
            </a:r>
            <a:r>
              <a:rPr lang="en-US" sz="3300" dirty="0" err="1">
                <a:latin typeface="Times New Roman" pitchFamily="18" charset="0"/>
                <a:cs typeface="Times New Roman" pitchFamily="18" charset="0"/>
              </a:rPr>
              <a:t>buat</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cukup</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membantu</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pihak</a:t>
            </a:r>
            <a:r>
              <a:rPr lang="en-US" sz="3300" dirty="0">
                <a:latin typeface="Times New Roman" pitchFamily="18" charset="0"/>
                <a:cs typeface="Times New Roman" pitchFamily="18" charset="0"/>
              </a:rPr>
              <a:t> PDM yang </a:t>
            </a:r>
            <a:r>
              <a:rPr lang="en-US" sz="3300" dirty="0" err="1">
                <a:latin typeface="Times New Roman" pitchFamily="18" charset="0"/>
                <a:cs typeface="Times New Roman" pitchFamily="18" charset="0"/>
              </a:rPr>
              <a:t>selama</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ini</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masih</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menggunakan</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sistem</a:t>
            </a:r>
            <a:r>
              <a:rPr lang="en-US" sz="3300" dirty="0">
                <a:latin typeface="Times New Roman" pitchFamily="18" charset="0"/>
                <a:cs typeface="Times New Roman" pitchFamily="18" charset="0"/>
              </a:rPr>
              <a:t> yang </a:t>
            </a:r>
            <a:r>
              <a:rPr lang="en-US" sz="3300" dirty="0" err="1">
                <a:latin typeface="Times New Roman" pitchFamily="18" charset="0"/>
                <a:cs typeface="Times New Roman" pitchFamily="18" charset="0"/>
              </a:rPr>
              <a:t>belum</a:t>
            </a:r>
            <a:r>
              <a:rPr lang="en-US" sz="3300" dirty="0">
                <a:latin typeface="Times New Roman" pitchFamily="18" charset="0"/>
                <a:cs typeface="Times New Roman" pitchFamily="18" charset="0"/>
              </a:rPr>
              <a:t> </a:t>
            </a:r>
            <a:r>
              <a:rPr lang="en-US" sz="3300" dirty="0" err="1">
                <a:latin typeface="Times New Roman" pitchFamily="18" charset="0"/>
                <a:cs typeface="Times New Roman" pitchFamily="18" charset="0"/>
              </a:rPr>
              <a:t>terkomputerisasi</a:t>
            </a:r>
            <a:r>
              <a:rPr lang="en-US" sz="3300" dirty="0">
                <a:latin typeface="Times New Roman" pitchFamily="18" charset="0"/>
                <a:cs typeface="Times New Roman" pitchFamily="18" charset="0"/>
              </a:rPr>
              <a:t>.</a:t>
            </a:r>
          </a:p>
        </p:txBody>
      </p:sp>
      <p:sp>
        <p:nvSpPr>
          <p:cNvPr id="4" name="Content Placeholder 3"/>
          <p:cNvSpPr>
            <a:spLocks noGrp="1"/>
          </p:cNvSpPr>
          <p:nvPr>
            <p:ph sz="half" idx="2"/>
          </p:nvPr>
        </p:nvSpPr>
        <p:spPr>
          <a:xfrm>
            <a:off x="6340480" y="530352"/>
            <a:ext cx="5242560" cy="5178786"/>
          </a:xfrm>
        </p:spPr>
        <p:txBody>
          <a:bodyPr>
            <a:normAutofit fontScale="85000" lnSpcReduction="20000"/>
          </a:bodyPr>
          <a:lstStyle/>
          <a:p>
            <a:r>
              <a:rPr lang="en-US" sz="3800" b="1" dirty="0" smtClean="0">
                <a:latin typeface="Times New Roman" pitchFamily="18" charset="0"/>
                <a:cs typeface="Times New Roman" pitchFamily="18" charset="0"/>
              </a:rPr>
              <a:t>Saran</a:t>
            </a:r>
          </a:p>
          <a:p>
            <a:endParaRPr lang="en-US" dirty="0" smtClean="0">
              <a:latin typeface="Times New Roman" pitchFamily="18" charset="0"/>
              <a:cs typeface="Times New Roman" pitchFamily="18" charset="0"/>
            </a:endParaRPr>
          </a:p>
          <a:p>
            <a:r>
              <a:rPr lang="en-US" sz="3000" dirty="0" err="1" smtClean="0">
                <a:latin typeface="Times New Roman" pitchFamily="18" charset="0"/>
                <a:cs typeface="Times New Roman" pitchFamily="18" charset="0"/>
              </a:rPr>
              <a:t>Diharapkan</a:t>
            </a:r>
            <a:r>
              <a:rPr lang="en-US" sz="3000" dirty="0" smtClean="0">
                <a:latin typeface="Times New Roman" pitchFamily="18" charset="0"/>
                <a:cs typeface="Times New Roman" pitchFamily="18" charset="0"/>
              </a:rPr>
              <a:t> </a:t>
            </a:r>
            <a:r>
              <a:rPr lang="en-US" sz="3000" dirty="0" err="1">
                <a:latin typeface="Times New Roman" pitchFamily="18" charset="0"/>
                <a:cs typeface="Times New Roman" pitchFamily="18" charset="0"/>
              </a:rPr>
              <a:t>aplikasi</a:t>
            </a:r>
            <a:r>
              <a:rPr lang="en-US" sz="3000" dirty="0">
                <a:latin typeface="Times New Roman" pitchFamily="18" charset="0"/>
                <a:cs typeface="Times New Roman" pitchFamily="18" charset="0"/>
              </a:rPr>
              <a:t> E-</a:t>
            </a:r>
            <a:r>
              <a:rPr lang="en-US" sz="3000" dirty="0" err="1">
                <a:latin typeface="Times New Roman" pitchFamily="18" charset="0"/>
                <a:cs typeface="Times New Roman" pitchFamily="18" charset="0"/>
              </a:rPr>
              <a:t>Arsip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ini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dapat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terus</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dikembangkan</a:t>
            </a:r>
            <a:r>
              <a:rPr lang="en-US" sz="3000" dirty="0">
                <a:latin typeface="Times New Roman" pitchFamily="18" charset="0"/>
                <a:cs typeface="Times New Roman" pitchFamily="18" charset="0"/>
              </a:rPr>
              <a:t> agar </a:t>
            </a:r>
            <a:r>
              <a:rPr lang="en-US" sz="3000" dirty="0" err="1">
                <a:latin typeface="Times New Roman" pitchFamily="18" charset="0"/>
                <a:cs typeface="Times New Roman" pitchFamily="18" charset="0"/>
              </a:rPr>
              <a:t>dapat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lebih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banyak</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manfaat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dalam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penggunaanya</a:t>
            </a:r>
            <a:r>
              <a:rPr lang="en-US" sz="3000" dirty="0">
                <a:latin typeface="Times New Roman" pitchFamily="18" charset="0"/>
                <a:cs typeface="Times New Roman" pitchFamily="18" charset="0"/>
              </a:rPr>
              <a:t>.</a:t>
            </a:r>
          </a:p>
          <a:p>
            <a:endParaRPr lang="en-US" sz="3000" dirty="0" smtClean="0">
              <a:latin typeface="Times New Roman" pitchFamily="18" charset="0"/>
              <a:cs typeface="Times New Roman" pitchFamily="18" charset="0"/>
            </a:endParaRPr>
          </a:p>
          <a:p>
            <a:r>
              <a:rPr lang="en-US" sz="3000" dirty="0" smtClean="0">
                <a:latin typeface="Times New Roman" pitchFamily="18" charset="0"/>
                <a:cs typeface="Times New Roman" pitchFamily="18" charset="0"/>
              </a:rPr>
              <a:t>Di era </a:t>
            </a:r>
            <a:r>
              <a:rPr lang="en-US" sz="3000" dirty="0" err="1">
                <a:latin typeface="Times New Roman" pitchFamily="18" charset="0"/>
                <a:cs typeface="Times New Roman" pitchFamily="18" charset="0"/>
              </a:rPr>
              <a:t>teknologi</a:t>
            </a:r>
            <a:r>
              <a:rPr lang="en-US" sz="3000" dirty="0">
                <a:latin typeface="Times New Roman" pitchFamily="18" charset="0"/>
                <a:cs typeface="Times New Roman" pitchFamily="18" charset="0"/>
              </a:rPr>
              <a:t> yang </a:t>
            </a:r>
            <a:r>
              <a:rPr lang="en-US" sz="3000" dirty="0" err="1">
                <a:latin typeface="Times New Roman" pitchFamily="18" charset="0"/>
                <a:cs typeface="Times New Roman" pitchFamily="18" charset="0"/>
              </a:rPr>
              <a:t>semakin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berkembang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luas</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seperti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saat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ini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pihak</a:t>
            </a:r>
            <a:r>
              <a:rPr lang="en-US" sz="3000" dirty="0">
                <a:latin typeface="Times New Roman" pitchFamily="18" charset="0"/>
                <a:cs typeface="Times New Roman" pitchFamily="18" charset="0"/>
              </a:rPr>
              <a:t> PDM </a:t>
            </a:r>
            <a:r>
              <a:rPr lang="en-US" sz="3000" dirty="0" err="1">
                <a:latin typeface="Times New Roman" pitchFamily="18" charset="0"/>
                <a:cs typeface="Times New Roman" pitchFamily="18" charset="0"/>
              </a:rPr>
              <a:t>diharapkan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dapat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terus</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mengikuti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perkembangan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teknologi</a:t>
            </a:r>
            <a:r>
              <a:rPr lang="en-US" sz="3000" dirty="0">
                <a:latin typeface="Times New Roman" pitchFamily="18" charset="0"/>
                <a:cs typeface="Times New Roman" pitchFamily="18" charset="0"/>
              </a:rPr>
              <a:t> agar </a:t>
            </a:r>
            <a:r>
              <a:rPr lang="en-US" sz="3000" dirty="0" err="1">
                <a:latin typeface="Times New Roman" pitchFamily="18" charset="0"/>
                <a:cs typeface="Times New Roman" pitchFamily="18" charset="0"/>
              </a:rPr>
              <a:t>dapat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terus</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bersaing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dalam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kualitas</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menjadikan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mutu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pendidikan</a:t>
            </a:r>
            <a:r>
              <a:rPr lang="en-US" sz="3000" dirty="0">
                <a:latin typeface="Times New Roman" pitchFamily="18" charset="0"/>
                <a:cs typeface="Times New Roman" pitchFamily="18" charset="0"/>
              </a:rPr>
              <a:t> yang </a:t>
            </a:r>
            <a:r>
              <a:rPr lang="en-US" sz="3000" dirty="0" err="1">
                <a:latin typeface="Times New Roman" pitchFamily="18" charset="0"/>
                <a:cs typeface="Times New Roman" pitchFamily="18" charset="0"/>
              </a:rPr>
              <a:t>lebih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baik</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lagi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kedepannya</a:t>
            </a:r>
            <a:r>
              <a:rPr lang="en-US" sz="3000"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0475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Q 43\AppData\Local\Microsoft\Windows\Temporary Internet Files\Content.IE5\U8W2VAX1\thank-you-227344_64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0" y="372070"/>
            <a:ext cx="11359662" cy="612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70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924" y="783276"/>
            <a:ext cx="10515600" cy="4351338"/>
          </a:xfrm>
        </p:spPr>
        <p:txBody>
          <a:bodyPr>
            <a:normAutofit/>
          </a:bodyPr>
          <a:lstStyle/>
          <a:p>
            <a:pPr marL="0" lvl="1" indent="0">
              <a:spcBef>
                <a:spcPts val="1000"/>
              </a:spcBef>
              <a:buNone/>
            </a:pPr>
            <a:r>
              <a:rPr lang="id-ID" b="1" u="sng" dirty="0" smtClean="0"/>
              <a:t>Latar </a:t>
            </a:r>
            <a:r>
              <a:rPr lang="id-ID" b="1" u="sng" dirty="0"/>
              <a:t>Belakang </a:t>
            </a:r>
            <a:r>
              <a:rPr lang="id-ID" b="1" u="sng" dirty="0" smtClean="0"/>
              <a:t>Masalah</a:t>
            </a:r>
          </a:p>
          <a:p>
            <a:pPr marL="0" lvl="1" indent="0">
              <a:spcBef>
                <a:spcPts val="1000"/>
              </a:spcBef>
              <a:buNone/>
            </a:pPr>
            <a:r>
              <a:rPr lang="id-ID" sz="2000" b="1" dirty="0" smtClean="0"/>
              <a:t>Pengelolaan </a:t>
            </a:r>
            <a:r>
              <a:rPr lang="id-ID" sz="2000" b="1" dirty="0"/>
              <a:t>surat dalam suatu organisasi memegang peranan penting dalam proses administrasi.</a:t>
            </a:r>
          </a:p>
          <a:p>
            <a:pPr marL="0" lvl="1" indent="0">
              <a:spcBef>
                <a:spcPts val="1000"/>
              </a:spcBef>
              <a:buNone/>
            </a:pPr>
            <a:r>
              <a:rPr lang="id-ID" sz="2000" b="1" dirty="0"/>
              <a:t>Dengan menyimpan data atau keterangan tersebut, maka didapat surat yang disebut dengan arsip. Sistem pengarsipan yang berjalan saat ini dapat dikatakan masih kurang efisien dan efektif, semua proses masih dilakukan secara manual. Berdasarkan uraian latar belakang tersebut, maka penulis berinisiatif untuk membuat aplikasi surat masuk dan surat keluar sehingga permasalahan tersebut diatas dapat diselesaikan untuk itu penulis mengangkatnya menjadi materi KKP dengan judul Aplikasi Surat Masuk dan Surat Keluar Berbasis </a:t>
            </a:r>
            <a:r>
              <a:rPr lang="id-ID" sz="2000" b="1" dirty="0" smtClean="0"/>
              <a:t>Web</a:t>
            </a:r>
            <a:r>
              <a:rPr lang="en-US" sz="2000" b="1" dirty="0" smtClean="0"/>
              <a:t> (E-</a:t>
            </a:r>
            <a:r>
              <a:rPr lang="en-US" sz="2000" b="1" dirty="0" err="1" smtClean="0"/>
              <a:t>Arsip</a:t>
            </a:r>
            <a:r>
              <a:rPr lang="en-US" sz="2000" b="1" dirty="0" smtClean="0"/>
              <a:t>)</a:t>
            </a:r>
            <a:r>
              <a:rPr lang="id-ID" sz="2000" b="1" dirty="0" smtClean="0"/>
              <a:t> </a:t>
            </a:r>
            <a:r>
              <a:rPr lang="id-ID" sz="2000" b="1" dirty="0"/>
              <a:t>Pada PIMPINAN DAERAH </a:t>
            </a:r>
            <a:r>
              <a:rPr lang="id-ID" sz="2000" b="1" dirty="0" smtClean="0"/>
              <a:t>MUHAMMADIYAH</a:t>
            </a:r>
            <a:r>
              <a:rPr lang="en-US" sz="2000" b="1" dirty="0" smtClean="0"/>
              <a:t> KOTA</a:t>
            </a:r>
            <a:r>
              <a:rPr lang="id-ID" sz="2000" b="1" dirty="0" smtClean="0"/>
              <a:t> </a:t>
            </a:r>
            <a:r>
              <a:rPr lang="id-ID" sz="2000" b="1" dirty="0"/>
              <a:t>BEKASI.</a:t>
            </a:r>
          </a:p>
          <a:p>
            <a:pPr marL="0" lvl="1" indent="0">
              <a:spcBef>
                <a:spcPts val="1000"/>
              </a:spcBef>
              <a:buNone/>
            </a:pPr>
            <a:endParaRPr lang="id-ID" sz="1800" dirty="0"/>
          </a:p>
          <a:p>
            <a:endParaRPr lang="id-ID" dirty="0"/>
          </a:p>
        </p:txBody>
      </p:sp>
    </p:spTree>
    <p:extLst>
      <p:ext uri="{BB962C8B-B14F-4D97-AF65-F5344CB8AC3E}">
        <p14:creationId xmlns:p14="http://schemas.microsoft.com/office/powerpoint/2010/main" val="91991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30" y="516669"/>
            <a:ext cx="10395155" cy="5180745"/>
          </a:xfrm>
        </p:spPr>
        <p:txBody>
          <a:bodyPr>
            <a:normAutofit/>
          </a:bodyPr>
          <a:lstStyle/>
          <a:p>
            <a:pPr marL="0" indent="0">
              <a:buNone/>
            </a:pPr>
            <a:r>
              <a:rPr lang="id-ID" b="1" u="sng" dirty="0" smtClean="0"/>
              <a:t>Tujuan </a:t>
            </a:r>
            <a:r>
              <a:rPr lang="id-ID" b="1" u="sng" dirty="0"/>
              <a:t>dan Manfaat </a:t>
            </a:r>
            <a:r>
              <a:rPr lang="id-ID" sz="1800" u="sng" dirty="0"/>
              <a:t/>
            </a:r>
            <a:br>
              <a:rPr lang="id-ID" sz="1800" u="sng" dirty="0"/>
            </a:br>
            <a:endParaRPr lang="en-US" u="sng" dirty="0"/>
          </a:p>
          <a:p>
            <a:pPr marL="0" indent="0">
              <a:buNone/>
            </a:pPr>
            <a:r>
              <a:rPr lang="id-ID" b="1" dirty="0" smtClean="0"/>
              <a:t>Adapun </a:t>
            </a:r>
            <a:r>
              <a:rPr lang="id-ID" b="1" dirty="0"/>
              <a:t>tujuan Kuliah Kerja Praktik adalah</a:t>
            </a:r>
            <a:r>
              <a:rPr lang="id-ID" b="1" dirty="0" smtClean="0"/>
              <a:t>:</a:t>
            </a:r>
          </a:p>
          <a:p>
            <a:pPr marL="0" indent="0">
              <a:buNone/>
            </a:pPr>
            <a:endParaRPr lang="id-ID" dirty="0"/>
          </a:p>
          <a:p>
            <a:pPr lvl="0"/>
            <a:r>
              <a:rPr lang="id-ID" dirty="0"/>
              <a:t>Memperoleh wawasan sehingga dapat mengembangkan disiplin ilmu yang dimiliki dengan kebutuhan di dunia kerja nanti. </a:t>
            </a:r>
            <a:endParaRPr lang="en-US" dirty="0" smtClean="0"/>
          </a:p>
          <a:p>
            <a:pPr lvl="0"/>
            <a:endParaRPr lang="id-ID" dirty="0"/>
          </a:p>
          <a:p>
            <a:pPr lvl="0"/>
            <a:r>
              <a:rPr lang="id-ID" dirty="0"/>
              <a:t>Kemampuan untuk bersosialisasi atau beradaptasi dengan situasi kerja yang sebenarnya. </a:t>
            </a:r>
          </a:p>
          <a:p>
            <a:pPr lvl="0"/>
            <a:endParaRPr lang="en-US" dirty="0" smtClean="0"/>
          </a:p>
        </p:txBody>
      </p:sp>
    </p:spTree>
    <p:extLst>
      <p:ext uri="{BB962C8B-B14F-4D97-AF65-F5344CB8AC3E}">
        <p14:creationId xmlns:p14="http://schemas.microsoft.com/office/powerpoint/2010/main" val="87139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 y="671028"/>
            <a:ext cx="10911840" cy="4768479"/>
          </a:xfrm>
        </p:spPr>
        <p:txBody>
          <a:bodyPr>
            <a:normAutofit lnSpcReduction="10000"/>
          </a:bodyPr>
          <a:lstStyle/>
          <a:p>
            <a:pPr lvl="0"/>
            <a:r>
              <a:rPr lang="id-ID" dirty="0"/>
              <a:t>Membandingkan ilmu yang diperoleh di bangku kuliah dengan yang ada di lapangan. </a:t>
            </a:r>
            <a:endParaRPr lang="en-US" dirty="0" smtClean="0"/>
          </a:p>
          <a:p>
            <a:pPr lvl="0"/>
            <a:endParaRPr lang="id-ID" dirty="0"/>
          </a:p>
          <a:p>
            <a:pPr lvl="0"/>
            <a:r>
              <a:rPr lang="id-ID" dirty="0"/>
              <a:t>Membina kerjasama yang baik antara kampus yang bersangkutan sebagai lembaga pendidikan dengan instansi atau perusahaan yang terkait. </a:t>
            </a:r>
          </a:p>
          <a:p>
            <a:pPr lvl="0"/>
            <a:endParaRPr lang="en-US" dirty="0" smtClean="0"/>
          </a:p>
          <a:p>
            <a:pPr lvl="0"/>
            <a:r>
              <a:rPr lang="id-ID" dirty="0" smtClean="0"/>
              <a:t>Sebagai </a:t>
            </a:r>
            <a:r>
              <a:rPr lang="id-ID" dirty="0"/>
              <a:t>bahan perlindungan bagi mahasiswa untuk melihat secara nyata lingkungan pekerjaan dan kaitannya dengan teori dan Praktik yang telah dilakukan di perkuliahan. </a:t>
            </a:r>
          </a:p>
          <a:p>
            <a:endParaRPr lang="en-US" dirty="0"/>
          </a:p>
        </p:txBody>
      </p:sp>
    </p:spTree>
    <p:extLst>
      <p:ext uri="{BB962C8B-B14F-4D97-AF65-F5344CB8AC3E}">
        <p14:creationId xmlns:p14="http://schemas.microsoft.com/office/powerpoint/2010/main" val="39061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323" y="597878"/>
            <a:ext cx="10732477" cy="5579088"/>
          </a:xfrm>
        </p:spPr>
        <p:txBody>
          <a:bodyPr>
            <a:noAutofit/>
          </a:bodyPr>
          <a:lstStyle/>
          <a:p>
            <a:pPr marL="0" indent="0">
              <a:buNone/>
            </a:pPr>
            <a:r>
              <a:rPr lang="id-ID" b="1" dirty="0">
                <a:latin typeface="Times New Roman" pitchFamily="18" charset="0"/>
                <a:cs typeface="Times New Roman" pitchFamily="18" charset="0"/>
              </a:rPr>
              <a:t>Manfaat yang diperoleh dari kegiatan KKP yang kami laksanakan adalah : </a:t>
            </a:r>
          </a:p>
          <a:p>
            <a:pPr marL="0" indent="0">
              <a:buNone/>
            </a:pPr>
            <a:endParaRPr lang="id-ID" dirty="0">
              <a:latin typeface="Times New Roman" pitchFamily="18" charset="0"/>
              <a:cs typeface="Times New Roman" pitchFamily="18" charset="0"/>
            </a:endParaRPr>
          </a:p>
          <a:p>
            <a:pPr marL="0" lvl="0" indent="0">
              <a:buNone/>
            </a:pPr>
            <a:r>
              <a:rPr lang="id-ID" dirty="0">
                <a:latin typeface="Times New Roman" pitchFamily="18" charset="0"/>
                <a:cs typeface="Times New Roman" pitchFamily="18" charset="0"/>
              </a:rPr>
              <a:t>Untuk Mahasiswa : </a:t>
            </a:r>
          </a:p>
          <a:p>
            <a:pPr lvl="0"/>
            <a:r>
              <a:rPr lang="id-ID" dirty="0">
                <a:latin typeface="Times New Roman" pitchFamily="18" charset="0"/>
                <a:cs typeface="Times New Roman" pitchFamily="18" charset="0"/>
              </a:rPr>
              <a:t>Memberikan kesempatan kepada mahasiswa untuk mengaplikasikan ilmu yang diperoleh dan dapat membandingkan antara teori dengan keadaan yang sebenarnya. </a:t>
            </a:r>
          </a:p>
          <a:p>
            <a:pPr lvl="0"/>
            <a:endParaRPr lang="en-US" dirty="0" smtClean="0">
              <a:latin typeface="Times New Roman" pitchFamily="18" charset="0"/>
              <a:cs typeface="Times New Roman" pitchFamily="18" charset="0"/>
            </a:endParaRPr>
          </a:p>
          <a:p>
            <a:pPr lvl="0"/>
            <a:r>
              <a:rPr lang="id-ID" dirty="0" smtClean="0">
                <a:latin typeface="Times New Roman" pitchFamily="18" charset="0"/>
                <a:cs typeface="Times New Roman" pitchFamily="18" charset="0"/>
              </a:rPr>
              <a:t>Melatih </a:t>
            </a:r>
            <a:r>
              <a:rPr lang="id-ID" dirty="0">
                <a:latin typeface="Times New Roman" pitchFamily="18" charset="0"/>
                <a:cs typeface="Times New Roman" pitchFamily="18" charset="0"/>
              </a:rPr>
              <a:t>mental daripada mahasiswa/i untuk bersikap lebih dewasa dan lebih bertanggung jawab dalam melaksanakan suatu tugas yang diberikan kepadanya. </a:t>
            </a:r>
          </a:p>
        </p:txBody>
      </p:sp>
    </p:spTree>
    <p:extLst>
      <p:ext uri="{BB962C8B-B14F-4D97-AF65-F5344CB8AC3E}">
        <p14:creationId xmlns:p14="http://schemas.microsoft.com/office/powerpoint/2010/main" val="177104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323" y="597878"/>
            <a:ext cx="10732477" cy="5579088"/>
          </a:xfrm>
        </p:spPr>
        <p:txBody>
          <a:bodyPr>
            <a:noAutofit/>
          </a:bodyPr>
          <a:lstStyle/>
          <a:p>
            <a:pPr marL="0" lvl="0" indent="0">
              <a:buNone/>
            </a:pPr>
            <a:r>
              <a:rPr lang="id-ID" sz="3600" b="1" dirty="0" smtClean="0">
                <a:latin typeface="Times New Roman" pitchFamily="18" charset="0"/>
                <a:cs typeface="Times New Roman" pitchFamily="18" charset="0"/>
              </a:rPr>
              <a:t>Untuk </a:t>
            </a:r>
            <a:r>
              <a:rPr lang="id-ID" sz="3600" b="1" dirty="0">
                <a:latin typeface="Times New Roman" pitchFamily="18" charset="0"/>
                <a:cs typeface="Times New Roman" pitchFamily="18" charset="0"/>
              </a:rPr>
              <a:t>PDM BEKASI </a:t>
            </a:r>
            <a:r>
              <a:rPr lang="id-ID" sz="3600" dirty="0">
                <a:latin typeface="Times New Roman" pitchFamily="18" charset="0"/>
                <a:cs typeface="Times New Roman" pitchFamily="18" charset="0"/>
              </a:rPr>
              <a:t>: </a:t>
            </a:r>
          </a:p>
          <a:p>
            <a:pPr lvl="0"/>
            <a:r>
              <a:rPr lang="id-ID" sz="3600" dirty="0">
                <a:latin typeface="Times New Roman" pitchFamily="18" charset="0"/>
                <a:cs typeface="Times New Roman" pitchFamily="18" charset="0"/>
              </a:rPr>
              <a:t>Mempermudah Staff PDM dalam melakukan pengarsipan.</a:t>
            </a:r>
          </a:p>
          <a:p>
            <a:pPr lvl="0"/>
            <a:r>
              <a:rPr lang="id-ID" sz="3600" dirty="0">
                <a:latin typeface="Times New Roman" pitchFamily="18" charset="0"/>
                <a:cs typeface="Times New Roman" pitchFamily="18" charset="0"/>
              </a:rPr>
              <a:t>Mempercepat dalam mengolah data</a:t>
            </a:r>
          </a:p>
          <a:p>
            <a:pPr lvl="0"/>
            <a:r>
              <a:rPr lang="id-ID" sz="3600" dirty="0">
                <a:latin typeface="Times New Roman" pitchFamily="18" charset="0"/>
                <a:cs typeface="Times New Roman" pitchFamily="18" charset="0"/>
              </a:rPr>
              <a:t>Kemudahan dalam memberikan informasi</a:t>
            </a:r>
          </a:p>
          <a:p>
            <a:pPr lvl="0"/>
            <a:r>
              <a:rPr lang="id-ID" sz="3600" dirty="0">
                <a:latin typeface="Times New Roman" pitchFamily="18" charset="0"/>
                <a:cs typeface="Times New Roman" pitchFamily="18" charset="0"/>
              </a:rPr>
              <a:t>Memperluas wawasan operator sekolah mengenai teknologi terutama website</a:t>
            </a:r>
          </a:p>
          <a:p>
            <a:endParaRPr lang="id-ID" sz="3600" dirty="0">
              <a:latin typeface="Times New Roman" pitchFamily="18" charset="0"/>
              <a:cs typeface="Times New Roman" pitchFamily="18" charset="0"/>
            </a:endParaRPr>
          </a:p>
        </p:txBody>
      </p:sp>
    </p:spTree>
    <p:extLst>
      <p:ext uri="{BB962C8B-B14F-4D97-AF65-F5344CB8AC3E}">
        <p14:creationId xmlns:p14="http://schemas.microsoft.com/office/powerpoint/2010/main" val="367350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940660"/>
            <a:ext cx="10911840" cy="4187952"/>
          </a:xfrm>
        </p:spPr>
        <p:txBody>
          <a:bodyPr>
            <a:normAutofit/>
          </a:bodyPr>
          <a:lstStyle/>
          <a:p>
            <a:r>
              <a:rPr lang="id-ID" sz="2400" dirty="0">
                <a:latin typeface="Times New Roman" panose="02020603050405020304" pitchFamily="18" charset="0"/>
                <a:cs typeface="Times New Roman" panose="02020603050405020304" pitchFamily="18" charset="0"/>
              </a:rPr>
              <a:t>Lokasi			</a:t>
            </a:r>
            <a:r>
              <a:rPr lang="id-ID" sz="2400" dirty="0" smtClean="0">
                <a:latin typeface="Times New Roman" panose="02020603050405020304" pitchFamily="18" charset="0"/>
                <a:cs typeface="Times New Roman" panose="02020603050405020304" pitchFamily="18" charset="0"/>
              </a:rPr>
              <a:t>: </a:t>
            </a:r>
            <a:r>
              <a:rPr lang="id-ID" sz="2400" dirty="0">
                <a:latin typeface="Times New Roman" panose="02020603050405020304" pitchFamily="18" charset="0"/>
                <a:cs typeface="Times New Roman" panose="02020603050405020304" pitchFamily="18" charset="0"/>
              </a:rPr>
              <a:t>PIMPINAN DAERAH MUHAMMADIYAH BEKASI</a:t>
            </a:r>
          </a:p>
          <a:p>
            <a:endParaRPr lang="en-US" sz="2400" dirty="0" smtClean="0">
              <a:latin typeface="Times New Roman" panose="02020603050405020304" pitchFamily="18" charset="0"/>
              <a:cs typeface="Times New Roman" panose="02020603050405020304" pitchFamily="18" charset="0"/>
            </a:endParaRPr>
          </a:p>
          <a:p>
            <a:r>
              <a:rPr lang="id-ID" sz="2400" dirty="0" smtClean="0">
                <a:latin typeface="Times New Roman" panose="02020603050405020304" pitchFamily="18" charset="0"/>
                <a:cs typeface="Times New Roman" panose="02020603050405020304" pitchFamily="18" charset="0"/>
              </a:rPr>
              <a:t>Alamat</a:t>
            </a:r>
            <a:r>
              <a:rPr lang="id-ID" sz="2400" dirty="0">
                <a:latin typeface="Times New Roman" panose="02020603050405020304" pitchFamily="18" charset="0"/>
                <a:cs typeface="Times New Roman" panose="02020603050405020304" pitchFamily="18" charset="0"/>
              </a:rPr>
              <a:t>			</a:t>
            </a:r>
            <a:r>
              <a:rPr lang="id-ID" sz="2400" dirty="0" smtClean="0">
                <a:latin typeface="Times New Roman" panose="02020603050405020304" pitchFamily="18" charset="0"/>
                <a:cs typeface="Times New Roman" panose="02020603050405020304" pitchFamily="18" charset="0"/>
              </a:rPr>
              <a:t>: </a:t>
            </a:r>
            <a:r>
              <a:rPr lang="id-ID" sz="2400" dirty="0">
                <a:latin typeface="Times New Roman" panose="02020603050405020304" pitchFamily="18" charset="0"/>
                <a:cs typeface="Times New Roman" panose="02020603050405020304" pitchFamily="18" charset="0"/>
              </a:rPr>
              <a:t>Jl. Ki Mangun Sarkoro No. 45 Bekasi 17112</a:t>
            </a:r>
          </a:p>
          <a:p>
            <a:endParaRPr lang="en-US" sz="2400" dirty="0" smtClean="0">
              <a:latin typeface="Times New Roman" panose="02020603050405020304" pitchFamily="18" charset="0"/>
              <a:cs typeface="Times New Roman" panose="02020603050405020304" pitchFamily="18" charset="0"/>
            </a:endParaRPr>
          </a:p>
          <a:p>
            <a:r>
              <a:rPr lang="id-ID" sz="2400" dirty="0" smtClean="0">
                <a:latin typeface="Times New Roman" panose="02020603050405020304" pitchFamily="18" charset="0"/>
                <a:cs typeface="Times New Roman" panose="02020603050405020304" pitchFamily="18" charset="0"/>
              </a:rPr>
              <a:t>Waktu </a:t>
            </a:r>
            <a:r>
              <a:rPr lang="id-ID" sz="2400" dirty="0">
                <a:latin typeface="Times New Roman" panose="02020603050405020304" pitchFamily="18" charset="0"/>
                <a:cs typeface="Times New Roman" panose="02020603050405020304" pitchFamily="18" charset="0"/>
              </a:rPr>
              <a:t>Pelaksanaan		: Pelaksanaan Kuliah Kerja Praktik dimulai pada bulan</a:t>
            </a:r>
          </a:p>
          <a:p>
            <a:pPr marL="0" indent="0">
              <a:buNone/>
            </a:pPr>
            <a:r>
              <a:rPr lang="id-ID" sz="2400" dirty="0">
                <a:latin typeface="Times New Roman" panose="02020603050405020304" pitchFamily="18" charset="0"/>
                <a:cs typeface="Times New Roman" panose="02020603050405020304" pitchFamily="18" charset="0"/>
              </a:rPr>
              <a:t>				  November 2019 sampai dengan bulan </a:t>
            </a:r>
            <a:r>
              <a:rPr lang="en-US" sz="2400" dirty="0" err="1">
                <a:latin typeface="Times New Roman" panose="02020603050405020304" pitchFamily="18" charset="0"/>
                <a:cs typeface="Times New Roman" panose="02020603050405020304" pitchFamily="18" charset="0"/>
              </a:rPr>
              <a:t>Januari</a:t>
            </a:r>
            <a:r>
              <a:rPr lang="id-ID" sz="2400" dirty="0">
                <a:latin typeface="Times New Roman" panose="02020603050405020304" pitchFamily="18" charset="0"/>
                <a:cs typeface="Times New Roman" panose="02020603050405020304" pitchFamily="18" charset="0"/>
              </a:rPr>
              <a:t> 20</a:t>
            </a:r>
            <a:r>
              <a:rPr lang="en-US" sz="2400" dirty="0">
                <a:latin typeface="Times New Roman" panose="02020603050405020304" pitchFamily="18" charset="0"/>
                <a:cs typeface="Times New Roman" panose="02020603050405020304" pitchFamily="18" charset="0"/>
              </a:rPr>
              <a:t>20</a:t>
            </a:r>
            <a:endParaRPr lang="id-ID" sz="2400" dirty="0">
              <a:latin typeface="Times New Roman" panose="02020603050405020304" pitchFamily="18" charset="0"/>
              <a:cs typeface="Times New Roman" panose="02020603050405020304" pitchFamily="18" charset="0"/>
            </a:endParaRPr>
          </a:p>
          <a:p>
            <a:pPr marL="0" indent="0">
              <a:buNone/>
            </a:pPr>
            <a:r>
              <a:rPr lang="id-ID" sz="2400" dirty="0">
                <a:latin typeface="Times New Roman" panose="02020603050405020304" pitchFamily="18" charset="0"/>
                <a:cs typeface="Times New Roman" panose="02020603050405020304" pitchFamily="18" charset="0"/>
              </a:rPr>
              <a:t>				  ( selama </a:t>
            </a:r>
            <a:r>
              <a:rPr lang="en-US" sz="2400" dirty="0">
                <a:latin typeface="Times New Roman" panose="02020603050405020304" pitchFamily="18" charset="0"/>
                <a:cs typeface="Times New Roman" panose="02020603050405020304" pitchFamily="18" charset="0"/>
              </a:rPr>
              <a:t>2</a:t>
            </a:r>
            <a:r>
              <a:rPr lang="id-ID" sz="2400" dirty="0">
                <a:latin typeface="Times New Roman" panose="02020603050405020304" pitchFamily="18" charset="0"/>
                <a:cs typeface="Times New Roman" panose="02020603050405020304" pitchFamily="18" charset="0"/>
              </a:rPr>
              <a:t> bulan )</a:t>
            </a:r>
          </a:p>
          <a:p>
            <a:endParaRPr lang="id-ID"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65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4705" y="457201"/>
            <a:ext cx="4916202" cy="707208"/>
          </a:xfrm>
        </p:spPr>
        <p:txBody>
          <a:bodyPr>
            <a:normAutofit fontScale="90000"/>
          </a:bodyPr>
          <a:lstStyle/>
          <a:p>
            <a:r>
              <a:rPr lang="en-US" b="1" dirty="0" err="1" smtClean="0"/>
              <a:t>Struktur</a:t>
            </a:r>
            <a:r>
              <a:rPr lang="en-US" b="1" dirty="0" smtClean="0"/>
              <a:t> </a:t>
            </a:r>
            <a:r>
              <a:rPr lang="en-US" b="1" dirty="0" err="1" smtClean="0"/>
              <a:t>Organisasi</a:t>
            </a:r>
            <a:endParaRPr lang="id-ID" dirty="0"/>
          </a:p>
        </p:txBody>
      </p:sp>
      <p:sp>
        <p:nvSpPr>
          <p:cNvPr id="4" name="Rectangle 32"/>
          <p:cNvSpPr>
            <a:spLocks noChangeArrowheads="1"/>
          </p:cNvSpPr>
          <p:nvPr/>
        </p:nvSpPr>
        <p:spPr bwMode="auto">
          <a:xfrm>
            <a:off x="2106562" y="14892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36" name="Rectangle 46"/>
          <p:cNvSpPr>
            <a:spLocks noChangeArrowheads="1"/>
          </p:cNvSpPr>
          <p:nvPr/>
        </p:nvSpPr>
        <p:spPr bwMode="auto">
          <a:xfrm>
            <a:off x="2106562" y="19464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8" y="1208942"/>
            <a:ext cx="9143999" cy="4617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01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909761" y="1146125"/>
            <a:ext cx="8230699" cy="4422336"/>
          </a:xfrm>
          <a:prstGeom prst="rect">
            <a:avLst/>
          </a:prstGeom>
        </p:spPr>
      </p:pic>
      <p:sp>
        <p:nvSpPr>
          <p:cNvPr id="5" name="Rectangle 4"/>
          <p:cNvSpPr/>
          <p:nvPr/>
        </p:nvSpPr>
        <p:spPr>
          <a:xfrm>
            <a:off x="800103" y="648006"/>
            <a:ext cx="3956532" cy="369332"/>
          </a:xfrm>
          <a:prstGeom prst="rect">
            <a:avLst/>
          </a:prstGeom>
        </p:spPr>
        <p:txBody>
          <a:bodyPr wrap="none">
            <a:spAutoFit/>
          </a:bodyPr>
          <a:lstStyle/>
          <a:p>
            <a:r>
              <a:rPr lang="en-US" b="1" dirty="0"/>
              <a:t>Menu </a:t>
            </a:r>
            <a:r>
              <a:rPr lang="en-US" b="1" dirty="0" err="1"/>
              <a:t>Utama</a:t>
            </a:r>
            <a:r>
              <a:rPr lang="en-US" b="1" dirty="0"/>
              <a:t> Website </a:t>
            </a:r>
            <a:r>
              <a:rPr lang="id-ID" b="1" dirty="0"/>
              <a:t>E-Arsip</a:t>
            </a:r>
            <a:endParaRPr lang="en-US" dirty="0"/>
          </a:p>
        </p:txBody>
      </p:sp>
    </p:spTree>
    <p:extLst>
      <p:ext uri="{BB962C8B-B14F-4D97-AF65-F5344CB8AC3E}">
        <p14:creationId xmlns:p14="http://schemas.microsoft.com/office/powerpoint/2010/main" val="1280440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133</TotalTime>
  <Words>362</Words>
  <Application>Microsoft Office PowerPoint</Application>
  <PresentationFormat>Custom</PresentationFormat>
  <Paragraphs>53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APLIKASI SURAT MASUK DAN SURAT KELUAR PDM BEKASI (E-Arsip)</vt:lpstr>
      <vt:lpstr>PowerPoint Presentation</vt:lpstr>
      <vt:lpstr>PowerPoint Presentation</vt:lpstr>
      <vt:lpstr>PowerPoint Presentation</vt:lpstr>
      <vt:lpstr>PowerPoint Presentation</vt:lpstr>
      <vt:lpstr>PowerPoint Presentation</vt:lpstr>
      <vt:lpstr>PowerPoint Presentation</vt:lpstr>
      <vt:lpstr>Struktur Organisasi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Kulliah Kerja Praktek STMIK Muhammadiyah jakarta 2020</dc:title>
  <dc:creator>Administrator</dc:creator>
  <cp:lastModifiedBy>CQ 43</cp:lastModifiedBy>
  <cp:revision>11</cp:revision>
  <dcterms:created xsi:type="dcterms:W3CDTF">2020-02-09T12:27:52Z</dcterms:created>
  <dcterms:modified xsi:type="dcterms:W3CDTF">2020-02-09T15:09:40Z</dcterms:modified>
</cp:coreProperties>
</file>